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12" r:id="rId3"/>
    <p:sldId id="260" r:id="rId4"/>
    <p:sldId id="259" r:id="rId5"/>
    <p:sldId id="310" r:id="rId6"/>
    <p:sldId id="322" r:id="rId7"/>
    <p:sldId id="328" r:id="rId8"/>
    <p:sldId id="329" r:id="rId9"/>
    <p:sldId id="324" r:id="rId10"/>
    <p:sldId id="320" r:id="rId11"/>
    <p:sldId id="330" r:id="rId12"/>
    <p:sldId id="331" r:id="rId13"/>
    <p:sldId id="317" r:id="rId14"/>
    <p:sldId id="332" r:id="rId15"/>
    <p:sldId id="323" r:id="rId16"/>
    <p:sldId id="276" r:id="rId17"/>
    <p:sldId id="30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Elm-Hill" initials="RE" lastIdx="1" clrIdx="0">
    <p:extLst>
      <p:ext uri="{19B8F6BF-5375-455C-9EA6-DF929625EA0E}">
        <p15:presenceInfo xmlns:p15="http://schemas.microsoft.com/office/powerpoint/2012/main" userId="S-1-5-21-1115585700-271195771-1128921673-1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2428" autoAdjust="0"/>
  </p:normalViewPr>
  <p:slideViewPr>
    <p:cSldViewPr snapToGrid="0">
      <p:cViewPr varScale="1">
        <p:scale>
          <a:sx n="47" d="100"/>
          <a:sy n="47" d="100"/>
        </p:scale>
        <p:origin x="1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F7829-FD23-4B94-A98A-F6F016DB5CF6}" type="doc">
      <dgm:prSet loTypeId="urn:microsoft.com/office/officeart/2008/layout/BendingPictureCaption" loCatId="picture" qsTypeId="urn:microsoft.com/office/officeart/2005/8/quickstyle/simple1" qsCatId="simple" csTypeId="urn:microsoft.com/office/officeart/2005/8/colors/accent2_4" csCatId="accent2" phldr="1"/>
      <dgm:spPr/>
      <dgm:t>
        <a:bodyPr/>
        <a:lstStyle/>
        <a:p>
          <a:endParaRPr lang="en-US"/>
        </a:p>
      </dgm:t>
    </dgm:pt>
    <dgm:pt modelId="{6F1229C3-C366-49B8-B4EE-3B6699E027F2}">
      <dgm:prSet phldrT="[Text]"/>
      <dgm:spPr>
        <a:solidFill>
          <a:schemeClr val="accent5"/>
        </a:solidFill>
      </dgm:spPr>
      <dgm:t>
        <a:bodyPr/>
        <a:lstStyle/>
        <a:p>
          <a:r>
            <a:rPr lang="en-US" b="1" dirty="0"/>
            <a:t>A-dae Romero Briones</a:t>
          </a:r>
        </a:p>
        <a:p>
          <a:r>
            <a:rPr lang="en-US" dirty="0"/>
            <a:t>Director of Programs - NAFSI</a:t>
          </a:r>
        </a:p>
      </dgm:t>
    </dgm:pt>
    <dgm:pt modelId="{EBD96E06-C2D6-41DC-A552-3B9F5DCC15EF}" type="parTrans" cxnId="{B8463E2A-7174-4A81-BEEA-291B33911247}">
      <dgm:prSet/>
      <dgm:spPr/>
      <dgm:t>
        <a:bodyPr/>
        <a:lstStyle/>
        <a:p>
          <a:endParaRPr lang="en-US"/>
        </a:p>
      </dgm:t>
    </dgm:pt>
    <dgm:pt modelId="{75249B4E-6546-483E-B9CE-F5996E437FFD}" type="sibTrans" cxnId="{B8463E2A-7174-4A81-BEEA-291B33911247}">
      <dgm:prSet/>
      <dgm:spPr/>
      <dgm:t>
        <a:bodyPr/>
        <a:lstStyle/>
        <a:p>
          <a:endParaRPr lang="en-US"/>
        </a:p>
      </dgm:t>
    </dgm:pt>
    <dgm:pt modelId="{2681F053-CF64-49B9-87D8-108FC18C9C91}">
      <dgm:prSet phldrT="[Text]"/>
      <dgm:spPr>
        <a:solidFill>
          <a:schemeClr val="accent5"/>
        </a:solidFill>
      </dgm:spPr>
      <dgm:t>
        <a:bodyPr/>
        <a:lstStyle/>
        <a:p>
          <a:r>
            <a:rPr lang="en-US" b="1" dirty="0"/>
            <a:t>Jacque Demko</a:t>
          </a:r>
        </a:p>
        <a:p>
          <a:r>
            <a:rPr lang="en-US" dirty="0"/>
            <a:t>Grants Officer</a:t>
          </a:r>
        </a:p>
      </dgm:t>
    </dgm:pt>
    <dgm:pt modelId="{3F07E03B-ABFE-4E26-ADD3-391A5BC8A52F}" type="parTrans" cxnId="{1271E637-61DA-406D-8C8E-898F859B98FA}">
      <dgm:prSet/>
      <dgm:spPr/>
      <dgm:t>
        <a:bodyPr/>
        <a:lstStyle/>
        <a:p>
          <a:endParaRPr lang="en-US"/>
        </a:p>
      </dgm:t>
    </dgm:pt>
    <dgm:pt modelId="{52DC11C0-48B1-4EFA-B6DC-A2638FB31956}" type="sibTrans" cxnId="{1271E637-61DA-406D-8C8E-898F859B98FA}">
      <dgm:prSet/>
      <dgm:spPr/>
      <dgm:t>
        <a:bodyPr/>
        <a:lstStyle/>
        <a:p>
          <a:endParaRPr lang="en-US"/>
        </a:p>
      </dgm:t>
    </dgm:pt>
    <dgm:pt modelId="{19B920A1-86C3-463A-9D7E-597FDF957CF4}">
      <dgm:prSet phldrT="[Text]"/>
      <dgm:spPr>
        <a:solidFill>
          <a:schemeClr val="accent5"/>
        </a:solidFill>
      </dgm:spPr>
      <dgm:t>
        <a:bodyPr/>
        <a:lstStyle/>
        <a:p>
          <a:r>
            <a:rPr lang="en-US" b="1" dirty="0"/>
            <a:t>Rana LaPine</a:t>
          </a:r>
        </a:p>
        <a:p>
          <a:r>
            <a:rPr lang="en-US" dirty="0"/>
            <a:t>Lead Program Officer</a:t>
          </a:r>
        </a:p>
      </dgm:t>
    </dgm:pt>
    <dgm:pt modelId="{FBADF8FD-5499-440F-8216-F6F1A81AE995}" type="parTrans" cxnId="{E4741E91-4264-4AA8-AFB9-D276F00C3E91}">
      <dgm:prSet/>
      <dgm:spPr/>
      <dgm:t>
        <a:bodyPr/>
        <a:lstStyle/>
        <a:p>
          <a:endParaRPr lang="en-US"/>
        </a:p>
      </dgm:t>
    </dgm:pt>
    <dgm:pt modelId="{81F1A6FF-AF49-436B-ADD0-0F6E89D4338A}" type="sibTrans" cxnId="{E4741E91-4264-4AA8-AFB9-D276F00C3E91}">
      <dgm:prSet/>
      <dgm:spPr/>
      <dgm:t>
        <a:bodyPr/>
        <a:lstStyle/>
        <a:p>
          <a:endParaRPr lang="en-US"/>
        </a:p>
      </dgm:t>
    </dgm:pt>
    <dgm:pt modelId="{90352DED-CAEB-4276-B86A-CC57E4C3F8C5}">
      <dgm:prSet phldrT="[Text]"/>
      <dgm:spPr>
        <a:solidFill>
          <a:schemeClr val="accent5"/>
        </a:solidFill>
      </dgm:spPr>
      <dgm:t>
        <a:bodyPr/>
        <a:lstStyle/>
        <a:p>
          <a:r>
            <a:rPr lang="en-US" dirty="0"/>
            <a:t>Jenny Stephens</a:t>
          </a:r>
          <a:br>
            <a:rPr lang="en-US" dirty="0"/>
          </a:br>
          <a:r>
            <a:rPr lang="en-US" dirty="0"/>
            <a:t>Data Administrator</a:t>
          </a:r>
        </a:p>
      </dgm:t>
    </dgm:pt>
    <dgm:pt modelId="{2DDBC3B3-620F-4E93-8129-BFF9A29F74D8}" type="parTrans" cxnId="{963567EA-BA69-444B-90AA-88850EF2540E}">
      <dgm:prSet/>
      <dgm:spPr/>
      <dgm:t>
        <a:bodyPr/>
        <a:lstStyle/>
        <a:p>
          <a:endParaRPr lang="en-US"/>
        </a:p>
      </dgm:t>
    </dgm:pt>
    <dgm:pt modelId="{FCCE3970-EF52-416F-B09B-61F1160083A3}" type="sibTrans" cxnId="{963567EA-BA69-444B-90AA-88850EF2540E}">
      <dgm:prSet/>
      <dgm:spPr/>
      <dgm:t>
        <a:bodyPr/>
        <a:lstStyle/>
        <a:p>
          <a:endParaRPr lang="en-US"/>
        </a:p>
      </dgm:t>
    </dgm:pt>
    <dgm:pt modelId="{28AF825B-DFB7-4E36-BF44-2A045EEF5D90}">
      <dgm:prSet phldrT="[Text]"/>
      <dgm:spPr>
        <a:solidFill>
          <a:schemeClr val="accent5"/>
        </a:solidFill>
      </dgm:spPr>
      <dgm:t>
        <a:bodyPr/>
        <a:lstStyle/>
        <a:p>
          <a:r>
            <a:rPr lang="en-US" b="1" dirty="0"/>
            <a:t>Ethan Gallegos</a:t>
          </a:r>
        </a:p>
        <a:p>
          <a:r>
            <a:rPr lang="en-US" dirty="0"/>
            <a:t>Program Coordinator</a:t>
          </a:r>
        </a:p>
      </dgm:t>
    </dgm:pt>
    <dgm:pt modelId="{EE1FEDC4-B371-4FE6-A95D-910F8472EC88}" type="parTrans" cxnId="{5C939513-1B1E-49A2-ABE0-393FFCC12903}">
      <dgm:prSet/>
      <dgm:spPr/>
      <dgm:t>
        <a:bodyPr/>
        <a:lstStyle/>
        <a:p>
          <a:endParaRPr lang="en-US"/>
        </a:p>
      </dgm:t>
    </dgm:pt>
    <dgm:pt modelId="{D9CC0D9D-F728-4C9D-B8D3-7285F552885C}" type="sibTrans" cxnId="{5C939513-1B1E-49A2-ABE0-393FFCC12903}">
      <dgm:prSet/>
      <dgm:spPr/>
      <dgm:t>
        <a:bodyPr/>
        <a:lstStyle/>
        <a:p>
          <a:endParaRPr lang="en-US"/>
        </a:p>
      </dgm:t>
    </dgm:pt>
    <dgm:pt modelId="{DA81C69E-EBEE-4B5D-9A97-FAA855AD1FBA}" type="pres">
      <dgm:prSet presAssocID="{481F7829-FD23-4B94-A98A-F6F016DB5CF6}" presName="diagram" presStyleCnt="0">
        <dgm:presLayoutVars>
          <dgm:dir/>
        </dgm:presLayoutVars>
      </dgm:prSet>
      <dgm:spPr/>
    </dgm:pt>
    <dgm:pt modelId="{96CB7B1A-A078-47A5-BD53-698159E365A6}" type="pres">
      <dgm:prSet presAssocID="{6F1229C3-C366-49B8-B4EE-3B6699E027F2}" presName="composite" presStyleCnt="0"/>
      <dgm:spPr/>
    </dgm:pt>
    <dgm:pt modelId="{3C51B0CE-119F-4C6D-A41C-26BE3436E96A}" type="pres">
      <dgm:prSet presAssocID="{6F1229C3-C366-49B8-B4EE-3B6699E027F2}" presName="Image" presStyleLbl="bgShp" presStyleIdx="0" presStyleCnt="5" custScaleX="104127" custScaleY="109166" custLinFactNeighborX="10342" custLinFactNeighborY="-299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576FEC2D-CB38-4E61-B047-4D5399B2B155}" type="pres">
      <dgm:prSet presAssocID="{6F1229C3-C366-49B8-B4EE-3B6699E027F2}" presName="Parent" presStyleLbl="node0" presStyleIdx="0" presStyleCnt="5" custLinFactNeighborX="9733" custLinFactNeighborY="30970">
        <dgm:presLayoutVars>
          <dgm:bulletEnabled val="1"/>
        </dgm:presLayoutVars>
      </dgm:prSet>
      <dgm:spPr/>
    </dgm:pt>
    <dgm:pt modelId="{5DCE4ECE-5A57-419F-B8EE-D968A2A1206C}" type="pres">
      <dgm:prSet presAssocID="{75249B4E-6546-483E-B9CE-F5996E437FFD}" presName="sibTrans" presStyleCnt="0"/>
      <dgm:spPr/>
    </dgm:pt>
    <dgm:pt modelId="{16DC4E24-51A8-4D3E-9FD4-7915A5456A36}" type="pres">
      <dgm:prSet presAssocID="{2681F053-CF64-49B9-87D8-108FC18C9C91}" presName="composite" presStyleCnt="0"/>
      <dgm:spPr/>
    </dgm:pt>
    <dgm:pt modelId="{02F408BF-BF11-4875-B8BE-15FFD1161085}" type="pres">
      <dgm:prSet presAssocID="{2681F053-CF64-49B9-87D8-108FC18C9C91}" presName="Image" presStyleLbl="bgShp" presStyleIdx="1" presStyleCnt="5" custScaleX="104127" custScaleY="109166" custLinFactX="25453" custLinFactNeighborX="100000" custLinFactNeighborY="708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65342910-A0F8-4C65-83F4-70EC6D31D40F}" type="pres">
      <dgm:prSet presAssocID="{2681F053-CF64-49B9-87D8-108FC18C9C91}" presName="Parent" presStyleLbl="node0" presStyleIdx="1" presStyleCnt="5" custLinFactX="46604" custLinFactNeighborX="100000" custLinFactNeighborY="42048">
        <dgm:presLayoutVars>
          <dgm:bulletEnabled val="1"/>
        </dgm:presLayoutVars>
      </dgm:prSet>
      <dgm:spPr/>
    </dgm:pt>
    <dgm:pt modelId="{D5FBA82B-CC84-4715-BD75-8B180D1A0D76}" type="pres">
      <dgm:prSet presAssocID="{52DC11C0-48B1-4EFA-B6DC-A2638FB31956}" presName="sibTrans" presStyleCnt="0"/>
      <dgm:spPr/>
    </dgm:pt>
    <dgm:pt modelId="{F915327E-1B50-4E14-AC88-A2C0785DD173}" type="pres">
      <dgm:prSet presAssocID="{19B920A1-86C3-463A-9D7E-597FDF957CF4}" presName="composite" presStyleCnt="0"/>
      <dgm:spPr/>
    </dgm:pt>
    <dgm:pt modelId="{99EE50D3-CF42-4857-B3E1-A471D6AC50A7}" type="pres">
      <dgm:prSet presAssocID="{19B920A1-86C3-463A-9D7E-597FDF957CF4}" presName="Image" presStyleLbl="bgShp" presStyleIdx="2" presStyleCnt="5" custScaleX="95847" custScaleY="111381" custLinFactX="-17906" custLinFactNeighborX="-100000" custLinFactNeighborY="4766"/>
      <dgm:spPr>
        <a:blipFill rotWithShape="1">
          <a:blip xmlns:r="http://schemas.openxmlformats.org/officeDocument/2006/relationships" r:embed="rId3"/>
          <a:srcRect/>
          <a:stretch>
            <a:fillRect t="-8000" b="-8000"/>
          </a:stretch>
        </a:blipFill>
      </dgm:spPr>
    </dgm:pt>
    <dgm:pt modelId="{E3807655-15F2-47C5-8DE6-6E25E3596813}" type="pres">
      <dgm:prSet presAssocID="{19B920A1-86C3-463A-9D7E-597FDF957CF4}" presName="Parent" presStyleLbl="node0" presStyleIdx="2" presStyleCnt="5" custLinFactX="-24284" custLinFactNeighborX="-100000" custLinFactNeighborY="40463">
        <dgm:presLayoutVars>
          <dgm:bulletEnabled val="1"/>
        </dgm:presLayoutVars>
      </dgm:prSet>
      <dgm:spPr/>
    </dgm:pt>
    <dgm:pt modelId="{8C0D26FF-DA00-43D8-8144-453A59BDA001}" type="pres">
      <dgm:prSet presAssocID="{81F1A6FF-AF49-436B-ADD0-0F6E89D4338A}" presName="sibTrans" presStyleCnt="0"/>
      <dgm:spPr/>
    </dgm:pt>
    <dgm:pt modelId="{403F625F-0E8C-4C0E-AC05-C26B1F8A1A8F}" type="pres">
      <dgm:prSet presAssocID="{90352DED-CAEB-4276-B86A-CC57E4C3F8C5}" presName="composite" presStyleCnt="0"/>
      <dgm:spPr/>
    </dgm:pt>
    <dgm:pt modelId="{A23F31D7-2B8B-449E-B937-D56C68531649}" type="pres">
      <dgm:prSet presAssocID="{90352DED-CAEB-4276-B86A-CC57E4C3F8C5}" presName="Image" presStyleLbl="bgShp" presStyleIdx="3" presStyleCnt="5" custScaleX="88230" custScaleY="105845" custLinFactNeighborX="7987" custLinFactNeighborY="-2555"/>
      <dgm:spPr>
        <a:blipFill>
          <a:blip xmlns:r="http://schemas.openxmlformats.org/officeDocument/2006/relationships" r:embed="rId4"/>
          <a:srcRect/>
          <a:stretch>
            <a:fillRect/>
          </a:stretch>
        </a:blipFill>
      </dgm:spPr>
    </dgm:pt>
    <dgm:pt modelId="{1C546D16-CDD0-4011-8010-2F9CC719F51A}" type="pres">
      <dgm:prSet presAssocID="{90352DED-CAEB-4276-B86A-CC57E4C3F8C5}" presName="Parent" presStyleLbl="node0" presStyleIdx="3" presStyleCnt="5" custLinFactNeighborX="29133" custLinFactNeighborY="15983">
        <dgm:presLayoutVars>
          <dgm:bulletEnabled val="1"/>
        </dgm:presLayoutVars>
      </dgm:prSet>
      <dgm:spPr/>
    </dgm:pt>
    <dgm:pt modelId="{F11C8C63-15C8-4CD9-A5C9-95CEE7B1EB62}" type="pres">
      <dgm:prSet presAssocID="{FCCE3970-EF52-416F-B09B-61F1160083A3}" presName="sibTrans" presStyleCnt="0"/>
      <dgm:spPr/>
    </dgm:pt>
    <dgm:pt modelId="{51944FAA-E5D8-4029-A206-B0F851D9D1EA}" type="pres">
      <dgm:prSet presAssocID="{28AF825B-DFB7-4E36-BF44-2A045EEF5D90}" presName="composite" presStyleCnt="0"/>
      <dgm:spPr/>
    </dgm:pt>
    <dgm:pt modelId="{4707ECB1-83F5-4B48-BA69-CCE282238F78}" type="pres">
      <dgm:prSet presAssocID="{28AF825B-DFB7-4E36-BF44-2A045EEF5D90}" presName="Image" presStyleLbl="bgShp" presStyleIdx="4" presStyleCnt="5" custLinFactNeighborX="19693" custLinFactNeighborY="404"/>
      <dgm:spPr>
        <a:blipFill>
          <a:blip xmlns:r="http://schemas.openxmlformats.org/officeDocument/2006/relationships" r:embed="rId5"/>
          <a:srcRect/>
          <a:stretch>
            <a:fillRect t="-1000" b="-1000"/>
          </a:stretch>
        </a:blipFill>
      </dgm:spPr>
    </dgm:pt>
    <dgm:pt modelId="{6A478DDB-62C1-4A73-9338-E855AD29C43F}" type="pres">
      <dgm:prSet presAssocID="{28AF825B-DFB7-4E36-BF44-2A045EEF5D90}" presName="Parent" presStyleLbl="node0" presStyleIdx="4" presStyleCnt="5" custLinFactNeighborX="38120" custLinFactNeighborY="18954">
        <dgm:presLayoutVars>
          <dgm:bulletEnabled val="1"/>
        </dgm:presLayoutVars>
      </dgm:prSet>
      <dgm:spPr/>
    </dgm:pt>
  </dgm:ptLst>
  <dgm:cxnLst>
    <dgm:cxn modelId="{5C939513-1B1E-49A2-ABE0-393FFCC12903}" srcId="{481F7829-FD23-4B94-A98A-F6F016DB5CF6}" destId="{28AF825B-DFB7-4E36-BF44-2A045EEF5D90}" srcOrd="4" destOrd="0" parTransId="{EE1FEDC4-B371-4FE6-A95D-910F8472EC88}" sibTransId="{D9CC0D9D-F728-4C9D-B8D3-7285F552885C}"/>
    <dgm:cxn modelId="{B8463E2A-7174-4A81-BEEA-291B33911247}" srcId="{481F7829-FD23-4B94-A98A-F6F016DB5CF6}" destId="{6F1229C3-C366-49B8-B4EE-3B6699E027F2}" srcOrd="0" destOrd="0" parTransId="{EBD96E06-C2D6-41DC-A552-3B9F5DCC15EF}" sibTransId="{75249B4E-6546-483E-B9CE-F5996E437FFD}"/>
    <dgm:cxn modelId="{E093162C-5269-4D83-AC3B-92033CEE3767}" type="presOf" srcId="{28AF825B-DFB7-4E36-BF44-2A045EEF5D90}" destId="{6A478DDB-62C1-4A73-9338-E855AD29C43F}" srcOrd="0" destOrd="0" presId="urn:microsoft.com/office/officeart/2008/layout/BendingPictureCaption"/>
    <dgm:cxn modelId="{1271E637-61DA-406D-8C8E-898F859B98FA}" srcId="{481F7829-FD23-4B94-A98A-F6F016DB5CF6}" destId="{2681F053-CF64-49B9-87D8-108FC18C9C91}" srcOrd="1" destOrd="0" parTransId="{3F07E03B-ABFE-4E26-ADD3-391A5BC8A52F}" sibTransId="{52DC11C0-48B1-4EFA-B6DC-A2638FB31956}"/>
    <dgm:cxn modelId="{BDC4BA3C-85E3-4FA7-8EEF-AF70C425FD97}" type="presOf" srcId="{481F7829-FD23-4B94-A98A-F6F016DB5CF6}" destId="{DA81C69E-EBEE-4B5D-9A97-FAA855AD1FBA}" srcOrd="0" destOrd="0" presId="urn:microsoft.com/office/officeart/2008/layout/BendingPictureCaption"/>
    <dgm:cxn modelId="{E4741E91-4264-4AA8-AFB9-D276F00C3E91}" srcId="{481F7829-FD23-4B94-A98A-F6F016DB5CF6}" destId="{19B920A1-86C3-463A-9D7E-597FDF957CF4}" srcOrd="2" destOrd="0" parTransId="{FBADF8FD-5499-440F-8216-F6F1A81AE995}" sibTransId="{81F1A6FF-AF49-436B-ADD0-0F6E89D4338A}"/>
    <dgm:cxn modelId="{8C1B1992-D0D8-4182-A309-E57B722CF724}" type="presOf" srcId="{2681F053-CF64-49B9-87D8-108FC18C9C91}" destId="{65342910-A0F8-4C65-83F4-70EC6D31D40F}" srcOrd="0" destOrd="0" presId="urn:microsoft.com/office/officeart/2008/layout/BendingPictureCaption"/>
    <dgm:cxn modelId="{1FA077B4-ADCC-4FC8-9193-0FEF90683784}" type="presOf" srcId="{19B920A1-86C3-463A-9D7E-597FDF957CF4}" destId="{E3807655-15F2-47C5-8DE6-6E25E3596813}" srcOrd="0" destOrd="0" presId="urn:microsoft.com/office/officeart/2008/layout/BendingPictureCaption"/>
    <dgm:cxn modelId="{ADF126C3-4E5E-4E2C-8F28-40ABDC1F2912}" type="presOf" srcId="{90352DED-CAEB-4276-B86A-CC57E4C3F8C5}" destId="{1C546D16-CDD0-4011-8010-2F9CC719F51A}" srcOrd="0" destOrd="0" presId="urn:microsoft.com/office/officeart/2008/layout/BendingPictureCaption"/>
    <dgm:cxn modelId="{1328EEC4-5893-41E9-832E-A868FAF1D94C}" type="presOf" srcId="{6F1229C3-C366-49B8-B4EE-3B6699E027F2}" destId="{576FEC2D-CB38-4E61-B047-4D5399B2B155}" srcOrd="0" destOrd="0" presId="urn:microsoft.com/office/officeart/2008/layout/BendingPictureCaption"/>
    <dgm:cxn modelId="{963567EA-BA69-444B-90AA-88850EF2540E}" srcId="{481F7829-FD23-4B94-A98A-F6F016DB5CF6}" destId="{90352DED-CAEB-4276-B86A-CC57E4C3F8C5}" srcOrd="3" destOrd="0" parTransId="{2DDBC3B3-620F-4E93-8129-BFF9A29F74D8}" sibTransId="{FCCE3970-EF52-416F-B09B-61F1160083A3}"/>
    <dgm:cxn modelId="{B99261A7-6798-49B7-A5CB-5C8232FD1108}" type="presParOf" srcId="{DA81C69E-EBEE-4B5D-9A97-FAA855AD1FBA}" destId="{96CB7B1A-A078-47A5-BD53-698159E365A6}" srcOrd="0" destOrd="0" presId="urn:microsoft.com/office/officeart/2008/layout/BendingPictureCaption"/>
    <dgm:cxn modelId="{4083D0B3-C122-4EB0-8B2C-C7515F876E1E}" type="presParOf" srcId="{96CB7B1A-A078-47A5-BD53-698159E365A6}" destId="{3C51B0CE-119F-4C6D-A41C-26BE3436E96A}" srcOrd="0" destOrd="0" presId="urn:microsoft.com/office/officeart/2008/layout/BendingPictureCaption"/>
    <dgm:cxn modelId="{5E286A0B-5D4A-498C-9329-764E94A6066E}" type="presParOf" srcId="{96CB7B1A-A078-47A5-BD53-698159E365A6}" destId="{576FEC2D-CB38-4E61-B047-4D5399B2B155}" srcOrd="1" destOrd="0" presId="urn:microsoft.com/office/officeart/2008/layout/BendingPictureCaption"/>
    <dgm:cxn modelId="{83024CF8-6EED-4E4C-9077-D47964EF8EF3}" type="presParOf" srcId="{DA81C69E-EBEE-4B5D-9A97-FAA855AD1FBA}" destId="{5DCE4ECE-5A57-419F-B8EE-D968A2A1206C}" srcOrd="1" destOrd="0" presId="urn:microsoft.com/office/officeart/2008/layout/BendingPictureCaption"/>
    <dgm:cxn modelId="{B875724D-48A9-49B4-BF73-51162EF779E8}" type="presParOf" srcId="{DA81C69E-EBEE-4B5D-9A97-FAA855AD1FBA}" destId="{16DC4E24-51A8-4D3E-9FD4-7915A5456A36}" srcOrd="2" destOrd="0" presId="urn:microsoft.com/office/officeart/2008/layout/BendingPictureCaption"/>
    <dgm:cxn modelId="{72B3527A-04B3-4610-89D4-D77510B3324E}" type="presParOf" srcId="{16DC4E24-51A8-4D3E-9FD4-7915A5456A36}" destId="{02F408BF-BF11-4875-B8BE-15FFD1161085}" srcOrd="0" destOrd="0" presId="urn:microsoft.com/office/officeart/2008/layout/BendingPictureCaption"/>
    <dgm:cxn modelId="{1AD20828-DA05-4E99-90CF-39266BBB130A}" type="presParOf" srcId="{16DC4E24-51A8-4D3E-9FD4-7915A5456A36}" destId="{65342910-A0F8-4C65-83F4-70EC6D31D40F}" srcOrd="1" destOrd="0" presId="urn:microsoft.com/office/officeart/2008/layout/BendingPictureCaption"/>
    <dgm:cxn modelId="{C905727B-C32C-4D9A-8F3F-2B4312946D36}" type="presParOf" srcId="{DA81C69E-EBEE-4B5D-9A97-FAA855AD1FBA}" destId="{D5FBA82B-CC84-4715-BD75-8B180D1A0D76}" srcOrd="3" destOrd="0" presId="urn:microsoft.com/office/officeart/2008/layout/BendingPictureCaption"/>
    <dgm:cxn modelId="{8FF3C1E8-021C-4FEB-A663-0147DFB6F3A6}" type="presParOf" srcId="{DA81C69E-EBEE-4B5D-9A97-FAA855AD1FBA}" destId="{F915327E-1B50-4E14-AC88-A2C0785DD173}" srcOrd="4" destOrd="0" presId="urn:microsoft.com/office/officeart/2008/layout/BendingPictureCaption"/>
    <dgm:cxn modelId="{2BFD2782-3672-451B-B9EE-EA983CF3B76A}" type="presParOf" srcId="{F915327E-1B50-4E14-AC88-A2C0785DD173}" destId="{99EE50D3-CF42-4857-B3E1-A471D6AC50A7}" srcOrd="0" destOrd="0" presId="urn:microsoft.com/office/officeart/2008/layout/BendingPictureCaption"/>
    <dgm:cxn modelId="{E06A13B3-507A-49D0-90B1-8ED3BB81161C}" type="presParOf" srcId="{F915327E-1B50-4E14-AC88-A2C0785DD173}" destId="{E3807655-15F2-47C5-8DE6-6E25E3596813}" srcOrd="1" destOrd="0" presId="urn:microsoft.com/office/officeart/2008/layout/BendingPictureCaption"/>
    <dgm:cxn modelId="{05DADDB0-89FC-4D9C-9364-11CA18E51DE8}" type="presParOf" srcId="{DA81C69E-EBEE-4B5D-9A97-FAA855AD1FBA}" destId="{8C0D26FF-DA00-43D8-8144-453A59BDA001}" srcOrd="5" destOrd="0" presId="urn:microsoft.com/office/officeart/2008/layout/BendingPictureCaption"/>
    <dgm:cxn modelId="{81D50645-342C-46AF-80A6-0DF152020D28}" type="presParOf" srcId="{DA81C69E-EBEE-4B5D-9A97-FAA855AD1FBA}" destId="{403F625F-0E8C-4C0E-AC05-C26B1F8A1A8F}" srcOrd="6" destOrd="0" presId="urn:microsoft.com/office/officeart/2008/layout/BendingPictureCaption"/>
    <dgm:cxn modelId="{99C509EB-4FAC-47DA-8FE0-1C0F2FD77472}" type="presParOf" srcId="{403F625F-0E8C-4C0E-AC05-C26B1F8A1A8F}" destId="{A23F31D7-2B8B-449E-B937-D56C68531649}" srcOrd="0" destOrd="0" presId="urn:microsoft.com/office/officeart/2008/layout/BendingPictureCaption"/>
    <dgm:cxn modelId="{493E7586-792E-4C2F-8090-6B5E0918193E}" type="presParOf" srcId="{403F625F-0E8C-4C0E-AC05-C26B1F8A1A8F}" destId="{1C546D16-CDD0-4011-8010-2F9CC719F51A}" srcOrd="1" destOrd="0" presId="urn:microsoft.com/office/officeart/2008/layout/BendingPictureCaption"/>
    <dgm:cxn modelId="{69C07E32-3E89-443B-9378-F92B4F104065}" type="presParOf" srcId="{DA81C69E-EBEE-4B5D-9A97-FAA855AD1FBA}" destId="{F11C8C63-15C8-4CD9-A5C9-95CEE7B1EB62}" srcOrd="7" destOrd="0" presId="urn:microsoft.com/office/officeart/2008/layout/BendingPictureCaption"/>
    <dgm:cxn modelId="{B7F35A2D-22E5-45C8-8A6C-5043C53BF79C}" type="presParOf" srcId="{DA81C69E-EBEE-4B5D-9A97-FAA855AD1FBA}" destId="{51944FAA-E5D8-4029-A206-B0F851D9D1EA}" srcOrd="8" destOrd="0" presId="urn:microsoft.com/office/officeart/2008/layout/BendingPictureCaption"/>
    <dgm:cxn modelId="{92EF6821-4A57-4EB9-A597-49BF9478F562}" type="presParOf" srcId="{51944FAA-E5D8-4029-A206-B0F851D9D1EA}" destId="{4707ECB1-83F5-4B48-BA69-CCE282238F78}" srcOrd="0" destOrd="0" presId="urn:microsoft.com/office/officeart/2008/layout/BendingPictureCaption"/>
    <dgm:cxn modelId="{B167B92A-46BE-47FB-AF93-C43FF253A2C0}" type="presParOf" srcId="{51944FAA-E5D8-4029-A206-B0F851D9D1EA}" destId="{6A478DDB-62C1-4A73-9338-E855AD29C43F}"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4CF20-2FF9-4ACF-B1D3-27E1AFA6DC93}" type="doc">
      <dgm:prSet loTypeId="urn:microsoft.com/office/officeart/2005/8/layout/cycle8" loCatId="cycle" qsTypeId="urn:microsoft.com/office/officeart/2005/8/quickstyle/simple5" qsCatId="simple" csTypeId="urn:microsoft.com/office/officeart/2005/8/colors/colorful3" csCatId="colorful" phldr="1"/>
      <dgm:spPr/>
    </dgm:pt>
    <dgm:pt modelId="{D31B7D57-F62D-4A49-82B3-0A18B3C7D4BD}">
      <dgm:prSet phldrT="[Text]" custT="1"/>
      <dgm:spPr>
        <a:solidFill>
          <a:srgbClr val="0070C0"/>
        </a:solidFill>
      </dgm:spPr>
      <dgm:t>
        <a:bodyPr/>
        <a:lstStyle/>
        <a:p>
          <a:r>
            <a:rPr lang="en-US" sz="2800" dirty="0"/>
            <a:t>Address Food Insecurity</a:t>
          </a:r>
        </a:p>
      </dgm:t>
    </dgm:pt>
    <dgm:pt modelId="{054EDA31-9F86-4302-8C5D-63C6C7C7E2AB}" type="parTrans" cxnId="{8887F89A-2B19-4150-A4B4-329F1C92CE57}">
      <dgm:prSet/>
      <dgm:spPr/>
      <dgm:t>
        <a:bodyPr/>
        <a:lstStyle/>
        <a:p>
          <a:endParaRPr lang="en-US"/>
        </a:p>
      </dgm:t>
    </dgm:pt>
    <dgm:pt modelId="{FDF4E500-998F-45B5-BE9C-10934875D0BC}" type="sibTrans" cxnId="{8887F89A-2B19-4150-A4B4-329F1C92CE57}">
      <dgm:prSet/>
      <dgm:spPr/>
      <dgm:t>
        <a:bodyPr/>
        <a:lstStyle/>
        <a:p>
          <a:endParaRPr lang="en-US"/>
        </a:p>
      </dgm:t>
    </dgm:pt>
    <dgm:pt modelId="{CFCEA1D9-1B59-4CB3-87DB-BF0BCEC47E58}">
      <dgm:prSet phldrT="[Text]" custT="1"/>
      <dgm:spPr>
        <a:solidFill>
          <a:schemeClr val="accent2">
            <a:lumMod val="50000"/>
          </a:schemeClr>
        </a:solidFill>
      </dgm:spPr>
      <dgm:t>
        <a:bodyPr/>
        <a:lstStyle/>
        <a:p>
          <a:r>
            <a:rPr lang="en-US" sz="2800" dirty="0"/>
            <a:t>Strengthen Indigenous Food System</a:t>
          </a:r>
        </a:p>
      </dgm:t>
    </dgm:pt>
    <dgm:pt modelId="{75849250-FFB7-473B-9FEB-3F06351CF95A}" type="parTrans" cxnId="{95B797D7-B6C7-4A1C-8D5A-10A2450741FE}">
      <dgm:prSet/>
      <dgm:spPr/>
      <dgm:t>
        <a:bodyPr/>
        <a:lstStyle/>
        <a:p>
          <a:endParaRPr lang="en-US"/>
        </a:p>
      </dgm:t>
    </dgm:pt>
    <dgm:pt modelId="{49268B8B-16CE-4992-84C5-EB20638FBBA8}" type="sibTrans" cxnId="{95B797D7-B6C7-4A1C-8D5A-10A2450741FE}">
      <dgm:prSet/>
      <dgm:spPr/>
      <dgm:t>
        <a:bodyPr/>
        <a:lstStyle/>
        <a:p>
          <a:endParaRPr lang="en-US"/>
        </a:p>
      </dgm:t>
    </dgm:pt>
    <dgm:pt modelId="{A74DCEAC-1CC4-46D9-84A8-743E696404D0}">
      <dgm:prSet phldrT="[Text]" custT="1"/>
      <dgm:spPr>
        <a:solidFill>
          <a:schemeClr val="accent2"/>
        </a:solidFill>
      </dgm:spPr>
      <dgm:t>
        <a:bodyPr/>
        <a:lstStyle/>
        <a:p>
          <a:r>
            <a:rPr lang="en-US" sz="2400" dirty="0"/>
            <a:t>Build</a:t>
          </a:r>
          <a:r>
            <a:rPr lang="en-US" sz="2400" baseline="0" dirty="0"/>
            <a:t> Organization Capacity</a:t>
          </a:r>
          <a:endParaRPr lang="en-US" sz="2400" dirty="0"/>
        </a:p>
      </dgm:t>
    </dgm:pt>
    <dgm:pt modelId="{E33AFCA0-4B83-44D7-AC4B-E00121E31411}" type="parTrans" cxnId="{72C33331-F077-44BF-A1A7-8D66FCC995F9}">
      <dgm:prSet/>
      <dgm:spPr/>
      <dgm:t>
        <a:bodyPr/>
        <a:lstStyle/>
        <a:p>
          <a:endParaRPr lang="en-US"/>
        </a:p>
      </dgm:t>
    </dgm:pt>
    <dgm:pt modelId="{A5092C86-0391-4738-9FD8-941791666B34}" type="sibTrans" cxnId="{72C33331-F077-44BF-A1A7-8D66FCC995F9}">
      <dgm:prSet/>
      <dgm:spPr/>
      <dgm:t>
        <a:bodyPr/>
        <a:lstStyle/>
        <a:p>
          <a:endParaRPr lang="en-US"/>
        </a:p>
      </dgm:t>
    </dgm:pt>
    <dgm:pt modelId="{9352FE9E-ADDE-4889-B424-A2A0631EFBBA}" type="pres">
      <dgm:prSet presAssocID="{1C94CF20-2FF9-4ACF-B1D3-27E1AFA6DC93}" presName="compositeShape" presStyleCnt="0">
        <dgm:presLayoutVars>
          <dgm:chMax val="7"/>
          <dgm:dir/>
          <dgm:resizeHandles val="exact"/>
        </dgm:presLayoutVars>
      </dgm:prSet>
      <dgm:spPr/>
    </dgm:pt>
    <dgm:pt modelId="{6F7497AA-3ABC-4EC2-96F0-8B39C06A585B}" type="pres">
      <dgm:prSet presAssocID="{1C94CF20-2FF9-4ACF-B1D3-27E1AFA6DC93}" presName="wedge1" presStyleLbl="node1" presStyleIdx="0" presStyleCnt="3" custLinFactNeighborX="623" custLinFactNeighborY="2722"/>
      <dgm:spPr/>
    </dgm:pt>
    <dgm:pt modelId="{9FCA1C05-362C-4080-B37B-CD19593943B4}" type="pres">
      <dgm:prSet presAssocID="{1C94CF20-2FF9-4ACF-B1D3-27E1AFA6DC93}" presName="dummy1a" presStyleCnt="0"/>
      <dgm:spPr/>
    </dgm:pt>
    <dgm:pt modelId="{353CB53B-841E-4D08-9FF3-194A1C69FA36}" type="pres">
      <dgm:prSet presAssocID="{1C94CF20-2FF9-4ACF-B1D3-27E1AFA6DC93}" presName="dummy1b" presStyleCnt="0"/>
      <dgm:spPr/>
    </dgm:pt>
    <dgm:pt modelId="{D4F6B18D-08FB-4C51-8BA2-EB1274086B68}" type="pres">
      <dgm:prSet presAssocID="{1C94CF20-2FF9-4ACF-B1D3-27E1AFA6DC93}" presName="wedge1Tx" presStyleLbl="node1" presStyleIdx="0" presStyleCnt="3">
        <dgm:presLayoutVars>
          <dgm:chMax val="0"/>
          <dgm:chPref val="0"/>
          <dgm:bulletEnabled val="1"/>
        </dgm:presLayoutVars>
      </dgm:prSet>
      <dgm:spPr/>
    </dgm:pt>
    <dgm:pt modelId="{00E13538-065B-4499-9ABB-1DF54FE64F06}" type="pres">
      <dgm:prSet presAssocID="{1C94CF20-2FF9-4ACF-B1D3-27E1AFA6DC93}" presName="wedge2" presStyleLbl="node1" presStyleIdx="1" presStyleCnt="3" custLinFactNeighborX="623" custLinFactNeighborY="2722"/>
      <dgm:spPr/>
    </dgm:pt>
    <dgm:pt modelId="{C995C9C4-4656-403E-B742-9563FA9935C9}" type="pres">
      <dgm:prSet presAssocID="{1C94CF20-2FF9-4ACF-B1D3-27E1AFA6DC93}" presName="dummy2a" presStyleCnt="0"/>
      <dgm:spPr/>
    </dgm:pt>
    <dgm:pt modelId="{9ED2FB5C-2130-46CF-8088-637C92649FF5}" type="pres">
      <dgm:prSet presAssocID="{1C94CF20-2FF9-4ACF-B1D3-27E1AFA6DC93}" presName="dummy2b" presStyleCnt="0"/>
      <dgm:spPr/>
    </dgm:pt>
    <dgm:pt modelId="{3721D0DA-8BBF-481E-B73E-01BE270DF1E5}" type="pres">
      <dgm:prSet presAssocID="{1C94CF20-2FF9-4ACF-B1D3-27E1AFA6DC93}" presName="wedge2Tx" presStyleLbl="node1" presStyleIdx="1" presStyleCnt="3">
        <dgm:presLayoutVars>
          <dgm:chMax val="0"/>
          <dgm:chPref val="0"/>
          <dgm:bulletEnabled val="1"/>
        </dgm:presLayoutVars>
      </dgm:prSet>
      <dgm:spPr/>
    </dgm:pt>
    <dgm:pt modelId="{518E1BFA-2860-4E91-BB04-6706AFE7778F}" type="pres">
      <dgm:prSet presAssocID="{1C94CF20-2FF9-4ACF-B1D3-27E1AFA6DC93}" presName="wedge3" presStyleLbl="node1" presStyleIdx="2" presStyleCnt="3" custLinFactNeighborX="623" custLinFactNeighborY="2722"/>
      <dgm:spPr/>
    </dgm:pt>
    <dgm:pt modelId="{63DB73C7-5D85-4F10-AB8A-855E9BE6F14B}" type="pres">
      <dgm:prSet presAssocID="{1C94CF20-2FF9-4ACF-B1D3-27E1AFA6DC93}" presName="dummy3a" presStyleCnt="0"/>
      <dgm:spPr/>
    </dgm:pt>
    <dgm:pt modelId="{B8E8456B-04F7-4493-B112-1BDD971A7CCF}" type="pres">
      <dgm:prSet presAssocID="{1C94CF20-2FF9-4ACF-B1D3-27E1AFA6DC93}" presName="dummy3b" presStyleCnt="0"/>
      <dgm:spPr/>
    </dgm:pt>
    <dgm:pt modelId="{1B0A6806-B9AF-4F3B-9510-03DA414F41FD}" type="pres">
      <dgm:prSet presAssocID="{1C94CF20-2FF9-4ACF-B1D3-27E1AFA6DC93}" presName="wedge3Tx" presStyleLbl="node1" presStyleIdx="2" presStyleCnt="3">
        <dgm:presLayoutVars>
          <dgm:chMax val="0"/>
          <dgm:chPref val="0"/>
          <dgm:bulletEnabled val="1"/>
        </dgm:presLayoutVars>
      </dgm:prSet>
      <dgm:spPr/>
    </dgm:pt>
    <dgm:pt modelId="{858B2884-13B5-45ED-A48D-CE214C7948A7}" type="pres">
      <dgm:prSet presAssocID="{FDF4E500-998F-45B5-BE9C-10934875D0BC}" presName="arrowWedge1" presStyleLbl="fgSibTrans2D1" presStyleIdx="0" presStyleCnt="3"/>
      <dgm:spPr>
        <a:solidFill>
          <a:srgbClr val="0070C0"/>
        </a:solidFill>
      </dgm:spPr>
    </dgm:pt>
    <dgm:pt modelId="{157957EC-13C9-41E9-BF14-9A25B7B4DB78}" type="pres">
      <dgm:prSet presAssocID="{49268B8B-16CE-4992-84C5-EB20638FBBA8}" presName="arrowWedge2" presStyleLbl="fgSibTrans2D1" presStyleIdx="1" presStyleCnt="3"/>
      <dgm:spPr>
        <a:solidFill>
          <a:schemeClr val="accent2">
            <a:lumMod val="50000"/>
          </a:schemeClr>
        </a:solidFill>
      </dgm:spPr>
    </dgm:pt>
    <dgm:pt modelId="{31C5C00C-93F0-4AFB-ABAF-F02CEB19D919}" type="pres">
      <dgm:prSet presAssocID="{A5092C86-0391-4738-9FD8-941791666B34}" presName="arrowWedge3" presStyleLbl="fgSibTrans2D1" presStyleIdx="2" presStyleCnt="3"/>
      <dgm:spPr>
        <a:solidFill>
          <a:schemeClr val="accent2"/>
        </a:solidFill>
      </dgm:spPr>
    </dgm:pt>
  </dgm:ptLst>
  <dgm:cxnLst>
    <dgm:cxn modelId="{0F37060D-6C48-4DA6-A9F4-EE3D4FD71037}" type="presOf" srcId="{D31B7D57-F62D-4A49-82B3-0A18B3C7D4BD}" destId="{D4F6B18D-08FB-4C51-8BA2-EB1274086B68}" srcOrd="1" destOrd="0" presId="urn:microsoft.com/office/officeart/2005/8/layout/cycle8"/>
    <dgm:cxn modelId="{72C33331-F077-44BF-A1A7-8D66FCC995F9}" srcId="{1C94CF20-2FF9-4ACF-B1D3-27E1AFA6DC93}" destId="{A74DCEAC-1CC4-46D9-84A8-743E696404D0}" srcOrd="2" destOrd="0" parTransId="{E33AFCA0-4B83-44D7-AC4B-E00121E31411}" sibTransId="{A5092C86-0391-4738-9FD8-941791666B34}"/>
    <dgm:cxn modelId="{98334735-CF95-4286-9CF4-D35112E868B2}" type="presOf" srcId="{A74DCEAC-1CC4-46D9-84A8-743E696404D0}" destId="{1B0A6806-B9AF-4F3B-9510-03DA414F41FD}" srcOrd="1" destOrd="0" presId="urn:microsoft.com/office/officeart/2005/8/layout/cycle8"/>
    <dgm:cxn modelId="{5C9D8E55-B642-44D3-A37B-AACD0A19BEB5}" type="presOf" srcId="{CFCEA1D9-1B59-4CB3-87DB-BF0BCEC47E58}" destId="{00E13538-065B-4499-9ABB-1DF54FE64F06}" srcOrd="0" destOrd="0" presId="urn:microsoft.com/office/officeart/2005/8/layout/cycle8"/>
    <dgm:cxn modelId="{49AFC679-611D-4955-8BDB-C9354C8A1873}" type="presOf" srcId="{A74DCEAC-1CC4-46D9-84A8-743E696404D0}" destId="{518E1BFA-2860-4E91-BB04-6706AFE7778F}" srcOrd="0" destOrd="0" presId="urn:microsoft.com/office/officeart/2005/8/layout/cycle8"/>
    <dgm:cxn modelId="{663ED080-BCBA-4F46-98BC-844A9E8BDA09}" type="presOf" srcId="{D31B7D57-F62D-4A49-82B3-0A18B3C7D4BD}" destId="{6F7497AA-3ABC-4EC2-96F0-8B39C06A585B}" srcOrd="0" destOrd="0" presId="urn:microsoft.com/office/officeart/2005/8/layout/cycle8"/>
    <dgm:cxn modelId="{DCC30B95-721D-46A9-B87A-851AB65E2294}" type="presOf" srcId="{CFCEA1D9-1B59-4CB3-87DB-BF0BCEC47E58}" destId="{3721D0DA-8BBF-481E-B73E-01BE270DF1E5}" srcOrd="1" destOrd="0" presId="urn:microsoft.com/office/officeart/2005/8/layout/cycle8"/>
    <dgm:cxn modelId="{8887F89A-2B19-4150-A4B4-329F1C92CE57}" srcId="{1C94CF20-2FF9-4ACF-B1D3-27E1AFA6DC93}" destId="{D31B7D57-F62D-4A49-82B3-0A18B3C7D4BD}" srcOrd="0" destOrd="0" parTransId="{054EDA31-9F86-4302-8C5D-63C6C7C7E2AB}" sibTransId="{FDF4E500-998F-45B5-BE9C-10934875D0BC}"/>
    <dgm:cxn modelId="{95B797D7-B6C7-4A1C-8D5A-10A2450741FE}" srcId="{1C94CF20-2FF9-4ACF-B1D3-27E1AFA6DC93}" destId="{CFCEA1D9-1B59-4CB3-87DB-BF0BCEC47E58}" srcOrd="1" destOrd="0" parTransId="{75849250-FFB7-473B-9FEB-3F06351CF95A}" sibTransId="{49268B8B-16CE-4992-84C5-EB20638FBBA8}"/>
    <dgm:cxn modelId="{5D9796E0-3B65-4F9F-816A-CEC91EBF33AF}" type="presOf" srcId="{1C94CF20-2FF9-4ACF-B1D3-27E1AFA6DC93}" destId="{9352FE9E-ADDE-4889-B424-A2A0631EFBBA}" srcOrd="0" destOrd="0" presId="urn:microsoft.com/office/officeart/2005/8/layout/cycle8"/>
    <dgm:cxn modelId="{878F486D-4BED-4107-AE39-E63961A83526}" type="presParOf" srcId="{9352FE9E-ADDE-4889-B424-A2A0631EFBBA}" destId="{6F7497AA-3ABC-4EC2-96F0-8B39C06A585B}" srcOrd="0" destOrd="0" presId="urn:microsoft.com/office/officeart/2005/8/layout/cycle8"/>
    <dgm:cxn modelId="{B99614B6-64E0-400D-B340-2A94C2B8D6A3}" type="presParOf" srcId="{9352FE9E-ADDE-4889-B424-A2A0631EFBBA}" destId="{9FCA1C05-362C-4080-B37B-CD19593943B4}" srcOrd="1" destOrd="0" presId="urn:microsoft.com/office/officeart/2005/8/layout/cycle8"/>
    <dgm:cxn modelId="{EC159126-2601-48A0-93B0-1B7EF0C7BCC6}" type="presParOf" srcId="{9352FE9E-ADDE-4889-B424-A2A0631EFBBA}" destId="{353CB53B-841E-4D08-9FF3-194A1C69FA36}" srcOrd="2" destOrd="0" presId="urn:microsoft.com/office/officeart/2005/8/layout/cycle8"/>
    <dgm:cxn modelId="{3A544230-0169-4F20-AD00-2AFD0E45F124}" type="presParOf" srcId="{9352FE9E-ADDE-4889-B424-A2A0631EFBBA}" destId="{D4F6B18D-08FB-4C51-8BA2-EB1274086B68}" srcOrd="3" destOrd="0" presId="urn:microsoft.com/office/officeart/2005/8/layout/cycle8"/>
    <dgm:cxn modelId="{8ACE4411-4803-4614-8DBE-05A35D30CFC3}" type="presParOf" srcId="{9352FE9E-ADDE-4889-B424-A2A0631EFBBA}" destId="{00E13538-065B-4499-9ABB-1DF54FE64F06}" srcOrd="4" destOrd="0" presId="urn:microsoft.com/office/officeart/2005/8/layout/cycle8"/>
    <dgm:cxn modelId="{CA9FFE57-AB27-449E-9C8A-C496AB889E98}" type="presParOf" srcId="{9352FE9E-ADDE-4889-B424-A2A0631EFBBA}" destId="{C995C9C4-4656-403E-B742-9563FA9935C9}" srcOrd="5" destOrd="0" presId="urn:microsoft.com/office/officeart/2005/8/layout/cycle8"/>
    <dgm:cxn modelId="{E544A195-D9AF-4180-9469-5321820DF763}" type="presParOf" srcId="{9352FE9E-ADDE-4889-B424-A2A0631EFBBA}" destId="{9ED2FB5C-2130-46CF-8088-637C92649FF5}" srcOrd="6" destOrd="0" presId="urn:microsoft.com/office/officeart/2005/8/layout/cycle8"/>
    <dgm:cxn modelId="{FF743A99-D60B-4AB4-9533-BE531C1D4B81}" type="presParOf" srcId="{9352FE9E-ADDE-4889-B424-A2A0631EFBBA}" destId="{3721D0DA-8BBF-481E-B73E-01BE270DF1E5}" srcOrd="7" destOrd="0" presId="urn:microsoft.com/office/officeart/2005/8/layout/cycle8"/>
    <dgm:cxn modelId="{4FD4C94D-9B4E-4E60-AA85-74D0485BB4AD}" type="presParOf" srcId="{9352FE9E-ADDE-4889-B424-A2A0631EFBBA}" destId="{518E1BFA-2860-4E91-BB04-6706AFE7778F}" srcOrd="8" destOrd="0" presId="urn:microsoft.com/office/officeart/2005/8/layout/cycle8"/>
    <dgm:cxn modelId="{0BEF7634-3268-476C-9044-89CBD197A69A}" type="presParOf" srcId="{9352FE9E-ADDE-4889-B424-A2A0631EFBBA}" destId="{63DB73C7-5D85-4F10-AB8A-855E9BE6F14B}" srcOrd="9" destOrd="0" presId="urn:microsoft.com/office/officeart/2005/8/layout/cycle8"/>
    <dgm:cxn modelId="{1D5294C6-40FF-4E87-9947-967B350EFF03}" type="presParOf" srcId="{9352FE9E-ADDE-4889-B424-A2A0631EFBBA}" destId="{B8E8456B-04F7-4493-B112-1BDD971A7CCF}" srcOrd="10" destOrd="0" presId="urn:microsoft.com/office/officeart/2005/8/layout/cycle8"/>
    <dgm:cxn modelId="{5A3EBDFA-28A3-4F40-AB6B-A44693C773B6}" type="presParOf" srcId="{9352FE9E-ADDE-4889-B424-A2A0631EFBBA}" destId="{1B0A6806-B9AF-4F3B-9510-03DA414F41FD}" srcOrd="11" destOrd="0" presId="urn:microsoft.com/office/officeart/2005/8/layout/cycle8"/>
    <dgm:cxn modelId="{A2E527B9-A783-48A9-943B-8CC39C043034}" type="presParOf" srcId="{9352FE9E-ADDE-4889-B424-A2A0631EFBBA}" destId="{858B2884-13B5-45ED-A48D-CE214C7948A7}" srcOrd="12" destOrd="0" presId="urn:microsoft.com/office/officeart/2005/8/layout/cycle8"/>
    <dgm:cxn modelId="{79EC4F23-C4C5-4B75-A966-D52C998607EC}" type="presParOf" srcId="{9352FE9E-ADDE-4889-B424-A2A0631EFBBA}" destId="{157957EC-13C9-41E9-BF14-9A25B7B4DB78}" srcOrd="13" destOrd="0" presId="urn:microsoft.com/office/officeart/2005/8/layout/cycle8"/>
    <dgm:cxn modelId="{8C2BD9AB-96DA-4A03-A4BA-95614670A0C5}" type="presParOf" srcId="{9352FE9E-ADDE-4889-B424-A2A0631EFBBA}" destId="{31C5C00C-93F0-4AFB-ABAF-F02CEB19D91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1B0CE-119F-4C6D-A41C-26BE3436E96A}">
      <dsp:nvSpPr>
        <dsp:cNvPr id="0" name=""/>
        <dsp:cNvSpPr/>
      </dsp:nvSpPr>
      <dsp:spPr>
        <a:xfrm>
          <a:off x="531715" y="31084"/>
          <a:ext cx="3271205" cy="253439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a:noFill/>
        </a:ln>
        <a:effectLst/>
      </dsp:spPr>
      <dsp:style>
        <a:lnRef idx="0">
          <a:scrgbClr r="0" g="0" b="0"/>
        </a:lnRef>
        <a:fillRef idx="1">
          <a:scrgbClr r="0" g="0" b="0"/>
        </a:fillRef>
        <a:effectRef idx="0">
          <a:scrgbClr r="0" g="0" b="0"/>
        </a:effectRef>
        <a:fontRef idx="minor"/>
      </dsp:style>
    </dsp:sp>
    <dsp:sp modelId="{576FEC2D-CB38-4E61-B047-4D5399B2B155}">
      <dsp:nvSpPr>
        <dsp:cNvPr id="0" name=""/>
        <dsp:cNvSpPr/>
      </dsp:nvSpPr>
      <dsp:spPr>
        <a:xfrm>
          <a:off x="1170117" y="2309024"/>
          <a:ext cx="2707083" cy="65055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5000"/>
            </a:spcAft>
            <a:buNone/>
          </a:pPr>
          <a:r>
            <a:rPr lang="en-US" sz="1700" b="1" kern="1200" dirty="0"/>
            <a:t>A-dae Romero Briones</a:t>
          </a:r>
        </a:p>
        <a:p>
          <a:pPr marL="0" lvl="0" indent="0" algn="ctr" defTabSz="755650">
            <a:lnSpc>
              <a:spcPct val="90000"/>
            </a:lnSpc>
            <a:spcBef>
              <a:spcPct val="0"/>
            </a:spcBef>
            <a:spcAft>
              <a:spcPct val="5000"/>
            </a:spcAft>
            <a:buNone/>
          </a:pPr>
          <a:r>
            <a:rPr lang="en-US" sz="1700" kern="1200" dirty="0"/>
            <a:t>Director of Programs - NAFSI</a:t>
          </a:r>
        </a:p>
      </dsp:txBody>
      <dsp:txXfrm>
        <a:off x="1170117" y="2309024"/>
        <a:ext cx="2707083" cy="650557"/>
      </dsp:txXfrm>
    </dsp:sp>
    <dsp:sp modelId="{02F408BF-BF11-4875-B8BE-15FFD1161085}">
      <dsp:nvSpPr>
        <dsp:cNvPr id="0" name=""/>
        <dsp:cNvSpPr/>
      </dsp:nvSpPr>
      <dsp:spPr>
        <a:xfrm>
          <a:off x="8060371" y="264892"/>
          <a:ext cx="3271205" cy="2534393"/>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0">
          <a:scrgbClr r="0" g="0" b="0"/>
        </a:effectRef>
        <a:fontRef idx="minor"/>
      </dsp:style>
    </dsp:sp>
    <dsp:sp modelId="{65342910-A0F8-4C65-83F4-70EC6D31D40F}">
      <dsp:nvSpPr>
        <dsp:cNvPr id="0" name=""/>
        <dsp:cNvSpPr/>
      </dsp:nvSpPr>
      <dsp:spPr>
        <a:xfrm>
          <a:off x="8787711" y="2381092"/>
          <a:ext cx="2707083" cy="65055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5000"/>
            </a:spcAft>
            <a:buNone/>
          </a:pPr>
          <a:r>
            <a:rPr lang="en-US" sz="1700" b="1" kern="1200" dirty="0"/>
            <a:t>Jacque Demko</a:t>
          </a:r>
        </a:p>
        <a:p>
          <a:pPr marL="0" lvl="0" indent="0" algn="ctr" defTabSz="755650">
            <a:lnSpc>
              <a:spcPct val="90000"/>
            </a:lnSpc>
            <a:spcBef>
              <a:spcPct val="0"/>
            </a:spcBef>
            <a:spcAft>
              <a:spcPct val="5000"/>
            </a:spcAft>
            <a:buNone/>
          </a:pPr>
          <a:r>
            <a:rPr lang="en-US" sz="1700" kern="1200" dirty="0"/>
            <a:t>Grants Officer</a:t>
          </a:r>
        </a:p>
      </dsp:txBody>
      <dsp:txXfrm>
        <a:off x="8787711" y="2381092"/>
        <a:ext cx="2707083" cy="650557"/>
      </dsp:txXfrm>
    </dsp:sp>
    <dsp:sp modelId="{99EE50D3-CF42-4857-B3E1-A471D6AC50A7}">
      <dsp:nvSpPr>
        <dsp:cNvPr id="0" name=""/>
        <dsp:cNvSpPr/>
      </dsp:nvSpPr>
      <dsp:spPr>
        <a:xfrm>
          <a:off x="4327501" y="198291"/>
          <a:ext cx="3011084" cy="2585816"/>
        </a:xfrm>
        <a:prstGeom prst="rect">
          <a:avLst/>
        </a:prstGeom>
        <a:blipFill rotWithShape="1">
          <a:blip xmlns:r="http://schemas.openxmlformats.org/officeDocument/2006/relationships" r:embed="rId3"/>
          <a:srcRect/>
          <a:stretch>
            <a:fillRect t="-8000" b="-8000"/>
          </a:stretch>
        </a:blipFill>
        <a:ln>
          <a:noFill/>
        </a:ln>
        <a:effectLst/>
      </dsp:spPr>
      <dsp:style>
        <a:lnRef idx="0">
          <a:scrgbClr r="0" g="0" b="0"/>
        </a:lnRef>
        <a:fillRef idx="1">
          <a:scrgbClr r="0" g="0" b="0"/>
        </a:fillRef>
        <a:effectRef idx="0">
          <a:scrgbClr r="0" g="0" b="0"/>
        </a:effectRef>
        <a:fontRef idx="minor"/>
      </dsp:style>
    </dsp:sp>
    <dsp:sp modelId="{E3807655-15F2-47C5-8DE6-6E25E3596813}">
      <dsp:nvSpPr>
        <dsp:cNvPr id="0" name=""/>
        <dsp:cNvSpPr/>
      </dsp:nvSpPr>
      <dsp:spPr>
        <a:xfrm>
          <a:off x="5236870" y="2383637"/>
          <a:ext cx="2707083" cy="65055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5000"/>
            </a:spcAft>
            <a:buNone/>
          </a:pPr>
          <a:r>
            <a:rPr lang="en-US" sz="1700" b="1" kern="1200" dirty="0"/>
            <a:t>Rana LaPine</a:t>
          </a:r>
        </a:p>
        <a:p>
          <a:pPr marL="0" lvl="0" indent="0" algn="ctr" defTabSz="755650">
            <a:lnSpc>
              <a:spcPct val="90000"/>
            </a:lnSpc>
            <a:spcBef>
              <a:spcPct val="0"/>
            </a:spcBef>
            <a:spcAft>
              <a:spcPct val="5000"/>
            </a:spcAft>
            <a:buNone/>
          </a:pPr>
          <a:r>
            <a:rPr lang="en-US" sz="1700" kern="1200" dirty="0"/>
            <a:t>Lead Program Officer</a:t>
          </a:r>
        </a:p>
      </dsp:txBody>
      <dsp:txXfrm>
        <a:off x="5236870" y="2383637"/>
        <a:ext cx="2707083" cy="650557"/>
      </dsp:txXfrm>
    </dsp:sp>
    <dsp:sp modelId="{A23F31D7-2B8B-449E-B937-D56C68531649}">
      <dsp:nvSpPr>
        <dsp:cNvPr id="0" name=""/>
        <dsp:cNvSpPr/>
      </dsp:nvSpPr>
      <dsp:spPr>
        <a:xfrm>
          <a:off x="2506159" y="3045850"/>
          <a:ext cx="2771792" cy="2457293"/>
        </a:xfrm>
        <a:prstGeom prst="rect">
          <a:avLst/>
        </a:prstGeom>
        <a:blipFill>
          <a:blip xmlns:r="http://schemas.openxmlformats.org/officeDocument/2006/relationships" r:embed="rId4"/>
          <a:srcRect/>
          <a:stretch>
            <a:fillRect/>
          </a:stretch>
        </a:blipFill>
        <a:ln>
          <a:noFill/>
        </a:ln>
        <a:effectLst/>
      </dsp:spPr>
      <dsp:style>
        <a:lnRef idx="0">
          <a:scrgbClr r="0" g="0" b="0"/>
        </a:lnRef>
        <a:fillRef idx="1">
          <a:scrgbClr r="0" g="0" b="0"/>
        </a:fillRef>
        <a:effectRef idx="0">
          <a:scrgbClr r="0" g="0" b="0"/>
        </a:effectRef>
        <a:fontRef idx="minor"/>
      </dsp:style>
    </dsp:sp>
    <dsp:sp modelId="{1C546D16-CDD0-4011-8010-2F9CC719F51A}">
      <dsp:nvSpPr>
        <dsp:cNvPr id="0" name=""/>
        <dsp:cNvSpPr/>
      </dsp:nvSpPr>
      <dsp:spPr>
        <a:xfrm>
          <a:off x="3494012" y="5161307"/>
          <a:ext cx="2707083" cy="65055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5000"/>
            </a:spcAft>
            <a:buNone/>
          </a:pPr>
          <a:r>
            <a:rPr lang="en-US" sz="1700" kern="1200" dirty="0"/>
            <a:t>Jenny Stephens</a:t>
          </a:r>
          <a:br>
            <a:rPr lang="en-US" sz="1700" kern="1200" dirty="0"/>
          </a:br>
          <a:r>
            <a:rPr lang="en-US" sz="1700" kern="1200" dirty="0"/>
            <a:t>Data Administrator</a:t>
          </a:r>
        </a:p>
      </dsp:txBody>
      <dsp:txXfrm>
        <a:off x="3494012" y="5161307"/>
        <a:ext cx="2707083" cy="650557"/>
      </dsp:txXfrm>
    </dsp:sp>
    <dsp:sp modelId="{4707ECB1-83F5-4B48-BA69-CCE282238F78}">
      <dsp:nvSpPr>
        <dsp:cNvPr id="0" name=""/>
        <dsp:cNvSpPr/>
      </dsp:nvSpPr>
      <dsp:spPr>
        <a:xfrm>
          <a:off x="6536585" y="3148470"/>
          <a:ext cx="3141553" cy="2321596"/>
        </a:xfrm>
        <a:prstGeom prst="rect">
          <a:avLst/>
        </a:prstGeom>
        <a:blipFill>
          <a:blip xmlns:r="http://schemas.openxmlformats.org/officeDocument/2006/relationships" r:embed="rId5"/>
          <a:srcRect/>
          <a:stretch>
            <a:fillRect t="-1000" b="-1000"/>
          </a:stretch>
        </a:blipFill>
        <a:ln>
          <a:noFill/>
        </a:ln>
        <a:effectLst/>
      </dsp:spPr>
      <dsp:style>
        <a:lnRef idx="0">
          <a:scrgbClr r="0" g="0" b="0"/>
        </a:lnRef>
        <a:fillRef idx="1">
          <a:scrgbClr r="0" g="0" b="0"/>
        </a:fillRef>
        <a:effectRef idx="0">
          <a:scrgbClr r="0" g="0" b="0"/>
        </a:effectRef>
        <a:fontRef idx="minor"/>
      </dsp:style>
    </dsp:sp>
    <dsp:sp modelId="{6A478DDB-62C1-4A73-9338-E855AD29C43F}">
      <dsp:nvSpPr>
        <dsp:cNvPr id="0" name=""/>
        <dsp:cNvSpPr/>
      </dsp:nvSpPr>
      <dsp:spPr>
        <a:xfrm>
          <a:off x="7584854" y="5161307"/>
          <a:ext cx="2707083" cy="650557"/>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5000"/>
            </a:spcAft>
            <a:buNone/>
          </a:pPr>
          <a:r>
            <a:rPr lang="en-US" sz="1700" b="1" kern="1200" dirty="0"/>
            <a:t>Ethan Gallegos</a:t>
          </a:r>
        </a:p>
        <a:p>
          <a:pPr marL="0" lvl="0" indent="0" algn="ctr" defTabSz="755650">
            <a:lnSpc>
              <a:spcPct val="90000"/>
            </a:lnSpc>
            <a:spcBef>
              <a:spcPct val="0"/>
            </a:spcBef>
            <a:spcAft>
              <a:spcPct val="5000"/>
            </a:spcAft>
            <a:buNone/>
          </a:pPr>
          <a:r>
            <a:rPr lang="en-US" sz="1700" kern="1200" dirty="0"/>
            <a:t>Program Coordinator</a:t>
          </a:r>
        </a:p>
      </dsp:txBody>
      <dsp:txXfrm>
        <a:off x="7584854" y="5161307"/>
        <a:ext cx="2707083" cy="650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497AA-3ABC-4EC2-96F0-8B39C06A585B}">
      <dsp:nvSpPr>
        <dsp:cNvPr id="0" name=""/>
        <dsp:cNvSpPr/>
      </dsp:nvSpPr>
      <dsp:spPr>
        <a:xfrm>
          <a:off x="1782118" y="480309"/>
          <a:ext cx="4591823" cy="4591823"/>
        </a:xfrm>
        <a:prstGeom prst="pie">
          <a:avLst>
            <a:gd name="adj1" fmla="val 16200000"/>
            <a:gd name="adj2" fmla="val 180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Address Food Insecurity</a:t>
          </a:r>
        </a:p>
      </dsp:txBody>
      <dsp:txXfrm>
        <a:off x="4202119" y="1453338"/>
        <a:ext cx="1639937" cy="1366614"/>
      </dsp:txXfrm>
    </dsp:sp>
    <dsp:sp modelId="{00E13538-065B-4499-9ABB-1DF54FE64F06}">
      <dsp:nvSpPr>
        <dsp:cNvPr id="0" name=""/>
        <dsp:cNvSpPr/>
      </dsp:nvSpPr>
      <dsp:spPr>
        <a:xfrm>
          <a:off x="1687549" y="644302"/>
          <a:ext cx="4591823" cy="4591823"/>
        </a:xfrm>
        <a:prstGeom prst="pie">
          <a:avLst>
            <a:gd name="adj1" fmla="val 1800000"/>
            <a:gd name="adj2" fmla="val 9000000"/>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Strengthen Indigenous Food System</a:t>
          </a:r>
        </a:p>
      </dsp:txBody>
      <dsp:txXfrm>
        <a:off x="2780840" y="3623521"/>
        <a:ext cx="2459905" cy="1202620"/>
      </dsp:txXfrm>
    </dsp:sp>
    <dsp:sp modelId="{518E1BFA-2860-4E91-BB04-6706AFE7778F}">
      <dsp:nvSpPr>
        <dsp:cNvPr id="0" name=""/>
        <dsp:cNvSpPr/>
      </dsp:nvSpPr>
      <dsp:spPr>
        <a:xfrm>
          <a:off x="1592979" y="480309"/>
          <a:ext cx="4591823" cy="4591823"/>
        </a:xfrm>
        <a:prstGeom prst="pie">
          <a:avLst>
            <a:gd name="adj1" fmla="val 9000000"/>
            <a:gd name="adj2" fmla="val 1620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Build</a:t>
          </a:r>
          <a:r>
            <a:rPr lang="en-US" sz="2400" kern="1200" baseline="0" dirty="0"/>
            <a:t> Organization Capacity</a:t>
          </a:r>
          <a:endParaRPr lang="en-US" sz="2400" kern="1200" dirty="0"/>
        </a:p>
      </dsp:txBody>
      <dsp:txXfrm>
        <a:off x="2124865" y="1453338"/>
        <a:ext cx="1639937" cy="1366614"/>
      </dsp:txXfrm>
    </dsp:sp>
    <dsp:sp modelId="{858B2884-13B5-45ED-A48D-CE214C7948A7}">
      <dsp:nvSpPr>
        <dsp:cNvPr id="0" name=""/>
        <dsp:cNvSpPr/>
      </dsp:nvSpPr>
      <dsp:spPr>
        <a:xfrm>
          <a:off x="1498242" y="196053"/>
          <a:ext cx="5160335" cy="5160335"/>
        </a:xfrm>
        <a:prstGeom prst="circularArrow">
          <a:avLst>
            <a:gd name="adj1" fmla="val 5085"/>
            <a:gd name="adj2" fmla="val 327528"/>
            <a:gd name="adj3" fmla="val 1472472"/>
            <a:gd name="adj4" fmla="val 16199432"/>
            <a:gd name="adj5" fmla="val 5932"/>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7957EC-13C9-41E9-BF14-9A25B7B4DB78}">
      <dsp:nvSpPr>
        <dsp:cNvPr id="0" name=""/>
        <dsp:cNvSpPr/>
      </dsp:nvSpPr>
      <dsp:spPr>
        <a:xfrm>
          <a:off x="1403293" y="359756"/>
          <a:ext cx="5160335" cy="5160335"/>
        </a:xfrm>
        <a:prstGeom prst="circularArrow">
          <a:avLst>
            <a:gd name="adj1" fmla="val 5085"/>
            <a:gd name="adj2" fmla="val 327528"/>
            <a:gd name="adj3" fmla="val 8671970"/>
            <a:gd name="adj4" fmla="val 1800502"/>
            <a:gd name="adj5" fmla="val 5932"/>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C5C00C-93F0-4AFB-ABAF-F02CEB19D919}">
      <dsp:nvSpPr>
        <dsp:cNvPr id="0" name=""/>
        <dsp:cNvSpPr/>
      </dsp:nvSpPr>
      <dsp:spPr>
        <a:xfrm>
          <a:off x="1308344" y="196053"/>
          <a:ext cx="5160335" cy="5160335"/>
        </a:xfrm>
        <a:prstGeom prst="circularArrow">
          <a:avLst>
            <a:gd name="adj1" fmla="val 5085"/>
            <a:gd name="adj2" fmla="val 327528"/>
            <a:gd name="adj3" fmla="val 15873039"/>
            <a:gd name="adj4" fmla="val 9000000"/>
            <a:gd name="adj5" fmla="val 5932"/>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F155FD5-05EC-4269-B296-DB368CC08C64}" type="datetimeFigureOut">
              <a:rPr lang="en-US" smtClean="0"/>
              <a:t>12/15/2021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6BDF904-B2C1-4443-8BFB-563A6039B146}" type="slidenum">
              <a:rPr lang="en-US" smtClean="0"/>
              <a:t>‹#›</a:t>
            </a:fld>
            <a:endParaRPr lang="en-US" dirty="0"/>
          </a:p>
        </p:txBody>
      </p:sp>
    </p:spTree>
    <p:extLst>
      <p:ext uri="{BB962C8B-B14F-4D97-AF65-F5344CB8AC3E}">
        <p14:creationId xmlns:p14="http://schemas.microsoft.com/office/powerpoint/2010/main" val="91930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a:t>Good Afternoon. Thank you for joining us today. My name is Rana LaPine, I’m </a:t>
            </a:r>
            <a:r>
              <a:rPr lang="en-US" baseline="0" dirty="0" err="1"/>
              <a:t>Kanien’keha:ka</a:t>
            </a:r>
            <a:r>
              <a:rPr lang="en-US" baseline="0" dirty="0"/>
              <a:t> (or Mohawk), and I’m a Program Officer at First Nations Development Institute.</a:t>
            </a:r>
          </a:p>
          <a:p>
            <a:pPr defTabSz="931774"/>
            <a:endParaRPr lang="en-US" baseline="0" dirty="0"/>
          </a:p>
          <a:p>
            <a:pPr defTabSz="931774"/>
            <a:r>
              <a:rPr lang="en-US" baseline="0" dirty="0"/>
              <a:t>The Setting the Table for a Healthy Food System in Indian Country grant falls within our Nourishing Native Food and Health program.</a:t>
            </a:r>
          </a:p>
          <a:p>
            <a:pPr defTabSz="931774"/>
            <a:endParaRPr lang="en-US" baseline="0" dirty="0"/>
          </a:p>
          <a:p>
            <a:pPr defTabSz="931774"/>
            <a:r>
              <a:rPr lang="en-US" baseline="0" dirty="0"/>
              <a:t>During today’s orientation I will provide you with a brief insight into our organization, review the grant requirements, provide a few helpful tips about our granting process, and give you the opportunity to ask any questions about your grant. </a:t>
            </a:r>
            <a:endParaRPr lang="en-US" dirty="0"/>
          </a:p>
          <a:p>
            <a:pPr defTabSz="931774"/>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a:t>
            </a:fld>
            <a:endParaRPr lang="en-US" dirty="0"/>
          </a:p>
        </p:txBody>
      </p:sp>
    </p:spTree>
    <p:extLst>
      <p:ext uri="{BB962C8B-B14F-4D97-AF65-F5344CB8AC3E}">
        <p14:creationId xmlns:p14="http://schemas.microsoft.com/office/powerpoint/2010/main" val="309768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Publicizing Your Project</a:t>
            </a:r>
          </a:p>
          <a:p>
            <a:endParaRPr lang="en-US" dirty="0"/>
          </a:p>
          <a:p>
            <a:r>
              <a:rPr lang="en-US" dirty="0"/>
              <a:t>Please</a:t>
            </a:r>
            <a:r>
              <a:rPr lang="en-US" baseline="0" dirty="0"/>
              <a:t> take the time to share the news of your award through media outlets by June 15 , 2023, or the end of the grant period. This is a requirement. We ask that you note the project is funded by First Nations Development Institute. I’ve listed the examples of communication methods which you can select from. Feel free to add to or use multiple methods it’s totally up to you. You’ll want to keep the documentation for your records and reporting. </a:t>
            </a:r>
          </a:p>
          <a:p>
            <a:endParaRPr lang="en-US" baseline="0" dirty="0"/>
          </a:p>
          <a:p>
            <a:r>
              <a:rPr lang="en-US" baseline="0" dirty="0"/>
              <a:t>You are also invited to publish in our E-Newsletter called “This Week at First Nations”. It goes out to the wider Indian Country audience. I’ve added the details to the slide. This is optional, however, it’s very good way to use First Nations network to get your project out there and raise awareness.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10</a:t>
            </a:fld>
            <a:endParaRPr lang="en-US" dirty="0"/>
          </a:p>
        </p:txBody>
      </p:sp>
    </p:spTree>
    <p:extLst>
      <p:ext uri="{BB962C8B-B14F-4D97-AF65-F5344CB8AC3E}">
        <p14:creationId xmlns:p14="http://schemas.microsoft.com/office/powerpoint/2010/main" val="36183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Modifications </a:t>
            </a:r>
          </a:p>
          <a:p>
            <a:endParaRPr lang="en-US" dirty="0"/>
          </a:p>
          <a:p>
            <a:r>
              <a:rPr lang="en-US" dirty="0"/>
              <a:t>There are two types of Modifications – Program Modifications and Budget Modifications. </a:t>
            </a:r>
          </a:p>
          <a:p>
            <a:endParaRPr lang="en-US" dirty="0"/>
          </a:p>
          <a:p>
            <a:r>
              <a:rPr lang="en-US" baseline="0" dirty="0"/>
              <a:t>A Program Modification may be needed if you would like to extend your project, adjust the timeline of an objective or revise and objective. </a:t>
            </a:r>
          </a:p>
          <a:p>
            <a:endParaRPr lang="en-US" baseline="0" dirty="0"/>
          </a:p>
          <a:p>
            <a:r>
              <a:rPr lang="en-US" baseline="0" dirty="0"/>
              <a:t>A budget Modification may be needed if you would like to adjust your budget beyond 10% of the total award amount.</a:t>
            </a:r>
          </a:p>
          <a:p>
            <a:endParaRPr lang="en-US" baseline="0" dirty="0"/>
          </a:p>
          <a:p>
            <a:r>
              <a:rPr lang="en-US" baseline="0" dirty="0"/>
              <a:t>If you think you need a modification or you know you need a modifications please send me an email with an update or request. </a:t>
            </a:r>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11</a:t>
            </a:fld>
            <a:endParaRPr lang="en-US" dirty="0"/>
          </a:p>
        </p:txBody>
      </p:sp>
    </p:spTree>
    <p:extLst>
      <p:ext uri="{BB962C8B-B14F-4D97-AF65-F5344CB8AC3E}">
        <p14:creationId xmlns:p14="http://schemas.microsoft.com/office/powerpoint/2010/main" val="160349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Grant Budgets</a:t>
            </a:r>
          </a:p>
          <a:p>
            <a:endParaRPr lang="en-US" baseline="0" dirty="0"/>
          </a:p>
          <a:p>
            <a:r>
              <a:rPr lang="en-US" baseline="0" dirty="0"/>
              <a:t>Grant budgets are a helpful tracking tool. We encourage you to track your monthly spending. </a:t>
            </a:r>
          </a:p>
          <a:p>
            <a:endParaRPr lang="en-US" baseline="0" dirty="0"/>
          </a:p>
          <a:p>
            <a:r>
              <a:rPr lang="en-US" baseline="0" dirty="0"/>
              <a:t>Compare what you’ve budgeted to what you’ve actually spent. </a:t>
            </a:r>
          </a:p>
          <a:p>
            <a:endParaRPr lang="en-US" baseline="0" dirty="0"/>
          </a:p>
          <a:p>
            <a:r>
              <a:rPr lang="en-US" baseline="0" dirty="0"/>
              <a:t>Plan to have a 90 day countdown and review the budget with your team so you can catch any expenses or budget lines that need attention. </a:t>
            </a:r>
          </a:p>
          <a:p>
            <a:endParaRPr lang="en-US" baseline="0" dirty="0"/>
          </a:p>
          <a:p>
            <a:r>
              <a:rPr lang="en-US" baseline="0" dirty="0"/>
              <a:t>We will provide a budget template for the final report (shown here). To submit your fully spent budget.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12</a:t>
            </a:fld>
            <a:endParaRPr lang="en-US" dirty="0"/>
          </a:p>
        </p:txBody>
      </p:sp>
    </p:spTree>
    <p:extLst>
      <p:ext uri="{BB962C8B-B14F-4D97-AF65-F5344CB8AC3E}">
        <p14:creationId xmlns:p14="http://schemas.microsoft.com/office/powerpoint/2010/main" val="261905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DF904-B2C1-4443-8BFB-563A6039B146}" type="slidenum">
              <a:rPr lang="en-US" smtClean="0"/>
              <a:t>13</a:t>
            </a:fld>
            <a:endParaRPr lang="en-US" dirty="0"/>
          </a:p>
        </p:txBody>
      </p:sp>
    </p:spTree>
    <p:extLst>
      <p:ext uri="{BB962C8B-B14F-4D97-AF65-F5344CB8AC3E}">
        <p14:creationId xmlns:p14="http://schemas.microsoft.com/office/powerpoint/2010/main" val="120790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Jacque walks them through the online system</a:t>
            </a:r>
          </a:p>
          <a:p>
            <a:endParaRPr lang="en-US" dirty="0"/>
          </a:p>
        </p:txBody>
      </p:sp>
      <p:sp>
        <p:nvSpPr>
          <p:cNvPr id="4" name="Slide Number Placeholder 3"/>
          <p:cNvSpPr>
            <a:spLocks noGrp="1"/>
          </p:cNvSpPr>
          <p:nvPr>
            <p:ph type="sldNum" sz="quarter" idx="5"/>
          </p:nvPr>
        </p:nvSpPr>
        <p:spPr/>
        <p:txBody>
          <a:bodyPr/>
          <a:lstStyle/>
          <a:p>
            <a:fld id="{56BDF904-B2C1-4443-8BFB-563A6039B146}" type="slidenum">
              <a:rPr lang="en-US" smtClean="0"/>
              <a:t>14</a:t>
            </a:fld>
            <a:endParaRPr lang="en-US" dirty="0"/>
          </a:p>
        </p:txBody>
      </p:sp>
    </p:spTree>
    <p:extLst>
      <p:ext uri="{BB962C8B-B14F-4D97-AF65-F5344CB8AC3E}">
        <p14:creationId xmlns:p14="http://schemas.microsoft.com/office/powerpoint/2010/main" val="379264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a:t>
            </a:r>
            <a:r>
              <a:rPr lang="en-US" baseline="0" dirty="0"/>
              <a:t> please do not hesitate to contact our staff. </a:t>
            </a:r>
          </a:p>
          <a:p>
            <a:endParaRPr lang="en-US" baseline="0" dirty="0"/>
          </a:p>
          <a:p>
            <a:r>
              <a:rPr lang="en-US" baseline="0" dirty="0"/>
              <a:t>Especially if there’s been staff turnover – say your project coordinator swaps out. Do let us know.</a:t>
            </a:r>
          </a:p>
          <a:p>
            <a:r>
              <a:rPr lang="en-US" baseline="0" dirty="0"/>
              <a:t>If you don’t receive your check when you’re expecting one. </a:t>
            </a:r>
          </a:p>
          <a:p>
            <a:r>
              <a:rPr lang="en-US" baseline="0" dirty="0"/>
              <a:t>If your having problems meeting your objectives. We understand things come up and can help you to adjust. </a:t>
            </a:r>
          </a:p>
          <a:p>
            <a:r>
              <a:rPr lang="en-US" baseline="0" dirty="0"/>
              <a:t>If you’re having issues with your on-site visit, financial issues, or budget changes. Please keep us in the loop.</a:t>
            </a:r>
          </a:p>
          <a:p>
            <a:endParaRPr lang="en-US" baseline="0" dirty="0"/>
          </a:p>
          <a:p>
            <a:r>
              <a:rPr lang="en-US" baseline="0" dirty="0"/>
              <a:t>Or, if you have something newsworthy to share! That’s always good to.</a:t>
            </a:r>
          </a:p>
        </p:txBody>
      </p:sp>
      <p:sp>
        <p:nvSpPr>
          <p:cNvPr id="4" name="Slide Number Placeholder 3"/>
          <p:cNvSpPr>
            <a:spLocks noGrp="1"/>
          </p:cNvSpPr>
          <p:nvPr>
            <p:ph type="sldNum" sz="quarter" idx="10"/>
          </p:nvPr>
        </p:nvSpPr>
        <p:spPr/>
        <p:txBody>
          <a:bodyPr/>
          <a:lstStyle/>
          <a:p>
            <a:fld id="{FC6CE3A0-7B97-422D-A18E-D16B98AB69DB}" type="slidenum">
              <a:rPr lang="en-US" smtClean="0"/>
              <a:t>15</a:t>
            </a:fld>
            <a:endParaRPr lang="en-US" dirty="0"/>
          </a:p>
        </p:txBody>
      </p:sp>
    </p:spTree>
    <p:extLst>
      <p:ext uri="{BB962C8B-B14F-4D97-AF65-F5344CB8AC3E}">
        <p14:creationId xmlns:p14="http://schemas.microsoft.com/office/powerpoint/2010/main" val="334379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lumMod val="75000"/>
                </a:schemeClr>
              </a:buClr>
            </a:pPr>
            <a:r>
              <a:rPr lang="en-US" dirty="0"/>
              <a:t>Our</a:t>
            </a:r>
            <a:r>
              <a:rPr lang="en-US" baseline="0" dirty="0"/>
              <a:t> main-office is in Longmont, Colorado. Our contact info here and on our website. </a:t>
            </a:r>
          </a:p>
          <a:p>
            <a:pPr>
              <a:buClr>
                <a:schemeClr val="accent2">
                  <a:lumMod val="75000"/>
                </a:schemeClr>
              </a:buClr>
            </a:pPr>
            <a:endParaRPr lang="en-US" baseline="0" dirty="0"/>
          </a:p>
          <a:p>
            <a:pPr>
              <a:buClr>
                <a:schemeClr val="accent2">
                  <a:lumMod val="75000"/>
                </a:schemeClr>
              </a:buClr>
            </a:pPr>
            <a:r>
              <a:rPr lang="en-US" baseline="0" dirty="0"/>
              <a:t>Also listed is each team member email. My name again is Rana LaPine and I will be your primary contact, but feel free to email any of us and we can direct your question to the best person. </a:t>
            </a:r>
          </a:p>
          <a:p>
            <a:pPr>
              <a:buClr>
                <a:schemeClr val="accent2">
                  <a:lumMod val="75000"/>
                </a:schemeClr>
              </a:buClr>
            </a:pPr>
            <a:endParaRPr lang="en-US" baseline="0" dirty="0"/>
          </a:p>
          <a:p>
            <a:pPr>
              <a:buClr>
                <a:schemeClr val="accent2">
                  <a:lumMod val="75000"/>
                </a:schemeClr>
              </a:buClr>
            </a:pPr>
            <a:r>
              <a:rPr lang="en-US" baseline="0" dirty="0"/>
              <a:t>Thank  you for attending this webinar. Again it will be available on our website in the knowledge center if you need it as a reference along with this PowerPoint. </a:t>
            </a:r>
          </a:p>
          <a:p>
            <a:pPr>
              <a:buClr>
                <a:schemeClr val="accent2">
                  <a:lumMod val="75000"/>
                </a:schemeClr>
              </a:buClr>
            </a:pPr>
            <a:endParaRPr lang="en-US" baseline="0" dirty="0"/>
          </a:p>
          <a:p>
            <a:pPr>
              <a:buClr>
                <a:schemeClr val="accent2">
                  <a:lumMod val="75000"/>
                </a:schemeClr>
              </a:buClr>
            </a:pPr>
            <a:endParaRPr lang="en-US" baseline="0" dirty="0"/>
          </a:p>
          <a:p>
            <a:pPr>
              <a:buClr>
                <a:schemeClr val="accent2">
                  <a:lumMod val="75000"/>
                </a:schemeClr>
              </a:buClr>
            </a:pPr>
            <a:endParaRPr lang="en-US" dirty="0"/>
          </a:p>
          <a:p>
            <a:pPr marL="0" indent="0">
              <a:buClr>
                <a:schemeClr val="accent2">
                  <a:lumMod val="75000"/>
                </a:schemeClr>
              </a:buCl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16</a:t>
            </a:fld>
            <a:endParaRPr lang="en-US" dirty="0"/>
          </a:p>
        </p:txBody>
      </p:sp>
    </p:spTree>
    <p:extLst>
      <p:ext uri="{BB962C8B-B14F-4D97-AF65-F5344CB8AC3E}">
        <p14:creationId xmlns:p14="http://schemas.microsoft.com/office/powerpoint/2010/main" val="196217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this time I would like to go over the questions that we have received. Please submit all questions through the Question box and we will go through them as time permits. </a:t>
            </a:r>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17</a:t>
            </a:fld>
            <a:endParaRPr lang="en-US" dirty="0"/>
          </a:p>
        </p:txBody>
      </p:sp>
    </p:spTree>
    <p:extLst>
      <p:ext uri="{BB962C8B-B14F-4D97-AF65-F5344CB8AC3E}">
        <p14:creationId xmlns:p14="http://schemas.microsoft.com/office/powerpoint/2010/main" val="93937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Nations development Institute was established in 1980 as a Native nonprofit. Our mission </a:t>
            </a:r>
            <a:r>
              <a:rPr lang="en-US" baseline="0" dirty="0"/>
              <a:t>to invest in and create innovate institutions and models that strengthen asset control and support economic development for American Indian people and their communities. </a:t>
            </a:r>
          </a:p>
          <a:p>
            <a:endParaRPr lang="en-US" baseline="0" dirty="0"/>
          </a:p>
        </p:txBody>
      </p:sp>
      <p:sp>
        <p:nvSpPr>
          <p:cNvPr id="4" name="Slide Number Placeholder 3"/>
          <p:cNvSpPr>
            <a:spLocks noGrp="1"/>
          </p:cNvSpPr>
          <p:nvPr>
            <p:ph type="sldNum" sz="quarter" idx="10"/>
          </p:nvPr>
        </p:nvSpPr>
        <p:spPr/>
        <p:txBody>
          <a:bodyPr/>
          <a:lstStyle/>
          <a:p>
            <a:fld id="{FC6CE3A0-7B97-422D-A18E-D16B98AB69DB}" type="slidenum">
              <a:rPr lang="en-US" smtClean="0"/>
              <a:t>2</a:t>
            </a:fld>
            <a:endParaRPr lang="en-US" dirty="0"/>
          </a:p>
        </p:txBody>
      </p:sp>
    </p:spTree>
    <p:extLst>
      <p:ext uri="{BB962C8B-B14F-4D97-AF65-F5344CB8AC3E}">
        <p14:creationId xmlns:p14="http://schemas.microsoft.com/office/powerpoint/2010/main" val="56940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support positive change in Indian Country, First Nations</a:t>
            </a:r>
            <a:r>
              <a:rPr lang="en-US" baseline="0" dirty="0"/>
              <a:t> aligns</a:t>
            </a:r>
            <a:r>
              <a:rPr lang="en-US" dirty="0"/>
              <a:t> grantmaking, technical assistance and training, movement building, policy &amp; research and advocacy.</a:t>
            </a:r>
            <a:r>
              <a:rPr lang="en-US" baseline="0" dirty="0"/>
              <a:t> Our ultimate goal for grantee partners is to create, develop, and control assets in their Native community.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3</a:t>
            </a:fld>
            <a:endParaRPr lang="en-US" dirty="0"/>
          </a:p>
        </p:txBody>
      </p:sp>
    </p:spTree>
    <p:extLst>
      <p:ext uri="{BB962C8B-B14F-4D97-AF65-F5344CB8AC3E}">
        <p14:creationId xmlns:p14="http://schemas.microsoft.com/office/powerpoint/2010/main" val="80539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First Nations has</a:t>
            </a:r>
            <a:r>
              <a:rPr lang="en-US" baseline="0" dirty="0"/>
              <a:t> taken a broad approach to assets building. We refer to assets in Native Communities as</a:t>
            </a:r>
            <a:r>
              <a:rPr lang="en-US" dirty="0"/>
              <a:t> Financial</a:t>
            </a:r>
            <a:r>
              <a:rPr lang="en-US" baseline="0" dirty="0"/>
              <a:t> Assets, Physical Assets, Natural Assets, Institutional Assets, Human Capital as an asset, Cultural Assets, Social Capital as an asset, and Political Assets. By including human, social, cultural, political and intuitional assets into our perspective we are aligning to a more cultural-centered worldview. </a:t>
            </a:r>
          </a:p>
          <a:p>
            <a:pPr defTabSz="931774"/>
            <a:endParaRPr lang="en-US" baseline="0" dirty="0"/>
          </a:p>
          <a:p>
            <a:r>
              <a:rPr lang="en-US" dirty="0"/>
              <a:t>Native</a:t>
            </a:r>
            <a:r>
              <a:rPr lang="en-US" baseline="0" dirty="0"/>
              <a:t> nations are uniquely knowledgeable about their own communities. They know the strengths, challenges and needs better than any outside agency. So, it makes the most sense to us for Native nations to create their own solutions and leverage their resources on their own terms as they protect and enhance tribal sovereignty. </a:t>
            </a:r>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4</a:t>
            </a:fld>
            <a:endParaRPr lang="en-US" dirty="0"/>
          </a:p>
        </p:txBody>
      </p:sp>
    </p:spTree>
    <p:extLst>
      <p:ext uri="{BB962C8B-B14F-4D97-AF65-F5344CB8AC3E}">
        <p14:creationId xmlns:p14="http://schemas.microsoft.com/office/powerpoint/2010/main" val="358349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you to meet our Project </a:t>
            </a:r>
            <a:r>
              <a:rPr lang="en-US" baseline="0" dirty="0"/>
              <a:t>Team. </a:t>
            </a:r>
          </a:p>
          <a:p>
            <a:endParaRPr lang="en-US" baseline="0" dirty="0"/>
          </a:p>
          <a:p>
            <a:r>
              <a:rPr lang="en-US" baseline="0" dirty="0"/>
              <a:t>Starting at the top left we have A-dae Romero Briones who is the Director of Programs – and oversees the Nourishing Native Food and Health program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That’s me in the middle. I will be your Program Officer and main point of contact for your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Jacque Demko is here with us today. She is your resource for our grant portal and tech issues. </a:t>
            </a:r>
          </a:p>
          <a:p>
            <a:endParaRPr lang="en-US" baseline="0" dirty="0"/>
          </a:p>
          <a:p>
            <a:r>
              <a:rPr lang="en-US" baseline="0" dirty="0"/>
              <a:t>Jenny Stephens is our Data Administrator. You’ll submit your grant agreement to her. </a:t>
            </a:r>
          </a:p>
          <a:p>
            <a:endParaRPr lang="en-US" baseline="0" dirty="0"/>
          </a:p>
          <a:p>
            <a:r>
              <a:rPr lang="en-US" baseline="0" dirty="0"/>
              <a:t>And Ethan Gallegos is our Project Coordinator he helps us behind the scenes as well. Today is he’s helping with tech support. </a:t>
            </a:r>
            <a:endParaRPr lang="en-US" dirty="0"/>
          </a:p>
        </p:txBody>
      </p:sp>
      <p:sp>
        <p:nvSpPr>
          <p:cNvPr id="4" name="Slide Number Placeholder 3"/>
          <p:cNvSpPr>
            <a:spLocks noGrp="1"/>
          </p:cNvSpPr>
          <p:nvPr>
            <p:ph type="sldNum" sz="quarter" idx="10"/>
          </p:nvPr>
        </p:nvSpPr>
        <p:spPr/>
        <p:txBody>
          <a:bodyPr/>
          <a:lstStyle/>
          <a:p>
            <a:fld id="{FC6CE3A0-7B97-422D-A18E-D16B98AB69DB}" type="slidenum">
              <a:rPr lang="en-US" smtClean="0"/>
              <a:t>5</a:t>
            </a:fld>
            <a:endParaRPr lang="en-US" dirty="0"/>
          </a:p>
        </p:txBody>
      </p:sp>
    </p:spTree>
    <p:extLst>
      <p:ext uri="{BB962C8B-B14F-4D97-AF65-F5344CB8AC3E}">
        <p14:creationId xmlns:p14="http://schemas.microsoft.com/office/powerpoint/2010/main" val="240325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Northern Plains Food Storage Grant targets food pantries and food banks serving Native communities. This grant is made possible through generous funding from the Walmart Foundation. We are thankful for their generous support and partnership.   </a:t>
            </a:r>
          </a:p>
          <a:p>
            <a:endParaRPr lang="en-US" dirty="0"/>
          </a:p>
          <a:p>
            <a:endParaRPr lang="en-US" dirty="0"/>
          </a:p>
          <a:p>
            <a:r>
              <a:rPr lang="en-US" dirty="0"/>
              <a:t>This grant design has two main portions: 1) regranting through these grants, 2) a half-day virtual convening to allow for peer learning, sharing of models, and networking</a:t>
            </a:r>
          </a:p>
          <a:p>
            <a:br>
              <a:rPr lang="en-US" dirty="0"/>
            </a:br>
            <a:r>
              <a:rPr lang="en-US" dirty="0"/>
              <a:t>First Nations will also evaluate these grants and develop a publish reports to present outputs, outcomes, lessons learned, and convening findings as documents by a third-party evaluator team.</a:t>
            </a:r>
          </a:p>
        </p:txBody>
      </p:sp>
      <p:sp>
        <p:nvSpPr>
          <p:cNvPr id="4" name="Slide Number Placeholder 3"/>
          <p:cNvSpPr>
            <a:spLocks noGrp="1"/>
          </p:cNvSpPr>
          <p:nvPr>
            <p:ph type="sldNum" sz="quarter" idx="10"/>
          </p:nvPr>
        </p:nvSpPr>
        <p:spPr/>
        <p:txBody>
          <a:bodyPr/>
          <a:lstStyle/>
          <a:p>
            <a:fld id="{FC6CE3A0-7B97-422D-A18E-D16B98AB69DB}" type="slidenum">
              <a:rPr lang="en-US" smtClean="0"/>
              <a:t>6</a:t>
            </a:fld>
            <a:endParaRPr lang="en-US" dirty="0"/>
          </a:p>
        </p:txBody>
      </p:sp>
    </p:spTree>
    <p:extLst>
      <p:ext uri="{BB962C8B-B14F-4D97-AF65-F5344CB8AC3E}">
        <p14:creationId xmlns:p14="http://schemas.microsoft.com/office/powerpoint/2010/main" val="41026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 want to take a moment to congratulate our grantees. And encourage you to reach out to one another outside of this grant project to share your work and build your network. Each grantee has a wealth of knowledge and is passionate about what they do. </a:t>
            </a:r>
          </a:p>
        </p:txBody>
      </p:sp>
      <p:sp>
        <p:nvSpPr>
          <p:cNvPr id="4" name="Slide Number Placeholder 3"/>
          <p:cNvSpPr>
            <a:spLocks noGrp="1"/>
          </p:cNvSpPr>
          <p:nvPr>
            <p:ph type="sldNum" sz="quarter" idx="10"/>
          </p:nvPr>
        </p:nvSpPr>
        <p:spPr/>
        <p:txBody>
          <a:bodyPr/>
          <a:lstStyle/>
          <a:p>
            <a:fld id="{FC6CE3A0-7B97-422D-A18E-D16B98AB69DB}" type="slidenum">
              <a:rPr lang="en-US" smtClean="0"/>
              <a:t>7</a:t>
            </a:fld>
            <a:endParaRPr lang="en-US" dirty="0"/>
          </a:p>
        </p:txBody>
      </p:sp>
    </p:spTree>
    <p:extLst>
      <p:ext uri="{BB962C8B-B14F-4D97-AF65-F5344CB8AC3E}">
        <p14:creationId xmlns:p14="http://schemas.microsoft.com/office/powerpoint/2010/main" val="18977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a:t>Here is an overview of the funding information along with the disbursement schedule. We awarded 13 grants of up to $35,000 for a total of $449,338. The grant term will be from December 1, 2021 to June 1, 2023. Please look at your grant agreement as your own grant period may vary based on your application  </a:t>
            </a:r>
          </a:p>
          <a:p>
            <a:pPr defTabSz="931774"/>
            <a:endParaRPr lang="en-US" baseline="0" dirty="0"/>
          </a:p>
          <a:p>
            <a:pPr defTabSz="931774"/>
            <a:endParaRPr lang="en-US" baseline="0" dirty="0"/>
          </a:p>
          <a:p>
            <a:r>
              <a:rPr lang="en-US" dirty="0"/>
              <a:t>There are three disbursements – two of $15-$16,500 upon the grant agreement submission and later the interim/expenditure report and a final payment of $2,000 upon receipt and approval of a final report.</a:t>
            </a:r>
            <a:endParaRPr lang="en-US" baseline="0" dirty="0"/>
          </a:p>
        </p:txBody>
      </p:sp>
      <p:sp>
        <p:nvSpPr>
          <p:cNvPr id="4" name="Slide Number Placeholder 3"/>
          <p:cNvSpPr>
            <a:spLocks noGrp="1"/>
          </p:cNvSpPr>
          <p:nvPr>
            <p:ph type="sldNum" sz="quarter" idx="10"/>
          </p:nvPr>
        </p:nvSpPr>
        <p:spPr/>
        <p:txBody>
          <a:bodyPr/>
          <a:lstStyle/>
          <a:p>
            <a:fld id="{FC6CE3A0-7B97-422D-A18E-D16B98AB69DB}" type="slidenum">
              <a:rPr lang="en-US" smtClean="0"/>
              <a:t>8</a:t>
            </a:fld>
            <a:endParaRPr lang="en-US" dirty="0"/>
          </a:p>
        </p:txBody>
      </p:sp>
    </p:spTree>
    <p:extLst>
      <p:ext uri="{BB962C8B-B14F-4D97-AF65-F5344CB8AC3E}">
        <p14:creationId xmlns:p14="http://schemas.microsoft.com/office/powerpoint/2010/main" val="95386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research paper</a:t>
            </a:r>
          </a:p>
        </p:txBody>
      </p:sp>
      <p:sp>
        <p:nvSpPr>
          <p:cNvPr id="4" name="Slide Number Placeholder 3"/>
          <p:cNvSpPr>
            <a:spLocks noGrp="1"/>
          </p:cNvSpPr>
          <p:nvPr>
            <p:ph type="sldNum" sz="quarter" idx="10"/>
          </p:nvPr>
        </p:nvSpPr>
        <p:spPr/>
        <p:txBody>
          <a:bodyPr/>
          <a:lstStyle/>
          <a:p>
            <a:fld id="{FC6CE3A0-7B97-422D-A18E-D16B98AB69DB}" type="slidenum">
              <a:rPr lang="en-US" smtClean="0"/>
              <a:t>9</a:t>
            </a:fld>
            <a:endParaRPr lang="en-US" dirty="0"/>
          </a:p>
        </p:txBody>
      </p:sp>
    </p:spTree>
    <p:extLst>
      <p:ext uri="{BB962C8B-B14F-4D97-AF65-F5344CB8AC3E}">
        <p14:creationId xmlns:p14="http://schemas.microsoft.com/office/powerpoint/2010/main" val="31533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284143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18187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292216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105891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304874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226601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181010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44065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397661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24198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858CF-F1EB-4E3E-B805-A2689F817A6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93FE2-C320-4972-88A1-52767E64E791}" type="slidenum">
              <a:rPr lang="en-US" smtClean="0"/>
              <a:t>‹#›</a:t>
            </a:fld>
            <a:endParaRPr lang="en-US" dirty="0"/>
          </a:p>
        </p:txBody>
      </p:sp>
    </p:spTree>
    <p:extLst>
      <p:ext uri="{BB962C8B-B14F-4D97-AF65-F5344CB8AC3E}">
        <p14:creationId xmlns:p14="http://schemas.microsoft.com/office/powerpoint/2010/main" val="186377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58CF-F1EB-4E3E-B805-A2689F817A69}" type="datetimeFigureOut">
              <a:rPr lang="en-US" smtClean="0"/>
              <a:t>12/15/2021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93FE2-C320-4972-88A1-52767E64E791}" type="slidenum">
              <a:rPr lang="en-US" smtClean="0"/>
              <a:t>‹#›</a:t>
            </a:fld>
            <a:endParaRPr lang="en-US" dirty="0"/>
          </a:p>
        </p:txBody>
      </p:sp>
    </p:spTree>
    <p:extLst>
      <p:ext uri="{BB962C8B-B14F-4D97-AF65-F5344CB8AC3E}">
        <p14:creationId xmlns:p14="http://schemas.microsoft.com/office/powerpoint/2010/main" val="180260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3.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mailto:jstephens@firstnation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egallegos@firstnations.org" TargetMode="External"/><Relationship Id="rId3" Type="http://schemas.openxmlformats.org/officeDocument/2006/relationships/hyperlink" Target="http://www.firstnations.org/" TargetMode="External"/><Relationship Id="rId7" Type="http://schemas.openxmlformats.org/officeDocument/2006/relationships/hyperlink" Target="mailto:jstephens@firstnations.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abriones@firstnations.org" TargetMode="External"/><Relationship Id="rId5" Type="http://schemas.openxmlformats.org/officeDocument/2006/relationships/hyperlink" Target="mailto:jdemko@firstnations.org" TargetMode="External"/><Relationship Id="rId4" Type="http://schemas.openxmlformats.org/officeDocument/2006/relationships/hyperlink" Target="mailto:rlapine@firstnations.org" TargetMode="Externa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www.firstnations.org/webinars/grantee-orientation-webina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03196" y="2460063"/>
            <a:ext cx="9499600" cy="1938992"/>
          </a:xfrm>
          <a:prstGeom prst="rect">
            <a:avLst/>
          </a:prstGeom>
          <a:noFill/>
        </p:spPr>
        <p:txBody>
          <a:bodyPr wrap="square" rtlCol="0">
            <a:spAutoFit/>
          </a:bodyPr>
          <a:lstStyle/>
          <a:p>
            <a:pPr algn="ctr"/>
            <a:r>
              <a:rPr lang="en-US" sz="4000" b="1" dirty="0">
                <a:solidFill>
                  <a:schemeClr val="accent2">
                    <a:lumMod val="50000"/>
                  </a:schemeClr>
                </a:solidFill>
              </a:rPr>
              <a:t>Setting the Table for a Healthy Food System in Indian Country</a:t>
            </a:r>
          </a:p>
          <a:p>
            <a:pPr algn="ctr"/>
            <a:r>
              <a:rPr lang="en-US" sz="4000" b="1" dirty="0">
                <a:solidFill>
                  <a:schemeClr val="accent2">
                    <a:lumMod val="50000"/>
                  </a:schemeClr>
                </a:solidFill>
              </a:rPr>
              <a:t>Grantee Orientation</a:t>
            </a:r>
          </a:p>
        </p:txBody>
      </p:sp>
      <p:sp>
        <p:nvSpPr>
          <p:cNvPr id="5" name="TextBox 4"/>
          <p:cNvSpPr txBox="1"/>
          <p:nvPr/>
        </p:nvSpPr>
        <p:spPr>
          <a:xfrm>
            <a:off x="2344668" y="4399055"/>
            <a:ext cx="8016657" cy="523220"/>
          </a:xfrm>
          <a:prstGeom prst="rect">
            <a:avLst/>
          </a:prstGeom>
          <a:noFill/>
        </p:spPr>
        <p:txBody>
          <a:bodyPr wrap="square" rtlCol="0">
            <a:spAutoFit/>
          </a:bodyPr>
          <a:lstStyle/>
          <a:p>
            <a:pPr algn="ctr"/>
            <a:r>
              <a:rPr lang="en-US" sz="2800" b="1" dirty="0">
                <a:solidFill>
                  <a:schemeClr val="accent2">
                    <a:lumMod val="50000"/>
                  </a:schemeClr>
                </a:solidFill>
                <a:latin typeface="+mj-lt"/>
              </a:rPr>
              <a:t>December 16, 2021</a:t>
            </a:r>
          </a:p>
        </p:txBody>
      </p:sp>
    </p:spTree>
    <p:extLst>
      <p:ext uri="{BB962C8B-B14F-4D97-AF65-F5344CB8AC3E}">
        <p14:creationId xmlns:p14="http://schemas.microsoft.com/office/powerpoint/2010/main" val="314734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54826" y="159446"/>
            <a:ext cx="10515600" cy="1325563"/>
          </a:xfrm>
        </p:spPr>
        <p:txBody>
          <a:bodyPr>
            <a:normAutofit/>
          </a:bodyPr>
          <a:lstStyle/>
          <a:p>
            <a:pPr algn="ctr"/>
            <a:r>
              <a:rPr lang="en-US" sz="4800" b="1" dirty="0">
                <a:solidFill>
                  <a:schemeClr val="accent2">
                    <a:lumMod val="50000"/>
                  </a:schemeClr>
                </a:solidFill>
              </a:rPr>
              <a:t>Publicizing Your Project</a:t>
            </a:r>
          </a:p>
        </p:txBody>
      </p:sp>
      <p:sp>
        <p:nvSpPr>
          <p:cNvPr id="6" name="Content Placeholder 5"/>
          <p:cNvSpPr>
            <a:spLocks noGrp="1"/>
          </p:cNvSpPr>
          <p:nvPr>
            <p:ph idx="1"/>
          </p:nvPr>
        </p:nvSpPr>
        <p:spPr>
          <a:xfrm>
            <a:off x="854826" y="1531775"/>
            <a:ext cx="7250550" cy="4663396"/>
          </a:xfrm>
        </p:spPr>
        <p:txBody>
          <a:bodyPr>
            <a:normAutofit fontScale="70000" lnSpcReduction="20000"/>
          </a:bodyPr>
          <a:lstStyle/>
          <a:p>
            <a:pPr lvl="0"/>
            <a:r>
              <a:rPr lang="en-US" b="1" dirty="0"/>
              <a:t>Announce Your Grant</a:t>
            </a:r>
            <a:r>
              <a:rPr lang="en-US" dirty="0"/>
              <a:t> </a:t>
            </a:r>
          </a:p>
          <a:p>
            <a:pPr lvl="1"/>
            <a:r>
              <a:rPr lang="en-US" dirty="0"/>
              <a:t>Grantees are required to share the news of their award through various media outlets.</a:t>
            </a:r>
          </a:p>
          <a:p>
            <a:pPr lvl="1"/>
            <a:r>
              <a:rPr lang="en-US" dirty="0"/>
              <a:t>We request that NAFSI grantees note that this project is funded </a:t>
            </a:r>
            <a:br>
              <a:rPr lang="en-US" dirty="0"/>
            </a:br>
            <a:r>
              <a:rPr lang="en-US" dirty="0"/>
              <a:t>by First Nations Development Institute. </a:t>
            </a:r>
          </a:p>
          <a:p>
            <a:pPr lvl="1"/>
            <a:r>
              <a:rPr lang="en-US" dirty="0"/>
              <a:t>Announcement </a:t>
            </a:r>
            <a:r>
              <a:rPr lang="en-US" b="1" dirty="0"/>
              <a:t>due on or before June 15, 2023.</a:t>
            </a:r>
          </a:p>
          <a:p>
            <a:pPr lvl="1"/>
            <a:endParaRPr lang="en-US" b="1" dirty="0"/>
          </a:p>
          <a:p>
            <a:pPr lvl="1"/>
            <a:r>
              <a:rPr lang="en-US" b="1" dirty="0"/>
              <a:t>Methods of Communication</a:t>
            </a:r>
          </a:p>
          <a:p>
            <a:pPr lvl="2"/>
            <a:r>
              <a:rPr lang="en-US" dirty="0"/>
              <a:t>A press-release, letter, story, or article </a:t>
            </a:r>
          </a:p>
          <a:p>
            <a:pPr lvl="2"/>
            <a:r>
              <a:rPr lang="en-US" dirty="0"/>
              <a:t>videotape or documentary</a:t>
            </a:r>
          </a:p>
          <a:p>
            <a:pPr lvl="2"/>
            <a:r>
              <a:rPr lang="en-US" dirty="0"/>
              <a:t>photograph or story boards  </a:t>
            </a:r>
          </a:p>
          <a:p>
            <a:pPr lvl="2"/>
            <a:r>
              <a:rPr lang="en-US" dirty="0"/>
              <a:t>Social Media announcement</a:t>
            </a:r>
            <a:br>
              <a:rPr lang="en-US" dirty="0"/>
            </a:br>
            <a:endParaRPr lang="en-US" dirty="0"/>
          </a:p>
          <a:p>
            <a:pPr lvl="0"/>
            <a:r>
              <a:rPr lang="en-US" b="1" dirty="0"/>
              <a:t>Opportunity to Publish a Featured Story </a:t>
            </a:r>
            <a:br>
              <a:rPr lang="en-US" b="1" dirty="0"/>
            </a:br>
            <a:r>
              <a:rPr lang="en-US" b="1" dirty="0"/>
              <a:t>in Our E-newsletter “This Week at First Nations”. </a:t>
            </a:r>
          </a:p>
          <a:p>
            <a:pPr lvl="1"/>
            <a:r>
              <a:rPr lang="en-US" dirty="0"/>
              <a:t>Submit a separate well-written feature article of between 500 and1,500 words that describe your project, its purpose and its successful completion. Utilize quotes or experiences from various project participants, and include relevant photographs or graphics. </a:t>
            </a:r>
          </a:p>
          <a:p>
            <a:pPr marL="457200" lvl="1" indent="0">
              <a:buNone/>
            </a:pPr>
            <a:r>
              <a:rPr lang="en-US" i="1" dirty="0"/>
              <a:t>     (Optional)</a:t>
            </a:r>
          </a:p>
          <a:p>
            <a:endParaRPr lang="en-US" dirty="0"/>
          </a:p>
          <a:p>
            <a:endParaRPr lang="en-US" dirty="0"/>
          </a:p>
        </p:txBody>
      </p:sp>
      <p:pic>
        <p:nvPicPr>
          <p:cNvPr id="4" name="Picture 3">
            <a:extLst>
              <a:ext uri="{FF2B5EF4-FFF2-40B4-BE49-F238E27FC236}">
                <a16:creationId xmlns:a16="http://schemas.microsoft.com/office/drawing/2014/main" id="{B2585AEC-6F31-4673-8733-C08F336E7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606" y="1531775"/>
            <a:ext cx="3247301" cy="4190411"/>
          </a:xfrm>
          <a:prstGeom prst="rect">
            <a:avLst/>
          </a:prstGeom>
        </p:spPr>
      </p:pic>
      <p:pic>
        <p:nvPicPr>
          <p:cNvPr id="7" name="Picture 6">
            <a:extLst>
              <a:ext uri="{FF2B5EF4-FFF2-40B4-BE49-F238E27FC236}">
                <a16:creationId xmlns:a16="http://schemas.microsoft.com/office/drawing/2014/main" id="{B78C667F-0C32-43DE-9643-CABDA8F7E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387635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54826" y="159446"/>
            <a:ext cx="10515600" cy="1325563"/>
          </a:xfrm>
        </p:spPr>
        <p:txBody>
          <a:bodyPr>
            <a:normAutofit/>
          </a:bodyPr>
          <a:lstStyle/>
          <a:p>
            <a:pPr algn="ctr"/>
            <a:r>
              <a:rPr lang="en-US" sz="4800" b="1" dirty="0">
                <a:solidFill>
                  <a:schemeClr val="accent2">
                    <a:lumMod val="50000"/>
                  </a:schemeClr>
                </a:solidFill>
              </a:rPr>
              <a:t>Grant Modifications</a:t>
            </a:r>
          </a:p>
        </p:txBody>
      </p:sp>
      <p:sp>
        <p:nvSpPr>
          <p:cNvPr id="6" name="Content Placeholder 5"/>
          <p:cNvSpPr>
            <a:spLocks noGrp="1"/>
          </p:cNvSpPr>
          <p:nvPr>
            <p:ph idx="1"/>
          </p:nvPr>
        </p:nvSpPr>
        <p:spPr>
          <a:xfrm>
            <a:off x="1084721" y="1439392"/>
            <a:ext cx="7250550" cy="4663396"/>
          </a:xfrm>
        </p:spPr>
        <p:txBody>
          <a:bodyPr>
            <a:normAutofit fontScale="92500" lnSpcReduction="10000"/>
          </a:bodyPr>
          <a:lstStyle/>
          <a:p>
            <a:pPr marL="0" indent="0">
              <a:buNone/>
            </a:pPr>
            <a:r>
              <a:rPr lang="en-US" sz="3900" dirty="0"/>
              <a:t>Program</a:t>
            </a:r>
          </a:p>
          <a:p>
            <a:pPr marL="0" indent="0">
              <a:buNone/>
            </a:pPr>
            <a:r>
              <a:rPr lang="en-US" dirty="0"/>
              <a:t>If you need an extension for your project. </a:t>
            </a:r>
          </a:p>
          <a:p>
            <a:pPr marL="0" indent="0">
              <a:buNone/>
            </a:pPr>
            <a:r>
              <a:rPr lang="en-US" dirty="0"/>
              <a:t>If you have changes to the timeline of an objectives. </a:t>
            </a:r>
          </a:p>
          <a:p>
            <a:pPr marL="0" indent="0">
              <a:buNone/>
            </a:pPr>
            <a:r>
              <a:rPr lang="en-US" dirty="0"/>
              <a:t>If you have revisions to an objective.</a:t>
            </a:r>
            <a:br>
              <a:rPr lang="en-US" dirty="0"/>
            </a:br>
            <a:endParaRPr lang="en-US" dirty="0"/>
          </a:p>
          <a:p>
            <a:pPr marL="0" indent="0">
              <a:buNone/>
            </a:pPr>
            <a:r>
              <a:rPr lang="en-US" sz="3900" dirty="0"/>
              <a:t>Budget</a:t>
            </a:r>
          </a:p>
          <a:p>
            <a:pPr marL="0" indent="0">
              <a:buNone/>
            </a:pPr>
            <a:r>
              <a:rPr lang="en-US" dirty="0"/>
              <a:t>If you have changes that exceed 10% of the grant. </a:t>
            </a:r>
          </a:p>
          <a:p>
            <a:pPr marL="0" indent="0">
              <a:buNone/>
            </a:pPr>
            <a:endParaRPr lang="en-US" dirty="0"/>
          </a:p>
          <a:p>
            <a:pPr marL="0" indent="0">
              <a:buNone/>
            </a:pPr>
            <a:r>
              <a:rPr lang="en-US" i="1" dirty="0"/>
              <a:t>Send an email request modification to your Program Officer within the grant period. </a:t>
            </a:r>
          </a:p>
          <a:p>
            <a:endParaRPr lang="en-US" dirty="0"/>
          </a:p>
        </p:txBody>
      </p:sp>
      <p:pic>
        <p:nvPicPr>
          <p:cNvPr id="3" name="Graphic 2" descr="Acorn">
            <a:extLst>
              <a:ext uri="{FF2B5EF4-FFF2-40B4-BE49-F238E27FC236}">
                <a16:creationId xmlns:a16="http://schemas.microsoft.com/office/drawing/2014/main" id="{FB36EBE1-778C-448F-BC04-F53AA83F13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7943" y="4076590"/>
            <a:ext cx="914400" cy="914400"/>
          </a:xfrm>
          <a:prstGeom prst="rect">
            <a:avLst/>
          </a:prstGeom>
        </p:spPr>
      </p:pic>
      <p:pic>
        <p:nvPicPr>
          <p:cNvPr id="8" name="Graphic 7" descr="Pumpkin">
            <a:extLst>
              <a:ext uri="{FF2B5EF4-FFF2-40B4-BE49-F238E27FC236}">
                <a16:creationId xmlns:a16="http://schemas.microsoft.com/office/drawing/2014/main" id="{97AC66FC-A122-48AC-83D6-B907180796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7325" y="3440033"/>
            <a:ext cx="914400" cy="914400"/>
          </a:xfrm>
          <a:prstGeom prst="rect">
            <a:avLst/>
          </a:prstGeom>
        </p:spPr>
      </p:pic>
      <p:pic>
        <p:nvPicPr>
          <p:cNvPr id="10" name="Graphic 9" descr="Cactus">
            <a:extLst>
              <a:ext uri="{FF2B5EF4-FFF2-40B4-BE49-F238E27FC236}">
                <a16:creationId xmlns:a16="http://schemas.microsoft.com/office/drawing/2014/main" id="{4C87B778-EE8E-4F05-B081-E64E2FFB5F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4508" y="2152247"/>
            <a:ext cx="914400" cy="914400"/>
          </a:xfrm>
          <a:prstGeom prst="rect">
            <a:avLst/>
          </a:prstGeom>
        </p:spPr>
      </p:pic>
      <p:pic>
        <p:nvPicPr>
          <p:cNvPr id="12" name="Graphic 11" descr="Plant">
            <a:extLst>
              <a:ext uri="{FF2B5EF4-FFF2-40B4-BE49-F238E27FC236}">
                <a16:creationId xmlns:a16="http://schemas.microsoft.com/office/drawing/2014/main" id="{33632297-2351-48DA-B002-9E35BB8030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5365" y="2738572"/>
            <a:ext cx="914400" cy="914400"/>
          </a:xfrm>
          <a:prstGeom prst="rect">
            <a:avLst/>
          </a:prstGeom>
        </p:spPr>
      </p:pic>
      <p:pic>
        <p:nvPicPr>
          <p:cNvPr id="14" name="Graphic 13" descr="Deer">
            <a:extLst>
              <a:ext uri="{FF2B5EF4-FFF2-40B4-BE49-F238E27FC236}">
                <a16:creationId xmlns:a16="http://schemas.microsoft.com/office/drawing/2014/main" id="{C3A684EE-CDBB-44DA-8599-126B279FAF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75786" y="864461"/>
            <a:ext cx="914400" cy="914400"/>
          </a:xfrm>
          <a:prstGeom prst="rect">
            <a:avLst/>
          </a:prstGeom>
        </p:spPr>
      </p:pic>
      <p:pic>
        <p:nvPicPr>
          <p:cNvPr id="16" name="Graphic 15" descr="Fish">
            <a:extLst>
              <a:ext uri="{FF2B5EF4-FFF2-40B4-BE49-F238E27FC236}">
                <a16:creationId xmlns:a16="http://schemas.microsoft.com/office/drawing/2014/main" id="{8ECAF004-273B-45E7-B936-D61AA7ACC9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47325" y="4727819"/>
            <a:ext cx="914400" cy="914400"/>
          </a:xfrm>
          <a:prstGeom prst="rect">
            <a:avLst/>
          </a:prstGeom>
        </p:spPr>
      </p:pic>
      <p:pic>
        <p:nvPicPr>
          <p:cNvPr id="18" name="Graphic 17" descr="Bee">
            <a:extLst>
              <a:ext uri="{FF2B5EF4-FFF2-40B4-BE49-F238E27FC236}">
                <a16:creationId xmlns:a16="http://schemas.microsoft.com/office/drawing/2014/main" id="{C68F2D37-EAF0-4D02-83FA-8419787E32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65365" y="1596805"/>
            <a:ext cx="914400" cy="914400"/>
          </a:xfrm>
          <a:prstGeom prst="rect">
            <a:avLst/>
          </a:prstGeom>
        </p:spPr>
      </p:pic>
      <p:pic>
        <p:nvPicPr>
          <p:cNvPr id="20" name="Graphic 19" descr="Whale">
            <a:extLst>
              <a:ext uri="{FF2B5EF4-FFF2-40B4-BE49-F238E27FC236}">
                <a16:creationId xmlns:a16="http://schemas.microsoft.com/office/drawing/2014/main" id="{36E893A4-1943-4D63-9C39-E9F28C9214C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44387" y="5341443"/>
            <a:ext cx="914400" cy="914400"/>
          </a:xfrm>
          <a:prstGeom prst="rect">
            <a:avLst/>
          </a:prstGeom>
        </p:spPr>
      </p:pic>
      <p:pic>
        <p:nvPicPr>
          <p:cNvPr id="21" name="Picture 20">
            <a:extLst>
              <a:ext uri="{FF2B5EF4-FFF2-40B4-BE49-F238E27FC236}">
                <a16:creationId xmlns:a16="http://schemas.microsoft.com/office/drawing/2014/main" id="{6323483F-8DAD-48A0-A484-CE51F707A5D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284345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54826" y="159446"/>
            <a:ext cx="10515600" cy="1325563"/>
          </a:xfrm>
        </p:spPr>
        <p:txBody>
          <a:bodyPr>
            <a:normAutofit/>
          </a:bodyPr>
          <a:lstStyle/>
          <a:p>
            <a:pPr algn="ctr"/>
            <a:r>
              <a:rPr lang="en-US" sz="4800" b="1" dirty="0">
                <a:solidFill>
                  <a:schemeClr val="accent2">
                    <a:lumMod val="50000"/>
                  </a:schemeClr>
                </a:solidFill>
              </a:rPr>
              <a:t>Grant Budget</a:t>
            </a:r>
          </a:p>
        </p:txBody>
      </p:sp>
      <p:sp>
        <p:nvSpPr>
          <p:cNvPr id="6" name="Content Placeholder 5"/>
          <p:cNvSpPr>
            <a:spLocks noGrp="1"/>
          </p:cNvSpPr>
          <p:nvPr>
            <p:ph idx="1"/>
          </p:nvPr>
        </p:nvSpPr>
        <p:spPr>
          <a:xfrm>
            <a:off x="854826" y="1531775"/>
            <a:ext cx="7250550" cy="4663396"/>
          </a:xfrm>
        </p:spPr>
        <p:txBody>
          <a:bodyPr>
            <a:normAutofit/>
          </a:bodyPr>
          <a:lstStyle/>
          <a:p>
            <a:pPr marL="0" lvl="0" indent="0">
              <a:buNone/>
            </a:pPr>
            <a:r>
              <a:rPr lang="en-US" b="1" dirty="0"/>
              <a:t>Best Practices</a:t>
            </a:r>
            <a:endParaRPr lang="en-US" dirty="0"/>
          </a:p>
          <a:p>
            <a:r>
              <a:rPr lang="en-US" dirty="0"/>
              <a:t>Track your spending monthly.</a:t>
            </a:r>
          </a:p>
          <a:p>
            <a:r>
              <a:rPr lang="en-US" dirty="0"/>
              <a:t>All approved expenses must be spent within the grant period.</a:t>
            </a:r>
          </a:p>
          <a:p>
            <a:r>
              <a:rPr lang="en-US" dirty="0"/>
              <a:t>Plan to a 90-day countdown and review the budget with your team.</a:t>
            </a:r>
          </a:p>
          <a:p>
            <a:r>
              <a:rPr lang="en-US" dirty="0"/>
              <a:t>Report on your budget to actual expensing using your approved budget and the excel template with the final report. </a:t>
            </a:r>
          </a:p>
        </p:txBody>
      </p:sp>
      <p:pic>
        <p:nvPicPr>
          <p:cNvPr id="3" name="Picture 2">
            <a:extLst>
              <a:ext uri="{FF2B5EF4-FFF2-40B4-BE49-F238E27FC236}">
                <a16:creationId xmlns:a16="http://schemas.microsoft.com/office/drawing/2014/main" id="{99289716-54DD-44F4-A0F7-66C8A2AB1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376" y="1747533"/>
            <a:ext cx="3450458" cy="4020875"/>
          </a:xfrm>
          <a:prstGeom prst="rect">
            <a:avLst/>
          </a:prstGeom>
          <a:ln>
            <a:solidFill>
              <a:schemeClr val="tx2"/>
            </a:solidFill>
          </a:ln>
        </p:spPr>
      </p:pic>
      <p:pic>
        <p:nvPicPr>
          <p:cNvPr id="7" name="Picture 6">
            <a:extLst>
              <a:ext uri="{FF2B5EF4-FFF2-40B4-BE49-F238E27FC236}">
                <a16:creationId xmlns:a16="http://schemas.microsoft.com/office/drawing/2014/main" id="{2D4FADDE-A477-492B-8A97-729FB05F9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307082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826" y="159447"/>
            <a:ext cx="10515600" cy="1092884"/>
          </a:xfrm>
        </p:spPr>
        <p:txBody>
          <a:bodyPr>
            <a:normAutofit/>
          </a:bodyPr>
          <a:lstStyle/>
          <a:p>
            <a:pPr algn="ctr"/>
            <a:r>
              <a:rPr lang="en-US" sz="4800" b="1" dirty="0">
                <a:solidFill>
                  <a:schemeClr val="accent2">
                    <a:lumMod val="50000"/>
                  </a:schemeClr>
                </a:solidFill>
              </a:rPr>
              <a:t>Grant Checklist </a:t>
            </a:r>
          </a:p>
        </p:txBody>
      </p:sp>
      <p:graphicFrame>
        <p:nvGraphicFramePr>
          <p:cNvPr id="6" name="Table 5"/>
          <p:cNvGraphicFramePr>
            <a:graphicFrameLocks noGrp="1"/>
          </p:cNvGraphicFramePr>
          <p:nvPr>
            <p:extLst>
              <p:ext uri="{D42A27DB-BD31-4B8C-83A1-F6EECF244321}">
                <p14:modId xmlns:p14="http://schemas.microsoft.com/office/powerpoint/2010/main" val="303303709"/>
              </p:ext>
            </p:extLst>
          </p:nvPr>
        </p:nvGraphicFramePr>
        <p:xfrm>
          <a:off x="1242044" y="1182421"/>
          <a:ext cx="10128382" cy="5516132"/>
        </p:xfrm>
        <a:graphic>
          <a:graphicData uri="http://schemas.openxmlformats.org/drawingml/2006/table">
            <a:tbl>
              <a:tblPr firstRow="1" bandRow="1">
                <a:tableStyleId>{B301B821-A1FF-4177-AEE7-76D212191A09}</a:tableStyleId>
              </a:tblPr>
              <a:tblGrid>
                <a:gridCol w="2524425">
                  <a:extLst>
                    <a:ext uri="{9D8B030D-6E8A-4147-A177-3AD203B41FA5}">
                      <a16:colId xmlns:a16="http://schemas.microsoft.com/office/drawing/2014/main" val="20000"/>
                    </a:ext>
                  </a:extLst>
                </a:gridCol>
                <a:gridCol w="2225640">
                  <a:extLst>
                    <a:ext uri="{9D8B030D-6E8A-4147-A177-3AD203B41FA5}">
                      <a16:colId xmlns:a16="http://schemas.microsoft.com/office/drawing/2014/main" val="20001"/>
                    </a:ext>
                  </a:extLst>
                </a:gridCol>
                <a:gridCol w="2119271">
                  <a:extLst>
                    <a:ext uri="{9D8B030D-6E8A-4147-A177-3AD203B41FA5}">
                      <a16:colId xmlns:a16="http://schemas.microsoft.com/office/drawing/2014/main" val="20002"/>
                    </a:ext>
                  </a:extLst>
                </a:gridCol>
                <a:gridCol w="3259046">
                  <a:extLst>
                    <a:ext uri="{9D8B030D-6E8A-4147-A177-3AD203B41FA5}">
                      <a16:colId xmlns:a16="http://schemas.microsoft.com/office/drawing/2014/main" val="20003"/>
                    </a:ext>
                  </a:extLst>
                </a:gridCol>
              </a:tblGrid>
              <a:tr h="383548">
                <a:tc>
                  <a:txBody>
                    <a:bodyPr/>
                    <a:lstStyle/>
                    <a:p>
                      <a:pPr algn="ctr"/>
                      <a:r>
                        <a:rPr lang="en-US" dirty="0"/>
                        <a:t>Important Date</a:t>
                      </a:r>
                    </a:p>
                  </a:txBody>
                  <a:tcPr anchor="ctr"/>
                </a:tc>
                <a:tc>
                  <a:txBody>
                    <a:bodyPr/>
                    <a:lstStyle/>
                    <a:p>
                      <a:pPr algn="ctr"/>
                      <a:r>
                        <a:rPr lang="en-US" dirty="0"/>
                        <a:t>Item</a:t>
                      </a:r>
                    </a:p>
                  </a:txBody>
                  <a:tcPr anchor="ctr"/>
                </a:tc>
                <a:tc>
                  <a:txBody>
                    <a:bodyPr/>
                    <a:lstStyle/>
                    <a:p>
                      <a:pPr algn="ctr"/>
                      <a:r>
                        <a:rPr lang="en-US" dirty="0"/>
                        <a:t>Where/Submit Info</a:t>
                      </a:r>
                    </a:p>
                  </a:txBody>
                  <a:tcPr anchor="ctr"/>
                </a:tc>
                <a:tc>
                  <a:txBody>
                    <a:bodyPr/>
                    <a:lstStyle/>
                    <a:p>
                      <a:pPr algn="ctr"/>
                      <a:r>
                        <a:rPr lang="en-US" dirty="0"/>
                        <a:t>Instructions</a:t>
                      </a:r>
                    </a:p>
                  </a:txBody>
                  <a:tcPr anchor="ctr"/>
                </a:tc>
                <a:extLst>
                  <a:ext uri="{0D108BD9-81ED-4DB2-BD59-A6C34878D82A}">
                    <a16:rowId xmlns:a16="http://schemas.microsoft.com/office/drawing/2014/main" val="10000"/>
                  </a:ext>
                </a:extLst>
              </a:tr>
              <a:tr h="825946">
                <a:tc>
                  <a:txBody>
                    <a:bodyPr/>
                    <a:lstStyle/>
                    <a:p>
                      <a:pPr algn="ctr"/>
                      <a:r>
                        <a:rPr lang="en-US" baseline="0" dirty="0"/>
                        <a:t>December 16, 2021</a:t>
                      </a:r>
                      <a:endParaRPr lang="en-US" dirty="0"/>
                    </a:p>
                  </a:txBody>
                  <a:tcPr anchor="ctr"/>
                </a:tc>
                <a:tc>
                  <a:txBody>
                    <a:bodyPr/>
                    <a:lstStyle/>
                    <a:p>
                      <a:pPr algn="ctr"/>
                      <a:r>
                        <a:rPr lang="en-US" dirty="0"/>
                        <a:t>Grant Orientation</a:t>
                      </a:r>
                    </a:p>
                  </a:txBody>
                  <a:tcPr anchor="ctr"/>
                </a:tc>
                <a:tc>
                  <a:txBody>
                    <a:bodyPr/>
                    <a:lstStyle/>
                    <a:p>
                      <a:pPr algn="ctr"/>
                      <a:r>
                        <a:rPr lang="en-US" dirty="0"/>
                        <a:t>Zoom</a:t>
                      </a:r>
                    </a:p>
                  </a:txBody>
                  <a:tcPr anchor="ctr"/>
                </a:tc>
                <a:tc>
                  <a:txBody>
                    <a:bodyPr/>
                    <a:lstStyle/>
                    <a:p>
                      <a:pPr algn="ctr"/>
                      <a:r>
                        <a:rPr lang="en-US" dirty="0"/>
                        <a:t>Attend</a:t>
                      </a:r>
                      <a:r>
                        <a:rPr lang="en-US" baseline="0" dirty="0"/>
                        <a:t> orientation webinar or watch video recording. </a:t>
                      </a:r>
                      <a:endParaRPr lang="en-US" dirty="0"/>
                    </a:p>
                  </a:txBody>
                  <a:tcPr anchor="ctr"/>
                </a:tc>
                <a:extLst>
                  <a:ext uri="{0D108BD9-81ED-4DB2-BD59-A6C34878D82A}">
                    <a16:rowId xmlns:a16="http://schemas.microsoft.com/office/drawing/2014/main" val="10001"/>
                  </a:ext>
                </a:extLst>
              </a:tr>
              <a:tr h="825946">
                <a:tc>
                  <a:txBody>
                    <a:bodyPr/>
                    <a:lstStyle/>
                    <a:p>
                      <a:pPr algn="ctr"/>
                      <a:r>
                        <a:rPr lang="en-US" sz="1800" kern="1200" baseline="0" dirty="0">
                          <a:solidFill>
                            <a:schemeClr val="dk1"/>
                          </a:solidFill>
                          <a:latin typeface="+mn-lt"/>
                          <a:ea typeface="+mn-ea"/>
                          <a:cs typeface="+mn-cs"/>
                        </a:rPr>
                        <a:t>January 1, 2021</a:t>
                      </a:r>
                    </a:p>
                  </a:txBody>
                  <a:tcPr anchor="ctr"/>
                </a:tc>
                <a:tc>
                  <a:txBody>
                    <a:bodyPr/>
                    <a:lstStyle/>
                    <a:p>
                      <a:pPr algn="ctr"/>
                      <a:r>
                        <a:rPr lang="en-US" dirty="0"/>
                        <a:t>Grant Agreement</a:t>
                      </a:r>
                    </a:p>
                  </a:txBody>
                  <a:tcPr anchor="ctr"/>
                </a:tc>
                <a:tc>
                  <a:txBody>
                    <a:bodyPr/>
                    <a:lstStyle/>
                    <a:p>
                      <a:pPr algn="ctr"/>
                      <a:r>
                        <a:rPr lang="en-US" dirty="0"/>
                        <a:t>Email to Jenny Stephens</a:t>
                      </a:r>
                      <a:br>
                        <a:rPr lang="en-US" dirty="0"/>
                      </a:br>
                      <a:r>
                        <a:rPr lang="en-US" sz="1200" b="0" i="0" kern="1200" dirty="0">
                          <a:solidFill>
                            <a:schemeClr val="dk1"/>
                          </a:solidFill>
                          <a:effectLst/>
                          <a:latin typeface="+mn-lt"/>
                          <a:ea typeface="+mn-ea"/>
                          <a:cs typeface="+mn-cs"/>
                          <a:hlinkClick r:id="rId3"/>
                        </a:rPr>
                        <a:t>jstephens@firstnations.org</a:t>
                      </a:r>
                      <a:endParaRPr lang="en-US" sz="1200" b="0" i="0" kern="1200" dirty="0">
                        <a:solidFill>
                          <a:schemeClr val="dk1"/>
                        </a:solidFill>
                        <a:effectLst/>
                        <a:latin typeface="+mn-lt"/>
                        <a:ea typeface="+mn-ea"/>
                        <a:cs typeface="+mn-cs"/>
                      </a:endParaRPr>
                    </a:p>
                  </a:txBody>
                  <a:tcPr anchor="ctr"/>
                </a:tc>
                <a:tc>
                  <a:txBody>
                    <a:bodyPr/>
                    <a:lstStyle/>
                    <a:p>
                      <a:pPr algn="ctr"/>
                      <a:r>
                        <a:rPr lang="en-US" dirty="0"/>
                        <a:t>Send</a:t>
                      </a:r>
                      <a:r>
                        <a:rPr lang="en-US" baseline="0" dirty="0"/>
                        <a:t> a scan or mail back 2 copies with original </a:t>
                      </a:r>
                      <a:br>
                        <a:rPr lang="en-US" baseline="0" dirty="0"/>
                      </a:br>
                      <a:r>
                        <a:rPr lang="en-US" baseline="0" dirty="0"/>
                        <a:t>signatures &amp; initials</a:t>
                      </a:r>
                      <a:endParaRPr lang="en-US" dirty="0"/>
                    </a:p>
                  </a:txBody>
                  <a:tcPr anchor="ctr"/>
                </a:tc>
                <a:extLst>
                  <a:ext uri="{0D108BD9-81ED-4DB2-BD59-A6C34878D82A}">
                    <a16:rowId xmlns:a16="http://schemas.microsoft.com/office/drawing/2014/main" val="10002"/>
                  </a:ext>
                </a:extLst>
              </a:tr>
              <a:tr h="825946">
                <a:tc>
                  <a:txBody>
                    <a:bodyPr/>
                    <a:lstStyle/>
                    <a:p>
                      <a:pPr algn="ctr"/>
                      <a:r>
                        <a:rPr lang="en-US" dirty="0"/>
                        <a:t>August 1, 2022</a:t>
                      </a:r>
                    </a:p>
                  </a:txBody>
                  <a:tcPr anchor="ctr"/>
                </a:tc>
                <a:tc>
                  <a:txBody>
                    <a:bodyPr/>
                    <a:lstStyle/>
                    <a:p>
                      <a:pPr algn="ctr"/>
                      <a:r>
                        <a:rPr lang="en-US" dirty="0"/>
                        <a:t>Interim Report</a:t>
                      </a:r>
                    </a:p>
                  </a:txBody>
                  <a:tcPr anchor="ctr"/>
                </a:tc>
                <a:tc>
                  <a:txBody>
                    <a:bodyPr/>
                    <a:lstStyle/>
                    <a:p>
                      <a:pPr algn="ctr"/>
                      <a:r>
                        <a:rPr lang="en-US" dirty="0"/>
                        <a:t>Zoom &amp; Online Portal</a:t>
                      </a:r>
                    </a:p>
                  </a:txBody>
                  <a:tcPr anchor="ctr"/>
                </a:tc>
                <a:tc>
                  <a:txBody>
                    <a:bodyPr/>
                    <a:lstStyle/>
                    <a:p>
                      <a:pPr algn="ctr"/>
                      <a:r>
                        <a:rPr lang="en-US" dirty="0"/>
                        <a:t>First Nations will reach out via email for planning</a:t>
                      </a:r>
                    </a:p>
                  </a:txBody>
                  <a:tcPr anchor="ctr"/>
                </a:tc>
                <a:extLst>
                  <a:ext uri="{0D108BD9-81ED-4DB2-BD59-A6C34878D82A}">
                    <a16:rowId xmlns:a16="http://schemas.microsoft.com/office/drawing/2014/main" val="10003"/>
                  </a:ext>
                </a:extLst>
              </a:tr>
              <a:tr h="825946">
                <a:tc>
                  <a:txBody>
                    <a:bodyPr/>
                    <a:lstStyle/>
                    <a:p>
                      <a:pPr algn="ctr"/>
                      <a:r>
                        <a:rPr lang="en-US" dirty="0">
                          <a:solidFill>
                            <a:schemeClr val="tx1"/>
                          </a:solidFill>
                        </a:rPr>
                        <a:t>TBD</a:t>
                      </a:r>
                    </a:p>
                  </a:txBody>
                  <a:tcPr anchor="ctr"/>
                </a:tc>
                <a:tc>
                  <a:txBody>
                    <a:bodyPr/>
                    <a:lstStyle/>
                    <a:p>
                      <a:pPr algn="ctr"/>
                      <a:r>
                        <a:rPr lang="en-US" dirty="0">
                          <a:solidFill>
                            <a:schemeClr val="tx1"/>
                          </a:solidFill>
                        </a:rPr>
                        <a:t>Half-day Virtual Convening</a:t>
                      </a:r>
                    </a:p>
                  </a:txBody>
                  <a:tcPr anchor="ctr"/>
                </a:tc>
                <a:tc>
                  <a:txBody>
                    <a:bodyPr/>
                    <a:lstStyle/>
                    <a:p>
                      <a:pPr algn="ctr"/>
                      <a:r>
                        <a:rPr lang="en-US" dirty="0"/>
                        <a:t>TBD</a:t>
                      </a:r>
                    </a:p>
                  </a:txBody>
                  <a:tcPr anchor="ctr"/>
                </a:tc>
                <a:tc>
                  <a:txBody>
                    <a:bodyPr/>
                    <a:lstStyle/>
                    <a:p>
                      <a:pPr algn="ctr"/>
                      <a:r>
                        <a:rPr lang="en-US" dirty="0"/>
                        <a:t>A half-day virtual convening. More details to come.</a:t>
                      </a:r>
                    </a:p>
                  </a:txBody>
                  <a:tcPr anchor="ctr"/>
                </a:tc>
                <a:extLst>
                  <a:ext uri="{0D108BD9-81ED-4DB2-BD59-A6C34878D82A}">
                    <a16:rowId xmlns:a16="http://schemas.microsoft.com/office/drawing/2014/main" val="2454070650"/>
                  </a:ext>
                </a:extLst>
              </a:tr>
              <a:tr h="825946">
                <a:tc>
                  <a:txBody>
                    <a:bodyPr/>
                    <a:lstStyle/>
                    <a:p>
                      <a:pPr algn="ctr"/>
                      <a:r>
                        <a:rPr lang="en-US" dirty="0">
                          <a:solidFill>
                            <a:schemeClr val="tx1"/>
                          </a:solidFill>
                        </a:rPr>
                        <a:t>June 1, 2023</a:t>
                      </a:r>
                    </a:p>
                  </a:txBody>
                  <a:tcPr anchor="ctr"/>
                </a:tc>
                <a:tc>
                  <a:txBody>
                    <a:bodyPr/>
                    <a:lstStyle/>
                    <a:p>
                      <a:pPr algn="ctr"/>
                      <a:r>
                        <a:rPr lang="en-US" dirty="0">
                          <a:solidFill>
                            <a:schemeClr val="tx1"/>
                          </a:solidFill>
                        </a:rPr>
                        <a:t>Grant Closes</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r h="825946">
                <a:tc>
                  <a:txBody>
                    <a:bodyPr/>
                    <a:lstStyle/>
                    <a:p>
                      <a:pPr algn="ctr"/>
                      <a:r>
                        <a:rPr lang="en-US" dirty="0">
                          <a:solidFill>
                            <a:schemeClr val="tx1"/>
                          </a:solidFill>
                        </a:rPr>
                        <a:t>June 15, 2023</a:t>
                      </a:r>
                    </a:p>
                  </a:txBody>
                  <a:tcPr anchor="ctr"/>
                </a:tc>
                <a:tc>
                  <a:txBody>
                    <a:bodyPr/>
                    <a:lstStyle/>
                    <a:p>
                      <a:pPr algn="ctr"/>
                      <a:r>
                        <a:rPr lang="en-US" dirty="0">
                          <a:solidFill>
                            <a:schemeClr val="tx1"/>
                          </a:solidFill>
                        </a:rPr>
                        <a:t>Final Report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Upload in portal</a:t>
                      </a:r>
                    </a:p>
                    <a:p>
                      <a:pPr algn="ctr"/>
                      <a:endParaRPr lang="en-US" dirty="0"/>
                    </a:p>
                  </a:txBody>
                  <a:tcPr anchor="ctr"/>
                </a:tc>
                <a:tc>
                  <a:txBody>
                    <a:bodyPr/>
                    <a:lstStyle/>
                    <a:p>
                      <a:pPr algn="ctr"/>
                      <a:r>
                        <a:rPr lang="en-US" dirty="0"/>
                        <a:t>Final report will be sent at least 2 weeks in advance via email</a:t>
                      </a:r>
                    </a:p>
                  </a:txBody>
                  <a:tcPr anchor="ctr"/>
                </a:tc>
                <a:extLst>
                  <a:ext uri="{0D108BD9-81ED-4DB2-BD59-A6C34878D82A}">
                    <a16:rowId xmlns:a16="http://schemas.microsoft.com/office/drawing/2014/main" val="2730812191"/>
                  </a:ext>
                </a:extLst>
              </a:tr>
            </a:tbl>
          </a:graphicData>
        </a:graphic>
      </p:graphicFrame>
      <p:pic>
        <p:nvPicPr>
          <p:cNvPr id="5" name="Picture 4">
            <a:extLst>
              <a:ext uri="{FF2B5EF4-FFF2-40B4-BE49-F238E27FC236}">
                <a16:creationId xmlns:a16="http://schemas.microsoft.com/office/drawing/2014/main" id="{6D8F6818-AA06-4C96-8C74-90991E949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63978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0118-0F3A-4D36-BD61-B10DB48DB845}"/>
              </a:ext>
            </a:extLst>
          </p:cNvPr>
          <p:cNvSpPr>
            <a:spLocks noGrp="1"/>
          </p:cNvSpPr>
          <p:nvPr>
            <p:ph type="title"/>
          </p:nvPr>
        </p:nvSpPr>
        <p:spPr>
          <a:xfrm>
            <a:off x="3660140" y="2766218"/>
            <a:ext cx="4871720" cy="1325563"/>
          </a:xfrm>
        </p:spPr>
        <p:txBody>
          <a:bodyPr>
            <a:normAutofit/>
          </a:bodyPr>
          <a:lstStyle/>
          <a:p>
            <a:pPr algn="ctr"/>
            <a:r>
              <a:rPr lang="en-US" sz="4800" b="1" dirty="0">
                <a:solidFill>
                  <a:schemeClr val="accent2">
                    <a:lumMod val="50000"/>
                  </a:schemeClr>
                </a:solidFill>
              </a:rPr>
              <a:t>Portal run-through</a:t>
            </a:r>
          </a:p>
        </p:txBody>
      </p:sp>
    </p:spTree>
    <p:extLst>
      <p:ext uri="{BB962C8B-B14F-4D97-AF65-F5344CB8AC3E}">
        <p14:creationId xmlns:p14="http://schemas.microsoft.com/office/powerpoint/2010/main" val="197881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54826" y="159446"/>
            <a:ext cx="10515600" cy="1325563"/>
          </a:xfrm>
        </p:spPr>
        <p:txBody>
          <a:bodyPr>
            <a:normAutofit/>
          </a:bodyPr>
          <a:lstStyle/>
          <a:p>
            <a:pPr algn="ctr"/>
            <a:r>
              <a:rPr lang="en-US" sz="4800" b="1" dirty="0">
                <a:solidFill>
                  <a:schemeClr val="accent2">
                    <a:lumMod val="50000"/>
                  </a:schemeClr>
                </a:solidFill>
              </a:rPr>
              <a:t>When To Contact First Nations</a:t>
            </a:r>
          </a:p>
        </p:txBody>
      </p:sp>
      <p:sp>
        <p:nvSpPr>
          <p:cNvPr id="6" name="Content Placeholder 5"/>
          <p:cNvSpPr>
            <a:spLocks noGrp="1"/>
          </p:cNvSpPr>
          <p:nvPr>
            <p:ph idx="1"/>
          </p:nvPr>
        </p:nvSpPr>
        <p:spPr>
          <a:xfrm>
            <a:off x="1458983" y="1613418"/>
            <a:ext cx="9562803" cy="4663396"/>
          </a:xfrm>
        </p:spPr>
        <p:txBody>
          <a:bodyPr>
            <a:normAutofit/>
          </a:bodyPr>
          <a:lstStyle/>
          <a:p>
            <a:r>
              <a:rPr lang="en-US" altLang="en-US" dirty="0"/>
              <a:t>If you have staff turnover – especially project coordinator.</a:t>
            </a:r>
            <a:endParaRPr lang="en-US" dirty="0"/>
          </a:p>
          <a:p>
            <a:r>
              <a:rPr lang="en-US" altLang="en-US" dirty="0"/>
              <a:t>If you don’t receive your check within 30 days.</a:t>
            </a:r>
          </a:p>
          <a:p>
            <a:r>
              <a:rPr lang="en-US" altLang="en-US" dirty="0"/>
              <a:t>If you are having problems meeting your objectives.</a:t>
            </a:r>
          </a:p>
          <a:p>
            <a:r>
              <a:rPr lang="en-US" altLang="en-US" dirty="0"/>
              <a:t>If you are having issues with your interview or reporting.</a:t>
            </a:r>
          </a:p>
          <a:p>
            <a:r>
              <a:rPr lang="en-US" altLang="en-US" dirty="0"/>
              <a:t>If you are having financial issues.</a:t>
            </a:r>
          </a:p>
          <a:p>
            <a:r>
              <a:rPr lang="en-US" altLang="en-US" dirty="0"/>
              <a:t>If you have to revise your budget and objectives.</a:t>
            </a:r>
          </a:p>
          <a:p>
            <a:r>
              <a:rPr lang="en-US" altLang="en-US" dirty="0"/>
              <a:t>If you want to share good news or progress!</a:t>
            </a:r>
          </a:p>
          <a:p>
            <a:endParaRPr lang="en-US" dirty="0"/>
          </a:p>
          <a:p>
            <a:endParaRPr lang="en-US" dirty="0"/>
          </a:p>
        </p:txBody>
      </p:sp>
      <p:pic>
        <p:nvPicPr>
          <p:cNvPr id="4" name="Picture 3">
            <a:extLst>
              <a:ext uri="{FF2B5EF4-FFF2-40B4-BE49-F238E27FC236}">
                <a16:creationId xmlns:a16="http://schemas.microsoft.com/office/drawing/2014/main" id="{110B0F79-282C-4E10-9F51-EF6A8A9F9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38680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475" y="3663344"/>
            <a:ext cx="5682343" cy="604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4" name="Title 1"/>
          <p:cNvSpPr txBox="1">
            <a:spLocks/>
          </p:cNvSpPr>
          <p:nvPr/>
        </p:nvSpPr>
        <p:spPr>
          <a:xfrm>
            <a:off x="838199" y="526987"/>
            <a:ext cx="10515600" cy="82676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accent2">
                    <a:lumMod val="50000"/>
                  </a:schemeClr>
                </a:solidFill>
              </a:rPr>
              <a:t>Contact Us  </a:t>
            </a:r>
          </a:p>
        </p:txBody>
      </p:sp>
      <p:sp>
        <p:nvSpPr>
          <p:cNvPr id="7" name="Content Placeholder 2"/>
          <p:cNvSpPr txBox="1">
            <a:spLocks/>
          </p:cNvSpPr>
          <p:nvPr/>
        </p:nvSpPr>
        <p:spPr>
          <a:xfrm>
            <a:off x="6766856" y="1353750"/>
            <a:ext cx="4818316" cy="2015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Arial" panose="020B0604020202020204" pitchFamily="34" charset="0"/>
              <a:buNone/>
            </a:pPr>
            <a:r>
              <a:rPr lang="en-US" altLang="en-US" sz="2400" b="1" dirty="0">
                <a:cs typeface="Times New Roman" panose="02020603050405020304" pitchFamily="18" charset="0"/>
              </a:rPr>
              <a:t>First Nations Development Institute</a:t>
            </a:r>
          </a:p>
          <a:p>
            <a:pPr>
              <a:spcBef>
                <a:spcPct val="0"/>
              </a:spcBef>
              <a:buFont typeface="Arial" panose="020B0604020202020204" pitchFamily="34" charset="0"/>
              <a:buNone/>
            </a:pPr>
            <a:r>
              <a:rPr lang="en-US" altLang="en-US" sz="2400" dirty="0">
                <a:cs typeface="Times New Roman" panose="02020603050405020304" pitchFamily="18" charset="0"/>
              </a:rPr>
              <a:t>2432 Main Street, 2</a:t>
            </a:r>
            <a:r>
              <a:rPr lang="en-US" altLang="en-US" sz="2400" baseline="30000" dirty="0">
                <a:cs typeface="Times New Roman" panose="02020603050405020304" pitchFamily="18" charset="0"/>
              </a:rPr>
              <a:t>nd</a:t>
            </a:r>
            <a:r>
              <a:rPr lang="en-US" altLang="en-US" sz="2400" dirty="0">
                <a:cs typeface="Times New Roman" panose="02020603050405020304" pitchFamily="18" charset="0"/>
              </a:rPr>
              <a:t> Floor</a:t>
            </a:r>
          </a:p>
          <a:p>
            <a:pPr>
              <a:spcBef>
                <a:spcPct val="0"/>
              </a:spcBef>
              <a:buFont typeface="Arial" panose="020B0604020202020204" pitchFamily="34" charset="0"/>
              <a:buNone/>
            </a:pPr>
            <a:r>
              <a:rPr lang="en-US" altLang="en-US" sz="2400" dirty="0">
                <a:cs typeface="Times New Roman" panose="02020603050405020304" pitchFamily="18" charset="0"/>
              </a:rPr>
              <a:t>Longmont, Colorado 80501</a:t>
            </a:r>
          </a:p>
          <a:p>
            <a:pPr>
              <a:spcBef>
                <a:spcPct val="0"/>
              </a:spcBef>
              <a:buFont typeface="Arial" panose="020B0604020202020204" pitchFamily="34" charset="0"/>
              <a:buNone/>
            </a:pPr>
            <a:r>
              <a:rPr lang="en-US" altLang="en-US" sz="2400" dirty="0">
                <a:cs typeface="Times New Roman" panose="02020603050405020304" pitchFamily="18" charset="0"/>
              </a:rPr>
              <a:t>Tele: 303.774.7836</a:t>
            </a:r>
          </a:p>
          <a:p>
            <a:pPr>
              <a:spcBef>
                <a:spcPct val="0"/>
              </a:spcBef>
              <a:buFont typeface="Arial" panose="020B0604020202020204" pitchFamily="34" charset="0"/>
              <a:buNone/>
            </a:pPr>
            <a:r>
              <a:rPr lang="en-US" altLang="en-US" sz="2400" dirty="0">
                <a:cs typeface="Times New Roman" panose="02020603050405020304" pitchFamily="18" charset="0"/>
              </a:rPr>
              <a:t>Fax:  303.774.7841</a:t>
            </a:r>
          </a:p>
          <a:p>
            <a:pPr>
              <a:spcBef>
                <a:spcPct val="0"/>
              </a:spcBef>
              <a:buNone/>
            </a:pPr>
            <a:r>
              <a:rPr lang="en-US" altLang="en-US" sz="2000" dirty="0">
                <a:solidFill>
                  <a:schemeClr val="tx1">
                    <a:lumMod val="75000"/>
                    <a:lumOff val="25000"/>
                  </a:schemeClr>
                </a:solidFill>
                <a:latin typeface="Gadugi" panose="020B0502040204020203" pitchFamily="34" charset="0"/>
                <a:ea typeface="Gadugi" panose="020B0502040204020203" pitchFamily="34" charset="0"/>
                <a:cs typeface="Times New Roman" panose="02020603050405020304" pitchFamily="18" charset="0"/>
                <a:hlinkClick r:id="rId3"/>
              </a:rPr>
              <a:t>www.firstnations.org</a:t>
            </a:r>
            <a:endParaRPr lang="en-US" altLang="en-US" sz="2000" dirty="0">
              <a:cs typeface="Times New Roman" panose="02020603050405020304" pitchFamily="18" charset="0"/>
            </a:endParaRPr>
          </a:p>
          <a:p>
            <a:endParaRPr lang="en-US" dirty="0"/>
          </a:p>
        </p:txBody>
      </p:sp>
      <p:sp>
        <p:nvSpPr>
          <p:cNvPr id="6" name="TextBox 5"/>
          <p:cNvSpPr txBox="1"/>
          <p:nvPr/>
        </p:nvSpPr>
        <p:spPr>
          <a:xfrm>
            <a:off x="1546475" y="3731200"/>
            <a:ext cx="10038697" cy="3293209"/>
          </a:xfrm>
          <a:prstGeom prst="rect">
            <a:avLst/>
          </a:prstGeom>
          <a:noFill/>
        </p:spPr>
        <p:txBody>
          <a:bodyPr wrap="square" rtlCol="0">
            <a:spAutoFit/>
          </a:bodyPr>
          <a:lstStyle/>
          <a:p>
            <a:r>
              <a:rPr lang="en-US" sz="3600" b="1" dirty="0">
                <a:solidFill>
                  <a:schemeClr val="bg1"/>
                </a:solidFill>
              </a:rPr>
              <a:t>Program Team</a:t>
            </a:r>
            <a:r>
              <a:rPr lang="en-US" sz="3600" b="1" dirty="0">
                <a:solidFill>
                  <a:schemeClr val="accent4">
                    <a:lumMod val="50000"/>
                  </a:schemeClr>
                </a:solidFill>
              </a:rPr>
              <a:t> </a:t>
            </a:r>
            <a:br>
              <a:rPr lang="en-US" sz="3200" b="1" dirty="0">
                <a:solidFill>
                  <a:schemeClr val="accent4">
                    <a:lumMod val="50000"/>
                  </a:schemeClr>
                </a:solidFill>
              </a:rPr>
            </a:br>
            <a:r>
              <a:rPr lang="en-US" sz="2200" dirty="0"/>
              <a:t>*Rana LaPine	 	Lead Program Officer	</a:t>
            </a:r>
            <a:r>
              <a:rPr lang="en-US" sz="2200" dirty="0">
                <a:hlinkClick r:id="rId4"/>
              </a:rPr>
              <a:t>rlapine@firstnations.org</a:t>
            </a:r>
            <a:endParaRPr lang="en-US" sz="2200" dirty="0"/>
          </a:p>
          <a:p>
            <a:r>
              <a:rPr lang="en-US" sz="2200" dirty="0"/>
              <a:t>Jacque Demko		Grants Officer		</a:t>
            </a:r>
            <a:r>
              <a:rPr lang="en-US" sz="2200" dirty="0">
                <a:hlinkClick r:id="rId5"/>
              </a:rPr>
              <a:t>jdemko@firstnations.org</a:t>
            </a:r>
            <a:endParaRPr lang="en-US" sz="2200" dirty="0"/>
          </a:p>
          <a:p>
            <a:r>
              <a:rPr lang="en-US" sz="2200" dirty="0"/>
              <a:t>A-dae Briones		Program Director	</a:t>
            </a:r>
            <a:r>
              <a:rPr lang="en-US" sz="2200" dirty="0">
                <a:hlinkClick r:id="rId6"/>
              </a:rPr>
              <a:t>abriones@firstnations.org</a:t>
            </a:r>
            <a:endParaRPr lang="en-US" sz="2200" dirty="0"/>
          </a:p>
          <a:p>
            <a:r>
              <a:rPr lang="en-US" sz="2200" dirty="0"/>
              <a:t>Jenny Stephens		Data Administrator	</a:t>
            </a:r>
            <a:r>
              <a:rPr lang="en-US" sz="2200" dirty="0">
                <a:hlinkClick r:id="rId7"/>
              </a:rPr>
              <a:t>jstephens@firstnations.org</a:t>
            </a:r>
            <a:endParaRPr lang="en-US" sz="2200" dirty="0"/>
          </a:p>
          <a:p>
            <a:r>
              <a:rPr lang="en-US" sz="2200" dirty="0"/>
              <a:t>Ethan Gallegos		Program Coordinator	</a:t>
            </a:r>
            <a:r>
              <a:rPr lang="en-US" sz="2200" dirty="0">
                <a:hlinkClick r:id="rId8"/>
              </a:rPr>
              <a:t>egallegos@firstnations.org</a:t>
            </a:r>
            <a:endParaRPr lang="en-US" sz="2200" dirty="0"/>
          </a:p>
          <a:p>
            <a:br>
              <a:rPr lang="en-US" sz="2200" dirty="0"/>
            </a:br>
            <a:r>
              <a:rPr lang="en-US" sz="2200" dirty="0"/>
              <a:t>*</a:t>
            </a:r>
            <a:r>
              <a:rPr lang="en-US" sz="2200" i="1" dirty="0"/>
              <a:t>primary contact</a:t>
            </a:r>
          </a:p>
          <a:p>
            <a:endParaRPr lang="en-US"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6913" y="1145364"/>
            <a:ext cx="2301945" cy="2049292"/>
          </a:xfrm>
          <a:prstGeom prst="rect">
            <a:avLst/>
          </a:prstGeom>
        </p:spPr>
      </p:pic>
    </p:spTree>
    <p:extLst>
      <p:ext uri="{BB962C8B-B14F-4D97-AF65-F5344CB8AC3E}">
        <p14:creationId xmlns:p14="http://schemas.microsoft.com/office/powerpoint/2010/main" val="3478352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199" y="1779246"/>
            <a:ext cx="10515600" cy="1325563"/>
          </a:xfrm>
        </p:spPr>
        <p:txBody>
          <a:bodyPr>
            <a:noAutofit/>
          </a:bodyPr>
          <a:lstStyle/>
          <a:p>
            <a:pPr algn="ctr"/>
            <a:r>
              <a:rPr lang="en-US" sz="11500" b="1" dirty="0">
                <a:solidFill>
                  <a:schemeClr val="accent2">
                    <a:lumMod val="50000"/>
                  </a:schemeClr>
                </a:solidFill>
              </a:rPr>
              <a:t>Questions</a:t>
            </a:r>
          </a:p>
        </p:txBody>
      </p:sp>
      <p:sp>
        <p:nvSpPr>
          <p:cNvPr id="3" name="TextBox 2"/>
          <p:cNvSpPr txBox="1"/>
          <p:nvPr/>
        </p:nvSpPr>
        <p:spPr>
          <a:xfrm>
            <a:off x="3628371" y="3962424"/>
            <a:ext cx="4935255" cy="2308324"/>
          </a:xfrm>
          <a:prstGeom prst="rect">
            <a:avLst/>
          </a:prstGeom>
          <a:noFill/>
        </p:spPr>
        <p:txBody>
          <a:bodyPr wrap="square" rtlCol="0">
            <a:spAutoFit/>
          </a:bodyPr>
          <a:lstStyle/>
          <a:p>
            <a:pPr algn="ctr"/>
            <a:r>
              <a:rPr lang="en-US" sz="2400" dirty="0">
                <a:solidFill>
                  <a:schemeClr val="accent2">
                    <a:lumMod val="50000"/>
                  </a:schemeClr>
                </a:solidFill>
                <a:latin typeface="+mj-lt"/>
                <a:ea typeface="+mj-ea"/>
                <a:cs typeface="+mj-cs"/>
              </a:rPr>
              <a:t>This webinar will be recorded and can be accessed on our website under the First Nations Knowledge Center at </a:t>
            </a:r>
            <a:r>
              <a:rPr lang="en-US" sz="2400" dirty="0">
                <a:solidFill>
                  <a:schemeClr val="accent2">
                    <a:lumMod val="50000"/>
                  </a:schemeClr>
                </a:solidFill>
                <a:latin typeface="+mj-lt"/>
                <a:ea typeface="+mj-ea"/>
                <a:cs typeface="+mj-cs"/>
                <a:hlinkClick r:id="rId3"/>
              </a:rPr>
              <a:t>https://www.firstnations.org/webinars/grantee-orientation-webinars/</a:t>
            </a:r>
            <a:endParaRPr lang="en-US" sz="2400" dirty="0">
              <a:solidFill>
                <a:schemeClr val="accent2">
                  <a:lumMod val="50000"/>
                </a:schemeClr>
              </a:solidFill>
              <a:latin typeface="+mj-lt"/>
              <a:ea typeface="+mj-ea"/>
              <a:cs typeface="+mj-cs"/>
            </a:endParaRPr>
          </a:p>
          <a:p>
            <a:pPr algn="ctr"/>
            <a:endParaRPr lang="en-US" sz="2400" dirty="0">
              <a:solidFill>
                <a:schemeClr val="accent2">
                  <a:lumMod val="50000"/>
                </a:schemeClr>
              </a:solidFill>
              <a:latin typeface="+mj-lt"/>
              <a:ea typeface="+mj-ea"/>
              <a:cs typeface="+mj-cs"/>
            </a:endParaRPr>
          </a:p>
        </p:txBody>
      </p:sp>
      <p:pic>
        <p:nvPicPr>
          <p:cNvPr id="4" name="Picture 3">
            <a:extLst>
              <a:ext uri="{FF2B5EF4-FFF2-40B4-BE49-F238E27FC236}">
                <a16:creationId xmlns:a16="http://schemas.microsoft.com/office/drawing/2014/main" id="{68251F18-6F84-4734-9A49-B60535798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183122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38200" y="450344"/>
            <a:ext cx="10515600" cy="100874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6000" b="1" dirty="0">
                <a:solidFill>
                  <a:schemeClr val="accent2">
                    <a:lumMod val="50000"/>
                  </a:schemeClr>
                </a:solidFill>
              </a:rPr>
              <a:t>Our Mission</a:t>
            </a:r>
            <a:endParaRPr lang="en-US" sz="6000" dirty="0">
              <a:solidFill>
                <a:schemeClr val="accent2">
                  <a:lumMod val="50000"/>
                </a:schemeClr>
              </a:solidFill>
            </a:endParaRPr>
          </a:p>
        </p:txBody>
      </p:sp>
      <p:sp>
        <p:nvSpPr>
          <p:cNvPr id="6" name="Rectangle 5"/>
          <p:cNvSpPr/>
          <p:nvPr/>
        </p:nvSpPr>
        <p:spPr>
          <a:xfrm>
            <a:off x="1376766" y="1865043"/>
            <a:ext cx="9438468" cy="3785652"/>
          </a:xfrm>
          <a:prstGeom prst="rect">
            <a:avLst/>
          </a:prstGeom>
        </p:spPr>
        <p:txBody>
          <a:bodyPr wrap="square">
            <a:spAutoFit/>
          </a:bodyPr>
          <a:lstStyle/>
          <a:p>
            <a:pPr algn="ctr"/>
            <a:r>
              <a:rPr lang="en-US" sz="6000" i="1" baseline="-2000" dirty="0"/>
              <a:t>First Nations Development Institute </a:t>
            </a:r>
            <a:r>
              <a:rPr lang="en-US" sz="6000" b="1" i="1" u="sng" baseline="-2000" dirty="0">
                <a:solidFill>
                  <a:schemeClr val="accent1"/>
                </a:solidFill>
              </a:rPr>
              <a:t>invests</a:t>
            </a:r>
            <a:r>
              <a:rPr lang="en-US" sz="6000" i="1" baseline="-2000" dirty="0"/>
              <a:t> in and creates innovative institutions and models that strengthen </a:t>
            </a:r>
            <a:r>
              <a:rPr lang="en-US" sz="6000" b="1" i="1" u="sng" baseline="-2000" dirty="0">
                <a:solidFill>
                  <a:schemeClr val="accent1"/>
                </a:solidFill>
              </a:rPr>
              <a:t>asset control </a:t>
            </a:r>
            <a:r>
              <a:rPr lang="en-US" sz="6000" i="1" baseline="-2000" dirty="0"/>
              <a:t>and support </a:t>
            </a:r>
            <a:r>
              <a:rPr lang="en-US" sz="6000" b="1" i="1" u="sng" baseline="-2000" dirty="0">
                <a:solidFill>
                  <a:schemeClr val="accent1"/>
                </a:solidFill>
              </a:rPr>
              <a:t>economic</a:t>
            </a:r>
            <a:r>
              <a:rPr lang="en-US" sz="6000" b="1" i="1" u="sng" baseline="-2000" dirty="0"/>
              <a:t> </a:t>
            </a:r>
            <a:r>
              <a:rPr lang="en-US" sz="6000" b="1" i="1" u="sng" baseline="-2000" dirty="0">
                <a:solidFill>
                  <a:schemeClr val="accent1"/>
                </a:solidFill>
              </a:rPr>
              <a:t>development</a:t>
            </a:r>
            <a:r>
              <a:rPr lang="en-US" sz="6000" i="1" baseline="-2000" dirty="0"/>
              <a:t> for American Indian people and their communities.</a:t>
            </a:r>
          </a:p>
        </p:txBody>
      </p:sp>
      <p:pic>
        <p:nvPicPr>
          <p:cNvPr id="4" name="Picture 3">
            <a:extLst>
              <a:ext uri="{FF2B5EF4-FFF2-40B4-BE49-F238E27FC236}">
                <a16:creationId xmlns:a16="http://schemas.microsoft.com/office/drawing/2014/main" id="{6061312C-FF36-4C57-BFCB-AB8D5C7A5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268491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235" y="216681"/>
            <a:ext cx="9541565" cy="6370589"/>
          </a:xfrm>
          <a:prstGeom prst="rect">
            <a:avLst/>
          </a:prstGeom>
          <a:ln w="38100">
            <a:solidFill>
              <a:schemeClr val="accent2">
                <a:lumMod val="50000"/>
              </a:schemeClr>
            </a:solidFill>
          </a:ln>
        </p:spPr>
      </p:pic>
      <p:pic>
        <p:nvPicPr>
          <p:cNvPr id="3" name="Picture 2">
            <a:extLst>
              <a:ext uri="{FF2B5EF4-FFF2-40B4-BE49-F238E27FC236}">
                <a16:creationId xmlns:a16="http://schemas.microsoft.com/office/drawing/2014/main" id="{32C24A10-CB31-4815-8E4B-E6203B553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25027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1" y="258417"/>
            <a:ext cx="9480310" cy="6329689"/>
          </a:xfrm>
          <a:prstGeom prst="rect">
            <a:avLst/>
          </a:prstGeom>
          <a:ln w="38100">
            <a:solidFill>
              <a:schemeClr val="accent2">
                <a:lumMod val="50000"/>
              </a:schemeClr>
            </a:solidFill>
          </a:ln>
        </p:spPr>
      </p:pic>
      <p:pic>
        <p:nvPicPr>
          <p:cNvPr id="4" name="Picture 3">
            <a:extLst>
              <a:ext uri="{FF2B5EF4-FFF2-40B4-BE49-F238E27FC236}">
                <a16:creationId xmlns:a16="http://schemas.microsoft.com/office/drawing/2014/main" id="{4B1A267B-7768-41C3-BA0A-E24517377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84438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51190808"/>
              </p:ext>
            </p:extLst>
          </p:nvPr>
        </p:nvGraphicFramePr>
        <p:xfrm>
          <a:off x="263469" y="880405"/>
          <a:ext cx="11515241" cy="581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a:spLocks noGrp="1"/>
          </p:cNvSpPr>
          <p:nvPr>
            <p:ph type="title"/>
          </p:nvPr>
        </p:nvSpPr>
        <p:spPr>
          <a:xfrm>
            <a:off x="1042259" y="-128338"/>
            <a:ext cx="10515600" cy="1008743"/>
          </a:xfrm>
        </p:spPr>
        <p:txBody>
          <a:bodyPr>
            <a:normAutofit/>
          </a:bodyPr>
          <a:lstStyle/>
          <a:p>
            <a:pPr algn="ctr"/>
            <a:r>
              <a:rPr lang="en-US" sz="4800" b="1" dirty="0">
                <a:solidFill>
                  <a:schemeClr val="accent2">
                    <a:lumMod val="50000"/>
                  </a:schemeClr>
                </a:solidFill>
              </a:rPr>
              <a:t>First Nations Project Team</a:t>
            </a:r>
            <a:endParaRPr lang="en-US" sz="4800" dirty="0">
              <a:solidFill>
                <a:schemeClr val="accent2">
                  <a:lumMod val="50000"/>
                </a:schemeClr>
              </a:solidFill>
            </a:endParaRPr>
          </a:p>
        </p:txBody>
      </p:sp>
      <p:pic>
        <p:nvPicPr>
          <p:cNvPr id="8" name="Picture 7">
            <a:extLst>
              <a:ext uri="{FF2B5EF4-FFF2-40B4-BE49-F238E27FC236}">
                <a16:creationId xmlns:a16="http://schemas.microsoft.com/office/drawing/2014/main" id="{AA387386-3D7E-4305-9D85-03DFE01345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61074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145" y="2065821"/>
            <a:ext cx="4493898" cy="1088893"/>
          </a:xfrm>
        </p:spPr>
        <p:txBody>
          <a:bodyPr>
            <a:normAutofit/>
          </a:bodyPr>
          <a:lstStyle/>
          <a:p>
            <a:pPr algn="ctr"/>
            <a:r>
              <a:rPr lang="en-US" sz="2000" dirty="0"/>
              <a:t>A Food Pantry Grant for Native Communities funded by the Walmart Foundation</a:t>
            </a:r>
          </a:p>
        </p:txBody>
      </p:sp>
      <p:sp>
        <p:nvSpPr>
          <p:cNvPr id="6" name="Content Placeholder 5"/>
          <p:cNvSpPr>
            <a:spLocks noGrp="1"/>
          </p:cNvSpPr>
          <p:nvPr>
            <p:ph idx="1"/>
          </p:nvPr>
        </p:nvSpPr>
        <p:spPr>
          <a:xfrm>
            <a:off x="161560" y="1249510"/>
            <a:ext cx="5842999" cy="1514204"/>
          </a:xfrm>
        </p:spPr>
        <p:txBody>
          <a:bodyPr>
            <a:normAutofit/>
          </a:bodyPr>
          <a:lstStyle/>
          <a:p>
            <a:pPr marL="0" indent="0" algn="ctr">
              <a:buNone/>
            </a:pPr>
            <a:r>
              <a:rPr lang="en-US" b="1" dirty="0">
                <a:solidFill>
                  <a:schemeClr val="accent2">
                    <a:lumMod val="75000"/>
                  </a:schemeClr>
                </a:solidFill>
              </a:rPr>
              <a:t>Setting the Table for a Healthy Food System in Indian Country</a:t>
            </a:r>
          </a:p>
        </p:txBody>
      </p:sp>
      <p:graphicFrame>
        <p:nvGraphicFramePr>
          <p:cNvPr id="8" name="Diagram 7"/>
          <p:cNvGraphicFramePr/>
          <p:nvPr>
            <p:extLst>
              <p:ext uri="{D42A27DB-BD31-4B8C-83A1-F6EECF244321}">
                <p14:modId xmlns:p14="http://schemas.microsoft.com/office/powerpoint/2010/main" val="3409125002"/>
              </p:ext>
            </p:extLst>
          </p:nvPr>
        </p:nvGraphicFramePr>
        <p:xfrm>
          <a:off x="4584228" y="1085863"/>
          <a:ext cx="7909708" cy="5466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3"/>
          <p:cNvSpPr txBox="1">
            <a:spLocks/>
          </p:cNvSpPr>
          <p:nvPr/>
        </p:nvSpPr>
        <p:spPr>
          <a:xfrm>
            <a:off x="624145" y="59700"/>
            <a:ext cx="10943710" cy="100874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800" b="1" dirty="0">
                <a:solidFill>
                  <a:schemeClr val="accent2">
                    <a:lumMod val="50000"/>
                  </a:schemeClr>
                </a:solidFill>
              </a:rPr>
              <a:t>Grant Partnership and Purpose</a:t>
            </a:r>
            <a:endParaRPr lang="en-US" sz="4800" dirty="0">
              <a:solidFill>
                <a:schemeClr val="accent2">
                  <a:lumMod val="50000"/>
                </a:schemeClr>
              </a:solidFill>
            </a:endParaRPr>
          </a:p>
        </p:txBody>
      </p:sp>
      <p:pic>
        <p:nvPicPr>
          <p:cNvPr id="14" name="Picture 13">
            <a:extLst>
              <a:ext uri="{FF2B5EF4-FFF2-40B4-BE49-F238E27FC236}">
                <a16:creationId xmlns:a16="http://schemas.microsoft.com/office/drawing/2014/main" id="{6F6E2685-3A48-42D4-A36B-13CE49DD1E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
        <p:nvSpPr>
          <p:cNvPr id="10" name="Content Placeholder 5">
            <a:extLst>
              <a:ext uri="{FF2B5EF4-FFF2-40B4-BE49-F238E27FC236}">
                <a16:creationId xmlns:a16="http://schemas.microsoft.com/office/drawing/2014/main" id="{1415BA06-2A27-4DAE-AD7F-57CADCDDA58C}"/>
              </a:ext>
            </a:extLst>
          </p:cNvPr>
          <p:cNvSpPr txBox="1">
            <a:spLocks/>
          </p:cNvSpPr>
          <p:nvPr/>
        </p:nvSpPr>
        <p:spPr>
          <a:xfrm>
            <a:off x="252999" y="3580025"/>
            <a:ext cx="5660119" cy="27189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2">
                    <a:lumMod val="50000"/>
                  </a:schemeClr>
                </a:solidFill>
              </a:rPr>
              <a:t>This project aims to strengthen Native-run food pantries and food banks directly served through this grant and through capacity building, in turn increasing their services and the quantity/quality of food provided to Native community members.</a:t>
            </a:r>
          </a:p>
        </p:txBody>
      </p:sp>
    </p:spTree>
    <p:extLst>
      <p:ext uri="{BB962C8B-B14F-4D97-AF65-F5344CB8AC3E}">
        <p14:creationId xmlns:p14="http://schemas.microsoft.com/office/powerpoint/2010/main" val="329574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44242" y="0"/>
            <a:ext cx="10943710" cy="704850"/>
          </a:xfrm>
        </p:spPr>
        <p:txBody>
          <a:bodyPr>
            <a:normAutofit/>
          </a:bodyPr>
          <a:lstStyle/>
          <a:p>
            <a:pPr algn="ctr"/>
            <a:r>
              <a:rPr lang="en-US" sz="4000" b="1" dirty="0">
                <a:solidFill>
                  <a:schemeClr val="accent2">
                    <a:lumMod val="50000"/>
                  </a:schemeClr>
                </a:solidFill>
              </a:rPr>
              <a:t>Grantees</a:t>
            </a:r>
          </a:p>
        </p:txBody>
      </p:sp>
      <p:graphicFrame>
        <p:nvGraphicFramePr>
          <p:cNvPr id="3" name="Table 2">
            <a:extLst>
              <a:ext uri="{FF2B5EF4-FFF2-40B4-BE49-F238E27FC236}">
                <a16:creationId xmlns:a16="http://schemas.microsoft.com/office/drawing/2014/main" id="{57AD1FA3-C2E9-4634-AA61-7F7B9DFE97CD}"/>
              </a:ext>
            </a:extLst>
          </p:cNvPr>
          <p:cNvGraphicFramePr>
            <a:graphicFrameLocks noGrp="1"/>
          </p:cNvGraphicFramePr>
          <p:nvPr>
            <p:extLst>
              <p:ext uri="{D42A27DB-BD31-4B8C-83A1-F6EECF244321}">
                <p14:modId xmlns:p14="http://schemas.microsoft.com/office/powerpoint/2010/main" val="3536311658"/>
              </p:ext>
            </p:extLst>
          </p:nvPr>
        </p:nvGraphicFramePr>
        <p:xfrm>
          <a:off x="1433374" y="857632"/>
          <a:ext cx="9325251" cy="5323840"/>
        </p:xfrm>
        <a:graphic>
          <a:graphicData uri="http://schemas.openxmlformats.org/drawingml/2006/table">
            <a:tbl>
              <a:tblPr firstRow="1" bandRow="1">
                <a:tableStyleId>{6E25E649-3F16-4E02-A733-19D2CDBF48F0}</a:tableStyleId>
              </a:tblPr>
              <a:tblGrid>
                <a:gridCol w="5845967">
                  <a:extLst>
                    <a:ext uri="{9D8B030D-6E8A-4147-A177-3AD203B41FA5}">
                      <a16:colId xmlns:a16="http://schemas.microsoft.com/office/drawing/2014/main" val="2885166630"/>
                    </a:ext>
                  </a:extLst>
                </a:gridCol>
                <a:gridCol w="1685365">
                  <a:extLst>
                    <a:ext uri="{9D8B030D-6E8A-4147-A177-3AD203B41FA5}">
                      <a16:colId xmlns:a16="http://schemas.microsoft.com/office/drawing/2014/main" val="31365240"/>
                    </a:ext>
                  </a:extLst>
                </a:gridCol>
                <a:gridCol w="1793919">
                  <a:extLst>
                    <a:ext uri="{9D8B030D-6E8A-4147-A177-3AD203B41FA5}">
                      <a16:colId xmlns:a16="http://schemas.microsoft.com/office/drawing/2014/main" val="4192405906"/>
                    </a:ext>
                  </a:extLst>
                </a:gridCol>
              </a:tblGrid>
              <a:tr h="370840">
                <a:tc>
                  <a:txBody>
                    <a:bodyPr/>
                    <a:lstStyle/>
                    <a:p>
                      <a:r>
                        <a:rPr lang="en-US" dirty="0"/>
                        <a:t>Tribe/Organization</a:t>
                      </a:r>
                    </a:p>
                  </a:txBody>
                  <a:tcPr/>
                </a:tc>
                <a:tc>
                  <a:txBody>
                    <a:bodyPr/>
                    <a:lstStyle/>
                    <a:p>
                      <a:r>
                        <a:rPr lang="en-US" dirty="0"/>
                        <a:t>City</a:t>
                      </a:r>
                    </a:p>
                  </a:txBody>
                  <a:tcPr/>
                </a:tc>
                <a:tc>
                  <a:txBody>
                    <a:bodyPr/>
                    <a:lstStyle/>
                    <a:p>
                      <a:r>
                        <a:rPr lang="en-US" dirty="0"/>
                        <a:t>State</a:t>
                      </a:r>
                    </a:p>
                  </a:txBody>
                  <a:tcPr/>
                </a:tc>
                <a:extLst>
                  <a:ext uri="{0D108BD9-81ED-4DB2-BD59-A6C34878D82A}">
                    <a16:rowId xmlns:a16="http://schemas.microsoft.com/office/drawing/2014/main" val="1571344230"/>
                  </a:ext>
                </a:extLst>
              </a:tr>
              <a:tr h="370840">
                <a:tc>
                  <a:txBody>
                    <a:bodyPr/>
                    <a:lstStyle/>
                    <a:p>
                      <a:r>
                        <a:rPr lang="en-US" sz="1900" dirty="0"/>
                        <a:t>FAST Blackfeet</a:t>
                      </a:r>
                      <a:endParaRPr lang="en-US" sz="1900" b="0" dirty="0"/>
                    </a:p>
                  </a:txBody>
                  <a:tcPr/>
                </a:tc>
                <a:tc>
                  <a:txBody>
                    <a:bodyPr/>
                    <a:lstStyle/>
                    <a:p>
                      <a:r>
                        <a:rPr lang="en-US" sz="1900" dirty="0"/>
                        <a:t>Browning</a:t>
                      </a:r>
                      <a:endParaRPr lang="en-US" sz="1900" b="0" dirty="0"/>
                    </a:p>
                  </a:txBody>
                  <a:tcPr/>
                </a:tc>
                <a:tc>
                  <a:txBody>
                    <a:bodyPr/>
                    <a:lstStyle/>
                    <a:p>
                      <a:r>
                        <a:rPr lang="en-US" sz="1900" dirty="0"/>
                        <a:t>Montana</a:t>
                      </a:r>
                      <a:endParaRPr lang="en-US" sz="1900" b="0" dirty="0"/>
                    </a:p>
                  </a:txBody>
                  <a:tcPr/>
                </a:tc>
                <a:extLst>
                  <a:ext uri="{0D108BD9-81ED-4DB2-BD59-A6C34878D82A}">
                    <a16:rowId xmlns:a16="http://schemas.microsoft.com/office/drawing/2014/main" val="3240830696"/>
                  </a:ext>
                </a:extLst>
              </a:tr>
              <a:tr h="370840">
                <a:tc>
                  <a:txBody>
                    <a:bodyPr/>
                    <a:lstStyle/>
                    <a:p>
                      <a:r>
                        <a:rPr lang="en-US" sz="1900" dirty="0"/>
                        <a:t>Hopi Relief</a:t>
                      </a:r>
                      <a:endParaRPr lang="en-US" sz="1900" b="0" dirty="0"/>
                    </a:p>
                  </a:txBody>
                  <a:tcPr/>
                </a:tc>
                <a:tc>
                  <a:txBody>
                    <a:bodyPr/>
                    <a:lstStyle/>
                    <a:p>
                      <a:r>
                        <a:rPr lang="en-US" sz="1900" b="0" dirty="0"/>
                        <a:t>Scottsdale</a:t>
                      </a:r>
                    </a:p>
                  </a:txBody>
                  <a:tcPr/>
                </a:tc>
                <a:tc>
                  <a:txBody>
                    <a:bodyPr/>
                    <a:lstStyle/>
                    <a:p>
                      <a:r>
                        <a:rPr lang="en-US" sz="1900" dirty="0"/>
                        <a:t>Arizona</a:t>
                      </a:r>
                      <a:endParaRPr lang="en-US" sz="1900" b="0" dirty="0"/>
                    </a:p>
                  </a:txBody>
                  <a:tcPr/>
                </a:tc>
                <a:extLst>
                  <a:ext uri="{0D108BD9-81ED-4DB2-BD59-A6C34878D82A}">
                    <a16:rowId xmlns:a16="http://schemas.microsoft.com/office/drawing/2014/main" val="3812701663"/>
                  </a:ext>
                </a:extLst>
              </a:tr>
              <a:tr h="370840">
                <a:tc>
                  <a:txBody>
                    <a:bodyPr/>
                    <a:lstStyle/>
                    <a:p>
                      <a:r>
                        <a:rPr lang="en-US" sz="1900" b="0" dirty="0"/>
                        <a:t>Hualapai Tribe</a:t>
                      </a:r>
                    </a:p>
                  </a:txBody>
                  <a:tcPr/>
                </a:tc>
                <a:tc>
                  <a:txBody>
                    <a:bodyPr/>
                    <a:lstStyle/>
                    <a:p>
                      <a:r>
                        <a:rPr lang="en-US" sz="1900" b="0" dirty="0"/>
                        <a:t>Peach Springs</a:t>
                      </a:r>
                    </a:p>
                  </a:txBody>
                  <a:tcPr/>
                </a:tc>
                <a:tc>
                  <a:txBody>
                    <a:bodyPr/>
                    <a:lstStyle/>
                    <a:p>
                      <a:r>
                        <a:rPr lang="en-US" sz="1900" dirty="0"/>
                        <a:t>Arizona</a:t>
                      </a:r>
                      <a:endParaRPr lang="en-US" sz="1900" b="0" dirty="0"/>
                    </a:p>
                  </a:txBody>
                  <a:tcPr/>
                </a:tc>
                <a:extLst>
                  <a:ext uri="{0D108BD9-81ED-4DB2-BD59-A6C34878D82A}">
                    <a16:rowId xmlns:a16="http://schemas.microsoft.com/office/drawing/2014/main" val="1058531331"/>
                  </a:ext>
                </a:extLst>
              </a:tr>
              <a:tr h="370840">
                <a:tc>
                  <a:txBody>
                    <a:bodyPr/>
                    <a:lstStyle/>
                    <a:p>
                      <a:r>
                        <a:rPr lang="en-US" sz="1900" dirty="0"/>
                        <a:t>Inter-Tribal Council of Nevada</a:t>
                      </a:r>
                      <a:endParaRPr lang="en-US" sz="1900" b="0" dirty="0"/>
                    </a:p>
                  </a:txBody>
                  <a:tcPr/>
                </a:tc>
                <a:tc>
                  <a:txBody>
                    <a:bodyPr/>
                    <a:lstStyle/>
                    <a:p>
                      <a:r>
                        <a:rPr lang="en-US" sz="1900" b="0" dirty="0"/>
                        <a:t>Reno</a:t>
                      </a:r>
                    </a:p>
                  </a:txBody>
                  <a:tcPr/>
                </a:tc>
                <a:tc>
                  <a:txBody>
                    <a:bodyPr/>
                    <a:lstStyle/>
                    <a:p>
                      <a:r>
                        <a:rPr lang="en-US" sz="1900" b="0" dirty="0"/>
                        <a:t>Nevada</a:t>
                      </a:r>
                    </a:p>
                  </a:txBody>
                  <a:tcPr/>
                </a:tc>
                <a:extLst>
                  <a:ext uri="{0D108BD9-81ED-4DB2-BD59-A6C34878D82A}">
                    <a16:rowId xmlns:a16="http://schemas.microsoft.com/office/drawing/2014/main" val="3563020562"/>
                  </a:ext>
                </a:extLst>
              </a:tr>
              <a:tr h="370840">
                <a:tc>
                  <a:txBody>
                    <a:bodyPr/>
                    <a:lstStyle/>
                    <a:p>
                      <a:r>
                        <a:rPr lang="en-US" sz="1900" dirty="0"/>
                        <a:t>Knik Tribe</a:t>
                      </a:r>
                      <a:endParaRPr lang="en-US" sz="1900" b="0" dirty="0"/>
                    </a:p>
                  </a:txBody>
                  <a:tcPr/>
                </a:tc>
                <a:tc>
                  <a:txBody>
                    <a:bodyPr/>
                    <a:lstStyle/>
                    <a:p>
                      <a:r>
                        <a:rPr lang="en-US" sz="1900" b="0" dirty="0"/>
                        <a:t>Palmer</a:t>
                      </a:r>
                    </a:p>
                  </a:txBody>
                  <a:tcPr/>
                </a:tc>
                <a:tc>
                  <a:txBody>
                    <a:bodyPr/>
                    <a:lstStyle/>
                    <a:p>
                      <a:r>
                        <a:rPr lang="en-US" sz="1900" dirty="0"/>
                        <a:t>Alaska</a:t>
                      </a:r>
                      <a:endParaRPr lang="en-US" sz="1900" b="0" dirty="0"/>
                    </a:p>
                  </a:txBody>
                  <a:tcPr/>
                </a:tc>
                <a:extLst>
                  <a:ext uri="{0D108BD9-81ED-4DB2-BD59-A6C34878D82A}">
                    <a16:rowId xmlns:a16="http://schemas.microsoft.com/office/drawing/2014/main" val="3484313164"/>
                  </a:ext>
                </a:extLst>
              </a:tr>
              <a:tr h="147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Native American Advancement Foundation</a:t>
                      </a:r>
                    </a:p>
                  </a:txBody>
                  <a:tcPr/>
                </a:tc>
                <a:tc>
                  <a:txBody>
                    <a:bodyPr/>
                    <a:lstStyle/>
                    <a:p>
                      <a:r>
                        <a:rPr lang="en-US" sz="1900" b="0" dirty="0"/>
                        <a:t>Tucson</a:t>
                      </a:r>
                    </a:p>
                  </a:txBody>
                  <a:tcPr/>
                </a:tc>
                <a:tc>
                  <a:txBody>
                    <a:bodyPr/>
                    <a:lstStyle/>
                    <a:p>
                      <a:r>
                        <a:rPr lang="en-US" sz="1900" b="0" dirty="0"/>
                        <a:t>Arizona</a:t>
                      </a:r>
                    </a:p>
                  </a:txBody>
                  <a:tcPr/>
                </a:tc>
                <a:extLst>
                  <a:ext uri="{0D108BD9-81ED-4DB2-BD59-A6C34878D82A}">
                    <a16:rowId xmlns:a16="http://schemas.microsoft.com/office/drawing/2014/main" val="2191704413"/>
                  </a:ext>
                </a:extLst>
              </a:tr>
              <a:tr h="370840">
                <a:tc>
                  <a:txBody>
                    <a:bodyPr/>
                    <a:lstStyle/>
                    <a:p>
                      <a:r>
                        <a:rPr lang="en-US" sz="1900" dirty="0"/>
                        <a:t>Native American Community Board</a:t>
                      </a:r>
                      <a:endParaRPr lang="en-US" sz="1900" b="0" dirty="0"/>
                    </a:p>
                  </a:txBody>
                  <a:tcPr/>
                </a:tc>
                <a:tc>
                  <a:txBody>
                    <a:bodyPr/>
                    <a:lstStyle/>
                    <a:p>
                      <a:r>
                        <a:rPr lang="en-US" sz="1900" b="0" dirty="0"/>
                        <a:t>Lake Andes</a:t>
                      </a:r>
                    </a:p>
                  </a:txBody>
                  <a:tcPr/>
                </a:tc>
                <a:tc>
                  <a:txBody>
                    <a:bodyPr/>
                    <a:lstStyle/>
                    <a:p>
                      <a:r>
                        <a:rPr lang="en-US" sz="1900" b="0" dirty="0"/>
                        <a:t>South Dakota</a:t>
                      </a:r>
                    </a:p>
                  </a:txBody>
                  <a:tcPr/>
                </a:tc>
                <a:extLst>
                  <a:ext uri="{0D108BD9-81ED-4DB2-BD59-A6C34878D82A}">
                    <a16:rowId xmlns:a16="http://schemas.microsoft.com/office/drawing/2014/main" val="936230233"/>
                  </a:ext>
                </a:extLst>
              </a:tr>
              <a:tr h="370840">
                <a:tc>
                  <a:txBody>
                    <a:bodyPr/>
                    <a:lstStyle/>
                    <a:p>
                      <a:r>
                        <a:rPr lang="en-US" sz="1900" dirty="0"/>
                        <a:t>Native Conservancy</a:t>
                      </a:r>
                      <a:endParaRPr lang="en-US" sz="1900" b="0" dirty="0"/>
                    </a:p>
                  </a:txBody>
                  <a:tcPr/>
                </a:tc>
                <a:tc>
                  <a:txBody>
                    <a:bodyPr/>
                    <a:lstStyle/>
                    <a:p>
                      <a:r>
                        <a:rPr lang="en-US" sz="1900" b="0" dirty="0"/>
                        <a:t>Cordova</a:t>
                      </a:r>
                    </a:p>
                  </a:txBody>
                  <a:tcPr/>
                </a:tc>
                <a:tc>
                  <a:txBody>
                    <a:bodyPr/>
                    <a:lstStyle/>
                    <a:p>
                      <a:r>
                        <a:rPr lang="en-US" sz="1900" dirty="0"/>
                        <a:t>Alaska</a:t>
                      </a:r>
                      <a:endParaRPr lang="en-US" sz="1900" b="0" dirty="0"/>
                    </a:p>
                  </a:txBody>
                  <a:tcPr/>
                </a:tc>
                <a:extLst>
                  <a:ext uri="{0D108BD9-81ED-4DB2-BD59-A6C34878D82A}">
                    <a16:rowId xmlns:a16="http://schemas.microsoft.com/office/drawing/2014/main" val="1956908744"/>
                  </a:ext>
                </a:extLst>
              </a:tr>
              <a:tr h="370840">
                <a:tc>
                  <a:txBody>
                    <a:bodyPr/>
                    <a:lstStyle/>
                    <a:p>
                      <a:r>
                        <a:rPr lang="en-US" sz="1900" b="0" dirty="0"/>
                        <a:t>Oneida Nation of Wisconsin</a:t>
                      </a:r>
                    </a:p>
                  </a:txBody>
                  <a:tcPr/>
                </a:tc>
                <a:tc>
                  <a:txBody>
                    <a:bodyPr/>
                    <a:lstStyle/>
                    <a:p>
                      <a:r>
                        <a:rPr lang="en-US" sz="1900" dirty="0"/>
                        <a:t>Oneida</a:t>
                      </a:r>
                      <a:endParaRPr lang="en-US" sz="1900" b="0" dirty="0"/>
                    </a:p>
                  </a:txBody>
                  <a:tcPr/>
                </a:tc>
                <a:tc>
                  <a:txBody>
                    <a:bodyPr/>
                    <a:lstStyle/>
                    <a:p>
                      <a:r>
                        <a:rPr lang="en-US" sz="1900" dirty="0"/>
                        <a:t>Wisconsin</a:t>
                      </a:r>
                      <a:endParaRPr lang="en-US" sz="1900" b="0" dirty="0"/>
                    </a:p>
                  </a:txBody>
                  <a:tcPr/>
                </a:tc>
                <a:extLst>
                  <a:ext uri="{0D108BD9-81ED-4DB2-BD59-A6C34878D82A}">
                    <a16:rowId xmlns:a16="http://schemas.microsoft.com/office/drawing/2014/main" val="1501591918"/>
                  </a:ext>
                </a:extLst>
              </a:tr>
              <a:tr h="370840">
                <a:tc>
                  <a:txBody>
                    <a:bodyPr/>
                    <a:lstStyle/>
                    <a:p>
                      <a:r>
                        <a:rPr lang="en-US" sz="1900" b="0" dirty="0"/>
                        <a:t>Pleasant Point Passamaquoddy Tribal Government</a:t>
                      </a:r>
                    </a:p>
                  </a:txBody>
                  <a:tcPr/>
                </a:tc>
                <a:tc>
                  <a:txBody>
                    <a:bodyPr/>
                    <a:lstStyle/>
                    <a:p>
                      <a:r>
                        <a:rPr lang="en-US" sz="1900" b="0" dirty="0"/>
                        <a:t>Perry</a:t>
                      </a:r>
                    </a:p>
                  </a:txBody>
                  <a:tcPr/>
                </a:tc>
                <a:tc>
                  <a:txBody>
                    <a:bodyPr/>
                    <a:lstStyle/>
                    <a:p>
                      <a:r>
                        <a:rPr lang="en-US" sz="1900" dirty="0"/>
                        <a:t>Maine</a:t>
                      </a:r>
                      <a:endParaRPr lang="en-US" sz="1900" b="0" dirty="0"/>
                    </a:p>
                  </a:txBody>
                  <a:tcPr/>
                </a:tc>
                <a:extLst>
                  <a:ext uri="{0D108BD9-81ED-4DB2-BD59-A6C34878D82A}">
                    <a16:rowId xmlns:a16="http://schemas.microsoft.com/office/drawing/2014/main" val="762039862"/>
                  </a:ext>
                </a:extLst>
              </a:tr>
              <a:tr h="370840">
                <a:tc>
                  <a:txBody>
                    <a:bodyPr/>
                    <a:lstStyle/>
                    <a:p>
                      <a:r>
                        <a:rPr lang="en-US" sz="1900" dirty="0"/>
                        <a:t>Pueblo </a:t>
                      </a:r>
                      <a:r>
                        <a:rPr lang="en-US" sz="1900" dirty="0" err="1"/>
                        <a:t>Resurgents</a:t>
                      </a:r>
                      <a:endParaRPr lang="en-US" sz="1900" b="0" dirty="0"/>
                    </a:p>
                  </a:txBody>
                  <a:tcPr/>
                </a:tc>
                <a:tc>
                  <a:txBody>
                    <a:bodyPr/>
                    <a:lstStyle/>
                    <a:p>
                      <a:r>
                        <a:rPr lang="en-US" sz="1900" dirty="0"/>
                        <a:t>Isleta</a:t>
                      </a:r>
                      <a:endParaRPr lang="en-US" sz="1900" b="0" dirty="0"/>
                    </a:p>
                  </a:txBody>
                  <a:tcPr/>
                </a:tc>
                <a:tc>
                  <a:txBody>
                    <a:bodyPr/>
                    <a:lstStyle/>
                    <a:p>
                      <a:r>
                        <a:rPr lang="en-US" sz="1900" dirty="0"/>
                        <a:t>New Mexico</a:t>
                      </a:r>
                      <a:endParaRPr lang="en-US" sz="1900" b="0" dirty="0"/>
                    </a:p>
                  </a:txBody>
                  <a:tcPr/>
                </a:tc>
                <a:extLst>
                  <a:ext uri="{0D108BD9-81ED-4DB2-BD59-A6C34878D82A}">
                    <a16:rowId xmlns:a16="http://schemas.microsoft.com/office/drawing/2014/main" val="3533361255"/>
                  </a:ext>
                </a:extLst>
              </a:tr>
              <a:tr h="370840">
                <a:tc>
                  <a:txBody>
                    <a:bodyPr/>
                    <a:lstStyle/>
                    <a:p>
                      <a:r>
                        <a:rPr lang="en-US" sz="1900" b="0" dirty="0" err="1"/>
                        <a:t>Sust</a:t>
                      </a:r>
                      <a:r>
                        <a:rPr lang="en-US" sz="1900" b="0" dirty="0"/>
                        <a:t>’ </a:t>
                      </a:r>
                      <a:r>
                        <a:rPr lang="en-US" sz="1900" b="0" dirty="0" err="1"/>
                        <a:t>aina</a:t>
                      </a:r>
                      <a:r>
                        <a:rPr lang="en-US" sz="1900" b="0" dirty="0"/>
                        <a:t> </a:t>
                      </a:r>
                      <a:r>
                        <a:rPr lang="en-US" sz="1900" b="0" dirty="0" err="1"/>
                        <a:t>ble</a:t>
                      </a:r>
                      <a:r>
                        <a:rPr lang="en-US" sz="1900" b="0" dirty="0"/>
                        <a:t> Molokai</a:t>
                      </a:r>
                    </a:p>
                  </a:txBody>
                  <a:tcPr/>
                </a:tc>
                <a:tc>
                  <a:txBody>
                    <a:bodyPr/>
                    <a:lstStyle/>
                    <a:p>
                      <a:r>
                        <a:rPr lang="en-US" sz="1900" b="0" dirty="0"/>
                        <a:t>Kaunakakai</a:t>
                      </a:r>
                    </a:p>
                  </a:txBody>
                  <a:tcPr/>
                </a:tc>
                <a:tc>
                  <a:txBody>
                    <a:bodyPr/>
                    <a:lstStyle/>
                    <a:p>
                      <a:r>
                        <a:rPr lang="en-US" sz="1900" b="0" dirty="0"/>
                        <a:t>Hawai’i</a:t>
                      </a:r>
                    </a:p>
                  </a:txBody>
                  <a:tcPr/>
                </a:tc>
                <a:extLst>
                  <a:ext uri="{0D108BD9-81ED-4DB2-BD59-A6C34878D82A}">
                    <a16:rowId xmlns:a16="http://schemas.microsoft.com/office/drawing/2014/main" val="1444318220"/>
                  </a:ext>
                </a:extLst>
              </a:tr>
              <a:tr h="370840">
                <a:tc>
                  <a:txBody>
                    <a:bodyPr/>
                    <a:lstStyle/>
                    <a:p>
                      <a:r>
                        <a:rPr lang="en-US" sz="1900" b="0" dirty="0"/>
                        <a:t>We Care Shi </a:t>
                      </a:r>
                      <a:r>
                        <a:rPr lang="en-US" sz="1900" b="0" dirty="0" err="1"/>
                        <a:t>Cheii</a:t>
                      </a:r>
                      <a:r>
                        <a:rPr lang="en-US" sz="1900" b="0" dirty="0"/>
                        <a:t> doo Shi Masani</a:t>
                      </a:r>
                    </a:p>
                  </a:txBody>
                  <a:tcPr/>
                </a:tc>
                <a:tc>
                  <a:txBody>
                    <a:bodyPr/>
                    <a:lstStyle/>
                    <a:p>
                      <a:r>
                        <a:rPr lang="en-US" sz="1900" b="0" dirty="0"/>
                        <a:t>Pinon</a:t>
                      </a:r>
                    </a:p>
                  </a:txBody>
                  <a:tcPr/>
                </a:tc>
                <a:tc>
                  <a:txBody>
                    <a:bodyPr/>
                    <a:lstStyle/>
                    <a:p>
                      <a:r>
                        <a:rPr lang="en-US" sz="1900" b="0" dirty="0"/>
                        <a:t>Arizona</a:t>
                      </a:r>
                    </a:p>
                  </a:txBody>
                  <a:tcPr/>
                </a:tc>
                <a:extLst>
                  <a:ext uri="{0D108BD9-81ED-4DB2-BD59-A6C34878D82A}">
                    <a16:rowId xmlns:a16="http://schemas.microsoft.com/office/drawing/2014/main" val="4259071242"/>
                  </a:ext>
                </a:extLst>
              </a:tr>
            </a:tbl>
          </a:graphicData>
        </a:graphic>
      </p:graphicFrame>
      <p:pic>
        <p:nvPicPr>
          <p:cNvPr id="7" name="Picture 6">
            <a:extLst>
              <a:ext uri="{FF2B5EF4-FFF2-40B4-BE49-F238E27FC236}">
                <a16:creationId xmlns:a16="http://schemas.microsoft.com/office/drawing/2014/main" id="{37705AF0-24C4-4123-B4E6-6FF200DD2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7141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BB0A3-1791-4293-AB95-5ED970442EE5}"/>
              </a:ext>
            </a:extLst>
          </p:cNvPr>
          <p:cNvSpPr/>
          <p:nvPr/>
        </p:nvSpPr>
        <p:spPr>
          <a:xfrm>
            <a:off x="1733275" y="1293955"/>
            <a:ext cx="10038521" cy="534982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F4236987-7B39-47BB-8DC8-BC9672D9A7F9}"/>
              </a:ext>
            </a:extLst>
          </p:cNvPr>
          <p:cNvCxnSpPr>
            <a:cxnSpLocks/>
          </p:cNvCxnSpPr>
          <p:nvPr/>
        </p:nvCxnSpPr>
        <p:spPr>
          <a:xfrm>
            <a:off x="6132771" y="4581533"/>
            <a:ext cx="567518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B540270-1108-477C-B362-BEA32DB0478A}"/>
              </a:ext>
            </a:extLst>
          </p:cNvPr>
          <p:cNvSpPr/>
          <p:nvPr/>
        </p:nvSpPr>
        <p:spPr>
          <a:xfrm>
            <a:off x="850550" y="4201484"/>
            <a:ext cx="5442098" cy="7123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A29C46-1CDB-4290-AE15-EBF4F30C6A55}"/>
              </a:ext>
            </a:extLst>
          </p:cNvPr>
          <p:cNvSpPr/>
          <p:nvPr/>
        </p:nvSpPr>
        <p:spPr>
          <a:xfrm>
            <a:off x="801429" y="1281043"/>
            <a:ext cx="5475350" cy="77129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p:cNvSpPr>
            <a:spLocks noGrp="1"/>
          </p:cNvSpPr>
          <p:nvPr>
            <p:ph type="title"/>
          </p:nvPr>
        </p:nvSpPr>
        <p:spPr>
          <a:xfrm>
            <a:off x="874971" y="141676"/>
            <a:ext cx="10515600" cy="1325563"/>
          </a:xfrm>
        </p:spPr>
        <p:txBody>
          <a:bodyPr>
            <a:normAutofit/>
          </a:bodyPr>
          <a:lstStyle/>
          <a:p>
            <a:pPr algn="ctr"/>
            <a:r>
              <a:rPr lang="en-US" sz="4800" b="1" dirty="0">
                <a:solidFill>
                  <a:schemeClr val="accent2">
                    <a:lumMod val="50000"/>
                  </a:schemeClr>
                </a:solidFill>
              </a:rPr>
              <a:t>Grant Funding Schedule</a:t>
            </a:r>
          </a:p>
        </p:txBody>
      </p:sp>
      <p:sp>
        <p:nvSpPr>
          <p:cNvPr id="3" name="TextBox 2">
            <a:extLst>
              <a:ext uri="{FF2B5EF4-FFF2-40B4-BE49-F238E27FC236}">
                <a16:creationId xmlns:a16="http://schemas.microsoft.com/office/drawing/2014/main" id="{6839C83D-9A40-492B-BBD2-FB13A35BD6F2}"/>
              </a:ext>
            </a:extLst>
          </p:cNvPr>
          <p:cNvSpPr txBox="1"/>
          <p:nvPr/>
        </p:nvSpPr>
        <p:spPr>
          <a:xfrm>
            <a:off x="984280" y="1324159"/>
            <a:ext cx="4326835" cy="707886"/>
          </a:xfrm>
          <a:prstGeom prst="rect">
            <a:avLst/>
          </a:prstGeom>
          <a:noFill/>
        </p:spPr>
        <p:txBody>
          <a:bodyPr wrap="square" rtlCol="0">
            <a:spAutoFit/>
          </a:bodyPr>
          <a:lstStyle/>
          <a:p>
            <a:r>
              <a:rPr lang="en-US" sz="4000" dirty="0">
                <a:solidFill>
                  <a:schemeClr val="bg1"/>
                </a:solidFill>
              </a:rPr>
              <a:t>Grants Funded</a:t>
            </a:r>
          </a:p>
        </p:txBody>
      </p:sp>
      <p:cxnSp>
        <p:nvCxnSpPr>
          <p:cNvPr id="17" name="Straight Connector 16">
            <a:extLst>
              <a:ext uri="{FF2B5EF4-FFF2-40B4-BE49-F238E27FC236}">
                <a16:creationId xmlns:a16="http://schemas.microsoft.com/office/drawing/2014/main" id="{2953042D-3AC9-454A-849F-5AF64A34995C}"/>
              </a:ext>
            </a:extLst>
          </p:cNvPr>
          <p:cNvCxnSpPr>
            <a:cxnSpLocks/>
          </p:cNvCxnSpPr>
          <p:nvPr/>
        </p:nvCxnSpPr>
        <p:spPr>
          <a:xfrm>
            <a:off x="6096000" y="3123501"/>
            <a:ext cx="567518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9867D10-C132-4D77-8CEE-A82A3AAFD94C}"/>
              </a:ext>
            </a:extLst>
          </p:cNvPr>
          <p:cNvSpPr/>
          <p:nvPr/>
        </p:nvSpPr>
        <p:spPr>
          <a:xfrm>
            <a:off x="837736" y="2769558"/>
            <a:ext cx="5442098" cy="7078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8982E-B3B5-4DD2-9889-1FFBF269838B}"/>
              </a:ext>
            </a:extLst>
          </p:cNvPr>
          <p:cNvSpPr txBox="1"/>
          <p:nvPr/>
        </p:nvSpPr>
        <p:spPr>
          <a:xfrm>
            <a:off x="950563" y="2776244"/>
            <a:ext cx="4326835" cy="707886"/>
          </a:xfrm>
          <a:prstGeom prst="rect">
            <a:avLst/>
          </a:prstGeom>
          <a:noFill/>
        </p:spPr>
        <p:txBody>
          <a:bodyPr wrap="square" rtlCol="0">
            <a:spAutoFit/>
          </a:bodyPr>
          <a:lstStyle/>
          <a:p>
            <a:r>
              <a:rPr lang="en-US" sz="4000" dirty="0">
                <a:solidFill>
                  <a:schemeClr val="bg1"/>
                </a:solidFill>
              </a:rPr>
              <a:t>Grants Term</a:t>
            </a:r>
          </a:p>
        </p:txBody>
      </p:sp>
      <p:sp>
        <p:nvSpPr>
          <p:cNvPr id="7" name="TextBox 6">
            <a:extLst>
              <a:ext uri="{FF2B5EF4-FFF2-40B4-BE49-F238E27FC236}">
                <a16:creationId xmlns:a16="http://schemas.microsoft.com/office/drawing/2014/main" id="{D5804579-A26A-4A31-9A8C-A15E0F9DE90E}"/>
              </a:ext>
            </a:extLst>
          </p:cNvPr>
          <p:cNvSpPr txBox="1"/>
          <p:nvPr/>
        </p:nvSpPr>
        <p:spPr>
          <a:xfrm>
            <a:off x="980003" y="4150390"/>
            <a:ext cx="6443809" cy="707886"/>
          </a:xfrm>
          <a:prstGeom prst="rect">
            <a:avLst/>
          </a:prstGeom>
          <a:noFill/>
        </p:spPr>
        <p:txBody>
          <a:bodyPr wrap="square" rtlCol="0">
            <a:spAutoFit/>
          </a:bodyPr>
          <a:lstStyle/>
          <a:p>
            <a:r>
              <a:rPr lang="en-US" sz="4000" dirty="0">
                <a:solidFill>
                  <a:schemeClr val="bg1"/>
                </a:solidFill>
              </a:rPr>
              <a:t>Disbursement Schedule</a:t>
            </a:r>
          </a:p>
        </p:txBody>
      </p:sp>
      <p:sp>
        <p:nvSpPr>
          <p:cNvPr id="9" name="TextBox 8">
            <a:extLst>
              <a:ext uri="{FF2B5EF4-FFF2-40B4-BE49-F238E27FC236}">
                <a16:creationId xmlns:a16="http://schemas.microsoft.com/office/drawing/2014/main" id="{C32CF1C6-0196-44EC-BF82-5A872A7560EC}"/>
              </a:ext>
            </a:extLst>
          </p:cNvPr>
          <p:cNvSpPr txBox="1"/>
          <p:nvPr/>
        </p:nvSpPr>
        <p:spPr>
          <a:xfrm>
            <a:off x="2019969" y="2194582"/>
            <a:ext cx="10172032" cy="800219"/>
          </a:xfrm>
          <a:prstGeom prst="rect">
            <a:avLst/>
          </a:prstGeom>
          <a:noFill/>
        </p:spPr>
        <p:txBody>
          <a:bodyPr wrap="square" rtlCol="0">
            <a:spAutoFit/>
          </a:bodyPr>
          <a:lstStyle/>
          <a:p>
            <a:r>
              <a:rPr lang="en-US" sz="2800" dirty="0"/>
              <a:t>13 grants awarded averaging $34,564 each, for a total of $449,338. </a:t>
            </a:r>
          </a:p>
          <a:p>
            <a:endParaRPr lang="en-US" dirty="0"/>
          </a:p>
        </p:txBody>
      </p:sp>
      <p:sp>
        <p:nvSpPr>
          <p:cNvPr id="10" name="TextBox 9">
            <a:extLst>
              <a:ext uri="{FF2B5EF4-FFF2-40B4-BE49-F238E27FC236}">
                <a16:creationId xmlns:a16="http://schemas.microsoft.com/office/drawing/2014/main" id="{BF9EF728-6097-4AFA-A981-A9B2BE049D0F}"/>
              </a:ext>
            </a:extLst>
          </p:cNvPr>
          <p:cNvSpPr txBox="1"/>
          <p:nvPr/>
        </p:nvSpPr>
        <p:spPr>
          <a:xfrm>
            <a:off x="2086330" y="3543722"/>
            <a:ext cx="8287757" cy="800219"/>
          </a:xfrm>
          <a:prstGeom prst="rect">
            <a:avLst/>
          </a:prstGeom>
          <a:noFill/>
        </p:spPr>
        <p:txBody>
          <a:bodyPr wrap="square" rtlCol="0">
            <a:spAutoFit/>
          </a:bodyPr>
          <a:lstStyle/>
          <a:p>
            <a:r>
              <a:rPr lang="en-US" sz="2800" dirty="0"/>
              <a:t>December 1, 2021 – June 1, 2023 (18 months)*</a:t>
            </a:r>
          </a:p>
          <a:p>
            <a:endParaRPr lang="en-US" dirty="0"/>
          </a:p>
        </p:txBody>
      </p:sp>
      <p:sp>
        <p:nvSpPr>
          <p:cNvPr id="11" name="TextBox 10">
            <a:extLst>
              <a:ext uri="{FF2B5EF4-FFF2-40B4-BE49-F238E27FC236}">
                <a16:creationId xmlns:a16="http://schemas.microsoft.com/office/drawing/2014/main" id="{57426023-BE5A-4124-9154-F69F03C8A141}"/>
              </a:ext>
            </a:extLst>
          </p:cNvPr>
          <p:cNvSpPr txBox="1"/>
          <p:nvPr/>
        </p:nvSpPr>
        <p:spPr>
          <a:xfrm>
            <a:off x="2086330" y="5006604"/>
            <a:ext cx="10038521" cy="1661993"/>
          </a:xfrm>
          <a:prstGeom prst="rect">
            <a:avLst/>
          </a:prstGeom>
          <a:noFill/>
        </p:spPr>
        <p:txBody>
          <a:bodyPr wrap="square" rtlCol="0">
            <a:spAutoFit/>
          </a:bodyPr>
          <a:lstStyle/>
          <a:p>
            <a:r>
              <a:rPr lang="en-US" sz="2800" dirty="0"/>
              <a:t>December, 2021 -$16,500 upon signed grant agreement</a:t>
            </a:r>
          </a:p>
          <a:p>
            <a:r>
              <a:rPr lang="en-US" sz="2800" dirty="0"/>
              <a:t>August, 2022 - $16,500 upon verbal report &amp; expenditure report</a:t>
            </a:r>
            <a:br>
              <a:rPr lang="en-US" sz="2800" dirty="0"/>
            </a:br>
            <a:r>
              <a:rPr lang="en-US" sz="2800" dirty="0"/>
              <a:t>June, 2023 - $2,000 upon final report</a:t>
            </a:r>
          </a:p>
          <a:p>
            <a:endParaRPr lang="en-US" dirty="0"/>
          </a:p>
        </p:txBody>
      </p:sp>
      <p:pic>
        <p:nvPicPr>
          <p:cNvPr id="21" name="Picture 20">
            <a:extLst>
              <a:ext uri="{FF2B5EF4-FFF2-40B4-BE49-F238E27FC236}">
                <a16:creationId xmlns:a16="http://schemas.microsoft.com/office/drawing/2014/main" id="{50A9EC1D-F909-40CC-A3EB-EF1D60763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37269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170525" y="371951"/>
            <a:ext cx="5850949" cy="1325563"/>
          </a:xfrm>
        </p:spPr>
        <p:txBody>
          <a:bodyPr>
            <a:normAutofit/>
          </a:bodyPr>
          <a:lstStyle/>
          <a:p>
            <a:pPr algn="ctr"/>
            <a:r>
              <a:rPr lang="en-US" sz="5400" b="1" u="sng" dirty="0">
                <a:solidFill>
                  <a:schemeClr val="accent2">
                    <a:lumMod val="50000"/>
                  </a:schemeClr>
                </a:solidFill>
              </a:rPr>
              <a:t>Grant</a:t>
            </a:r>
            <a:r>
              <a:rPr lang="en-US" sz="4800" b="1" u="sng" dirty="0">
                <a:solidFill>
                  <a:schemeClr val="accent2">
                    <a:lumMod val="50000"/>
                  </a:schemeClr>
                </a:solidFill>
              </a:rPr>
              <a:t> </a:t>
            </a:r>
            <a:r>
              <a:rPr lang="en-US" sz="5400" b="1" u="sng" dirty="0">
                <a:solidFill>
                  <a:schemeClr val="accent2">
                    <a:lumMod val="50000"/>
                  </a:schemeClr>
                </a:solidFill>
              </a:rPr>
              <a:t>Requirements</a:t>
            </a:r>
            <a:endParaRPr lang="en-US" sz="4800" b="1" u="sng" dirty="0">
              <a:solidFill>
                <a:schemeClr val="accent2">
                  <a:lumMod val="50000"/>
                </a:schemeClr>
              </a:solidFill>
            </a:endParaRPr>
          </a:p>
        </p:txBody>
      </p:sp>
      <p:sp>
        <p:nvSpPr>
          <p:cNvPr id="8" name="TextBox 7"/>
          <p:cNvSpPr txBox="1"/>
          <p:nvPr/>
        </p:nvSpPr>
        <p:spPr>
          <a:xfrm>
            <a:off x="2286000" y="1459264"/>
            <a:ext cx="8971280" cy="4832092"/>
          </a:xfrm>
          <a:prstGeom prst="rect">
            <a:avLst/>
          </a:prstGeom>
          <a:noFill/>
        </p:spPr>
        <p:txBody>
          <a:bodyPr wrap="square" rtlCol="0">
            <a:spAutoFit/>
          </a:bodyPr>
          <a:lstStyle/>
          <a:p>
            <a:pPr lvl="0"/>
            <a:br>
              <a:rPr lang="en-US" sz="4000" dirty="0"/>
            </a:br>
            <a:endParaRPr lang="en-US" sz="4000" dirty="0"/>
          </a:p>
          <a:p>
            <a:pPr marL="457200" lvl="0" indent="-457200">
              <a:buFont typeface="Arial" panose="020B0604020202020204" pitchFamily="34" charset="0"/>
              <a:buChar char="•"/>
            </a:pPr>
            <a:r>
              <a:rPr lang="en-US" sz="4800" dirty="0">
                <a:solidFill>
                  <a:srgbClr val="0070C0"/>
                </a:solidFill>
              </a:rPr>
              <a:t>Interim Progress Report (Verbal)</a:t>
            </a:r>
          </a:p>
          <a:p>
            <a:pPr marL="457200" lvl="0" indent="-457200">
              <a:buFont typeface="Arial" panose="020B0604020202020204" pitchFamily="34" charset="0"/>
              <a:buChar char="•"/>
            </a:pPr>
            <a:r>
              <a:rPr lang="en-US" sz="4800" dirty="0">
                <a:solidFill>
                  <a:srgbClr val="0070C0"/>
                </a:solidFill>
              </a:rPr>
              <a:t>Final report</a:t>
            </a:r>
          </a:p>
          <a:p>
            <a:pPr marL="457200" lvl="0" indent="-457200">
              <a:buFont typeface="Arial" panose="020B0604020202020204" pitchFamily="34" charset="0"/>
              <a:buChar char="•"/>
            </a:pPr>
            <a:r>
              <a:rPr lang="en-US" sz="4800" dirty="0">
                <a:solidFill>
                  <a:srgbClr val="0070C0"/>
                </a:solidFill>
              </a:rPr>
              <a:t>Half-day virtual convening</a:t>
            </a:r>
          </a:p>
          <a:p>
            <a:pPr lvl="1" algn="ctr"/>
            <a:endParaRPr lang="en-US" sz="4800" dirty="0"/>
          </a:p>
          <a:p>
            <a:endParaRPr lang="en-US" sz="3600" dirty="0"/>
          </a:p>
        </p:txBody>
      </p:sp>
      <p:pic>
        <p:nvPicPr>
          <p:cNvPr id="7" name="Picture 6">
            <a:extLst>
              <a:ext uri="{FF2B5EF4-FFF2-40B4-BE49-F238E27FC236}">
                <a16:creationId xmlns:a16="http://schemas.microsoft.com/office/drawing/2014/main" id="{AEAC525E-A2C1-4EF4-8B5C-AC48A653B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2" y="5938931"/>
            <a:ext cx="714375" cy="704850"/>
          </a:xfrm>
          <a:prstGeom prst="rect">
            <a:avLst/>
          </a:prstGeom>
        </p:spPr>
      </p:pic>
    </p:spTree>
    <p:extLst>
      <p:ext uri="{BB962C8B-B14F-4D97-AF65-F5344CB8AC3E}">
        <p14:creationId xmlns:p14="http://schemas.microsoft.com/office/powerpoint/2010/main" val="174116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5145</TotalTime>
  <Words>2141</Words>
  <Application>Microsoft Office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Gadugi</vt:lpstr>
      <vt:lpstr>Times New Roman</vt:lpstr>
      <vt:lpstr>Office Theme</vt:lpstr>
      <vt:lpstr>PowerPoint Presentation</vt:lpstr>
      <vt:lpstr>PowerPoint Presentation</vt:lpstr>
      <vt:lpstr>PowerPoint Presentation</vt:lpstr>
      <vt:lpstr>PowerPoint Presentation</vt:lpstr>
      <vt:lpstr>First Nations Project Team</vt:lpstr>
      <vt:lpstr>A Food Pantry Grant for Native Communities funded by the Walmart Foundation</vt:lpstr>
      <vt:lpstr>Grantees</vt:lpstr>
      <vt:lpstr>Grant Funding Schedule</vt:lpstr>
      <vt:lpstr>Grant Requirements</vt:lpstr>
      <vt:lpstr>Publicizing Your Project</vt:lpstr>
      <vt:lpstr>Grant Modifications</vt:lpstr>
      <vt:lpstr>Grant Budget</vt:lpstr>
      <vt:lpstr>Grant Checklist </vt:lpstr>
      <vt:lpstr>Portal run-through</vt:lpstr>
      <vt:lpstr>When To Contact First Nations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Elm-Hill</dc:creator>
  <cp:lastModifiedBy>Rana LaPine</cp:lastModifiedBy>
  <cp:revision>91</cp:revision>
  <dcterms:modified xsi:type="dcterms:W3CDTF">2021-12-16T19:24:07Z</dcterms:modified>
</cp:coreProperties>
</file>