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5"/>
  </p:notesMasterIdLst>
  <p:sldIdLst>
    <p:sldId id="256" r:id="rId5"/>
    <p:sldId id="297" r:id="rId6"/>
    <p:sldId id="287" r:id="rId7"/>
    <p:sldId id="307" r:id="rId8"/>
    <p:sldId id="269" r:id="rId9"/>
    <p:sldId id="306" r:id="rId10"/>
    <p:sldId id="309" r:id="rId11"/>
    <p:sldId id="310" r:id="rId12"/>
    <p:sldId id="318" r:id="rId13"/>
    <p:sldId id="311" r:id="rId14"/>
    <p:sldId id="317" r:id="rId15"/>
    <p:sldId id="312" r:id="rId16"/>
    <p:sldId id="319" r:id="rId17"/>
    <p:sldId id="313" r:id="rId18"/>
    <p:sldId id="314" r:id="rId19"/>
    <p:sldId id="315" r:id="rId20"/>
    <p:sldId id="316" r:id="rId21"/>
    <p:sldId id="308" r:id="rId22"/>
    <p:sldId id="293" r:id="rId23"/>
    <p:sldId id="264" r:id="rId24"/>
  </p:sldIdLst>
  <p:sldSz cx="9144000" cy="6858000" type="screen4x3"/>
  <p:notesSz cx="7010400" cy="9296400"/>
  <p:defaultTextStyle>
    <a:defPPr>
      <a:defRPr lang="en-GB"/>
    </a:defPPr>
    <a:lvl1pPr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1pPr>
    <a:lvl2pPr marL="742950" indent="-28575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2pPr>
    <a:lvl3pPr marL="1143000" indent="-22860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3pPr>
    <a:lvl4pPr marL="1600200" indent="-22860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4pPr>
    <a:lvl5pPr marL="2057400" indent="-22860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62" userDrawn="1">
          <p15:clr>
            <a:srgbClr val="A4A3A4"/>
          </p15:clr>
        </p15:guide>
        <p15:guide id="2" pos="194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4443"/>
    <a:srgbClr val="FFFFFF"/>
    <a:srgbClr val="F6921E"/>
    <a:srgbClr val="FBF4E9"/>
    <a:srgbClr val="C96D28"/>
    <a:srgbClr val="B0C2CA"/>
    <a:srgbClr val="2E4343"/>
    <a:srgbClr val="FD9B00"/>
    <a:srgbClr val="821D19"/>
    <a:srgbClr val="DCE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662"/>
        <p:guide pos="19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CD00ED-DC40-4ADA-AD99-642AB1F81A96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99F24262-C12C-4537-BF0C-8EC51CE0E62A}">
      <dgm:prSet phldrT="[Text]"/>
      <dgm:spPr>
        <a:solidFill>
          <a:srgbClr val="B0C2CA"/>
        </a:solidFill>
      </dgm:spPr>
      <dgm:t>
        <a:bodyPr/>
        <a:lstStyle/>
        <a:p>
          <a:r>
            <a:rPr lang="en-US" dirty="0">
              <a:solidFill>
                <a:srgbClr val="2A4443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Introduction – FNDI &amp; SNL</a:t>
          </a:r>
        </a:p>
      </dgm:t>
    </dgm:pt>
    <dgm:pt modelId="{C4FB274D-9B52-448A-AD8A-7C085F16F2EA}" type="parTrans" cxnId="{7C5F8077-6415-4CAB-937C-555554B98952}">
      <dgm:prSet/>
      <dgm:spPr/>
      <dgm:t>
        <a:bodyPr/>
        <a:lstStyle/>
        <a:p>
          <a:endParaRPr lang="en-US"/>
        </a:p>
      </dgm:t>
    </dgm:pt>
    <dgm:pt modelId="{1549787B-2752-4375-ABD3-9A32E285A8DF}" type="sibTrans" cxnId="{7C5F8077-6415-4CAB-937C-555554B98952}">
      <dgm:prSet/>
      <dgm:spPr/>
      <dgm:t>
        <a:bodyPr/>
        <a:lstStyle/>
        <a:p>
          <a:endParaRPr lang="en-US"/>
        </a:p>
      </dgm:t>
    </dgm:pt>
    <dgm:pt modelId="{CBBBF78D-2896-44F6-A05E-B20AA1CFDC6B}">
      <dgm:prSet phldrT="[Text]"/>
      <dgm:spPr>
        <a:solidFill>
          <a:srgbClr val="C96D28"/>
        </a:solidFill>
      </dgm:spPr>
      <dgm:t>
        <a:bodyPr/>
        <a:lstStyle/>
        <a:p>
          <a:r>
            <a:rPr lang="en-US" dirty="0">
              <a:solidFill>
                <a:srgbClr val="FBF4E9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Question &amp; Answer</a:t>
          </a:r>
        </a:p>
      </dgm:t>
    </dgm:pt>
    <dgm:pt modelId="{26F48DDB-51B1-4DF3-942A-832C99FF955B}" type="parTrans" cxnId="{C0DAEDF4-E438-4681-89CE-9B74EC7A8E49}">
      <dgm:prSet/>
      <dgm:spPr/>
      <dgm:t>
        <a:bodyPr/>
        <a:lstStyle/>
        <a:p>
          <a:endParaRPr lang="en-US"/>
        </a:p>
      </dgm:t>
    </dgm:pt>
    <dgm:pt modelId="{CCF922A5-6FBF-48FC-91BA-73FA9EA281C0}" type="sibTrans" cxnId="{C0DAEDF4-E438-4681-89CE-9B74EC7A8E49}">
      <dgm:prSet/>
      <dgm:spPr/>
      <dgm:t>
        <a:bodyPr/>
        <a:lstStyle/>
        <a:p>
          <a:endParaRPr lang="en-US"/>
        </a:p>
      </dgm:t>
    </dgm:pt>
    <dgm:pt modelId="{AE1BAAA0-DE62-409D-AB77-6C4D5F58614D}">
      <dgm:prSet/>
      <dgm:spPr>
        <a:solidFill>
          <a:srgbClr val="F6921E"/>
        </a:solidFill>
      </dgm:spPr>
      <dgm:t>
        <a:bodyPr/>
        <a:lstStyle/>
        <a:p>
          <a:r>
            <a:rPr lang="en-US" dirty="0">
              <a:latin typeface="Brandon Grotesque Regular" panose="020B0503020203060202" pitchFamily="34" charset="0"/>
              <a:cs typeface="Calibri" panose="020F0502020204030204" pitchFamily="34" charset="0"/>
            </a:rPr>
            <a:t>Overview of Grant Opportunity</a:t>
          </a:r>
        </a:p>
      </dgm:t>
    </dgm:pt>
    <dgm:pt modelId="{CD700B83-0AD7-499C-A691-01851662B63F}" type="parTrans" cxnId="{1D66DB0E-DFD9-4767-B03F-9558D3C63CA2}">
      <dgm:prSet/>
      <dgm:spPr/>
      <dgm:t>
        <a:bodyPr/>
        <a:lstStyle/>
        <a:p>
          <a:endParaRPr lang="en-US"/>
        </a:p>
      </dgm:t>
    </dgm:pt>
    <dgm:pt modelId="{61F46074-DEF7-45D9-A478-23954D977CC8}" type="sibTrans" cxnId="{1D66DB0E-DFD9-4767-B03F-9558D3C63CA2}">
      <dgm:prSet/>
      <dgm:spPr/>
      <dgm:t>
        <a:bodyPr/>
        <a:lstStyle/>
        <a:p>
          <a:endParaRPr lang="en-US"/>
        </a:p>
      </dgm:t>
    </dgm:pt>
    <dgm:pt modelId="{8FE0F461-C6AF-4D0A-98CD-D06DD55B026C}">
      <dgm:prSet/>
      <dgm:spPr>
        <a:solidFill>
          <a:srgbClr val="FBF4E9"/>
        </a:solidFill>
      </dgm:spPr>
      <dgm:t>
        <a:bodyPr/>
        <a:lstStyle/>
        <a:p>
          <a:r>
            <a:rPr lang="en-US" dirty="0">
              <a:solidFill>
                <a:srgbClr val="2A4443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Walk-through of online application process</a:t>
          </a:r>
        </a:p>
      </dgm:t>
    </dgm:pt>
    <dgm:pt modelId="{54651E71-3ECE-4EBA-91A4-B9946D73BF5C}" type="parTrans" cxnId="{674C696D-A0F4-4FD4-9837-13C4DD7586D4}">
      <dgm:prSet/>
      <dgm:spPr/>
      <dgm:t>
        <a:bodyPr/>
        <a:lstStyle/>
        <a:p>
          <a:endParaRPr lang="en-US"/>
        </a:p>
      </dgm:t>
    </dgm:pt>
    <dgm:pt modelId="{9916F391-B91B-4D54-A9B7-B333221D87E3}" type="sibTrans" cxnId="{674C696D-A0F4-4FD4-9837-13C4DD7586D4}">
      <dgm:prSet/>
      <dgm:spPr/>
      <dgm:t>
        <a:bodyPr/>
        <a:lstStyle/>
        <a:p>
          <a:endParaRPr lang="en-US"/>
        </a:p>
      </dgm:t>
    </dgm:pt>
    <dgm:pt modelId="{93ECAE90-452A-4495-8231-AA927BE1D731}" type="pres">
      <dgm:prSet presAssocID="{FFCD00ED-DC40-4ADA-AD99-642AB1F81A96}" presName="CompostProcess" presStyleCnt="0">
        <dgm:presLayoutVars>
          <dgm:dir/>
          <dgm:resizeHandles val="exact"/>
        </dgm:presLayoutVars>
      </dgm:prSet>
      <dgm:spPr/>
    </dgm:pt>
    <dgm:pt modelId="{EB787F4D-6CD9-4A83-9CD2-5DE0627AD203}" type="pres">
      <dgm:prSet presAssocID="{FFCD00ED-DC40-4ADA-AD99-642AB1F81A96}" presName="arrow" presStyleLbl="bgShp" presStyleIdx="0" presStyleCnt="1"/>
      <dgm:spPr>
        <a:noFill/>
      </dgm:spPr>
    </dgm:pt>
    <dgm:pt modelId="{BF68ADA0-2ABE-49FE-99AD-8BE2D9F83DB8}" type="pres">
      <dgm:prSet presAssocID="{FFCD00ED-DC40-4ADA-AD99-642AB1F81A96}" presName="linearProcess" presStyleCnt="0"/>
      <dgm:spPr/>
    </dgm:pt>
    <dgm:pt modelId="{42CFC2A2-D5E4-4DBF-B913-953A18C04300}" type="pres">
      <dgm:prSet presAssocID="{99F24262-C12C-4537-BF0C-8EC51CE0E62A}" presName="textNode" presStyleLbl="node1" presStyleIdx="0" presStyleCnt="4">
        <dgm:presLayoutVars>
          <dgm:bulletEnabled val="1"/>
        </dgm:presLayoutVars>
      </dgm:prSet>
      <dgm:spPr/>
    </dgm:pt>
    <dgm:pt modelId="{DC79BBF2-6561-431C-81DC-072BB22BA8A6}" type="pres">
      <dgm:prSet presAssocID="{1549787B-2752-4375-ABD3-9A32E285A8DF}" presName="sibTrans" presStyleCnt="0"/>
      <dgm:spPr/>
    </dgm:pt>
    <dgm:pt modelId="{4E976446-F997-462D-B8C2-A395AD224662}" type="pres">
      <dgm:prSet presAssocID="{AE1BAAA0-DE62-409D-AB77-6C4D5F58614D}" presName="textNode" presStyleLbl="node1" presStyleIdx="1" presStyleCnt="4">
        <dgm:presLayoutVars>
          <dgm:bulletEnabled val="1"/>
        </dgm:presLayoutVars>
      </dgm:prSet>
      <dgm:spPr/>
    </dgm:pt>
    <dgm:pt modelId="{953EF948-3E2A-4556-B9F0-49C1FF1F32BC}" type="pres">
      <dgm:prSet presAssocID="{61F46074-DEF7-45D9-A478-23954D977CC8}" presName="sibTrans" presStyleCnt="0"/>
      <dgm:spPr/>
    </dgm:pt>
    <dgm:pt modelId="{F53B6726-C63B-4F4A-9513-9A509FE2B127}" type="pres">
      <dgm:prSet presAssocID="{8FE0F461-C6AF-4D0A-98CD-D06DD55B026C}" presName="textNode" presStyleLbl="node1" presStyleIdx="2" presStyleCnt="4">
        <dgm:presLayoutVars>
          <dgm:bulletEnabled val="1"/>
        </dgm:presLayoutVars>
      </dgm:prSet>
      <dgm:spPr/>
    </dgm:pt>
    <dgm:pt modelId="{A95299E3-136D-4A89-91CE-E85B81689BD0}" type="pres">
      <dgm:prSet presAssocID="{9916F391-B91B-4D54-A9B7-B333221D87E3}" presName="sibTrans" presStyleCnt="0"/>
      <dgm:spPr/>
    </dgm:pt>
    <dgm:pt modelId="{3468341A-5EE1-4617-A8D6-DCDC6D33DABC}" type="pres">
      <dgm:prSet presAssocID="{CBBBF78D-2896-44F6-A05E-B20AA1CFDC6B}" presName="textNode" presStyleLbl="node1" presStyleIdx="3" presStyleCnt="4" custLinFactNeighborX="-15383">
        <dgm:presLayoutVars>
          <dgm:bulletEnabled val="1"/>
        </dgm:presLayoutVars>
      </dgm:prSet>
      <dgm:spPr/>
    </dgm:pt>
  </dgm:ptLst>
  <dgm:cxnLst>
    <dgm:cxn modelId="{C31E060B-EF33-4E6E-A7C4-535DCF14861A}" type="presOf" srcId="{CBBBF78D-2896-44F6-A05E-B20AA1CFDC6B}" destId="{3468341A-5EE1-4617-A8D6-DCDC6D33DABC}" srcOrd="0" destOrd="0" presId="urn:microsoft.com/office/officeart/2005/8/layout/hProcess9"/>
    <dgm:cxn modelId="{1D66DB0E-DFD9-4767-B03F-9558D3C63CA2}" srcId="{FFCD00ED-DC40-4ADA-AD99-642AB1F81A96}" destId="{AE1BAAA0-DE62-409D-AB77-6C4D5F58614D}" srcOrd="1" destOrd="0" parTransId="{CD700B83-0AD7-499C-A691-01851662B63F}" sibTransId="{61F46074-DEF7-45D9-A478-23954D977CC8}"/>
    <dgm:cxn modelId="{FF110810-661E-4509-AD00-387B109E4DE6}" type="presOf" srcId="{FFCD00ED-DC40-4ADA-AD99-642AB1F81A96}" destId="{93ECAE90-452A-4495-8231-AA927BE1D731}" srcOrd="0" destOrd="0" presId="urn:microsoft.com/office/officeart/2005/8/layout/hProcess9"/>
    <dgm:cxn modelId="{D3BED213-E8FE-4484-B1C2-8691852E3E5C}" type="presOf" srcId="{8FE0F461-C6AF-4D0A-98CD-D06DD55B026C}" destId="{F53B6726-C63B-4F4A-9513-9A509FE2B127}" srcOrd="0" destOrd="0" presId="urn:microsoft.com/office/officeart/2005/8/layout/hProcess9"/>
    <dgm:cxn modelId="{674C696D-A0F4-4FD4-9837-13C4DD7586D4}" srcId="{FFCD00ED-DC40-4ADA-AD99-642AB1F81A96}" destId="{8FE0F461-C6AF-4D0A-98CD-D06DD55B026C}" srcOrd="2" destOrd="0" parTransId="{54651E71-3ECE-4EBA-91A4-B9946D73BF5C}" sibTransId="{9916F391-B91B-4D54-A9B7-B333221D87E3}"/>
    <dgm:cxn modelId="{7C5F8077-6415-4CAB-937C-555554B98952}" srcId="{FFCD00ED-DC40-4ADA-AD99-642AB1F81A96}" destId="{99F24262-C12C-4537-BF0C-8EC51CE0E62A}" srcOrd="0" destOrd="0" parTransId="{C4FB274D-9B52-448A-AD8A-7C085F16F2EA}" sibTransId="{1549787B-2752-4375-ABD3-9A32E285A8DF}"/>
    <dgm:cxn modelId="{3E391E7F-6D83-48C1-B213-C7F334A99B68}" type="presOf" srcId="{AE1BAAA0-DE62-409D-AB77-6C4D5F58614D}" destId="{4E976446-F997-462D-B8C2-A395AD224662}" srcOrd="0" destOrd="0" presId="urn:microsoft.com/office/officeart/2005/8/layout/hProcess9"/>
    <dgm:cxn modelId="{337117CA-F8E6-4066-AEAB-6C5A4DE81C1B}" type="presOf" srcId="{99F24262-C12C-4537-BF0C-8EC51CE0E62A}" destId="{42CFC2A2-D5E4-4DBF-B913-953A18C04300}" srcOrd="0" destOrd="0" presId="urn:microsoft.com/office/officeart/2005/8/layout/hProcess9"/>
    <dgm:cxn modelId="{C0DAEDF4-E438-4681-89CE-9B74EC7A8E49}" srcId="{FFCD00ED-DC40-4ADA-AD99-642AB1F81A96}" destId="{CBBBF78D-2896-44F6-A05E-B20AA1CFDC6B}" srcOrd="3" destOrd="0" parTransId="{26F48DDB-51B1-4DF3-942A-832C99FF955B}" sibTransId="{CCF922A5-6FBF-48FC-91BA-73FA9EA281C0}"/>
    <dgm:cxn modelId="{6EFAE8EE-F264-4260-B095-FF1B4E8F4938}" type="presParOf" srcId="{93ECAE90-452A-4495-8231-AA927BE1D731}" destId="{EB787F4D-6CD9-4A83-9CD2-5DE0627AD203}" srcOrd="0" destOrd="0" presId="urn:microsoft.com/office/officeart/2005/8/layout/hProcess9"/>
    <dgm:cxn modelId="{0EB70B08-969C-4681-86ED-4D0929C15116}" type="presParOf" srcId="{93ECAE90-452A-4495-8231-AA927BE1D731}" destId="{BF68ADA0-2ABE-49FE-99AD-8BE2D9F83DB8}" srcOrd="1" destOrd="0" presId="urn:microsoft.com/office/officeart/2005/8/layout/hProcess9"/>
    <dgm:cxn modelId="{C8FC8159-E66B-4E45-B692-FFE510ED456D}" type="presParOf" srcId="{BF68ADA0-2ABE-49FE-99AD-8BE2D9F83DB8}" destId="{42CFC2A2-D5E4-4DBF-B913-953A18C04300}" srcOrd="0" destOrd="0" presId="urn:microsoft.com/office/officeart/2005/8/layout/hProcess9"/>
    <dgm:cxn modelId="{B53D74D0-A62F-4791-B034-2F7967C826B2}" type="presParOf" srcId="{BF68ADA0-2ABE-49FE-99AD-8BE2D9F83DB8}" destId="{DC79BBF2-6561-431C-81DC-072BB22BA8A6}" srcOrd="1" destOrd="0" presId="urn:microsoft.com/office/officeart/2005/8/layout/hProcess9"/>
    <dgm:cxn modelId="{D65E1DCE-3387-4E7D-80E8-CB365F0C4BDB}" type="presParOf" srcId="{BF68ADA0-2ABE-49FE-99AD-8BE2D9F83DB8}" destId="{4E976446-F997-462D-B8C2-A395AD224662}" srcOrd="2" destOrd="0" presId="urn:microsoft.com/office/officeart/2005/8/layout/hProcess9"/>
    <dgm:cxn modelId="{F9182343-1077-48A3-BF22-BD7BCBC047DF}" type="presParOf" srcId="{BF68ADA0-2ABE-49FE-99AD-8BE2D9F83DB8}" destId="{953EF948-3E2A-4556-B9F0-49C1FF1F32BC}" srcOrd="3" destOrd="0" presId="urn:microsoft.com/office/officeart/2005/8/layout/hProcess9"/>
    <dgm:cxn modelId="{A883F0A1-E256-43CC-A068-90FF3A886DBC}" type="presParOf" srcId="{BF68ADA0-2ABE-49FE-99AD-8BE2D9F83DB8}" destId="{F53B6726-C63B-4F4A-9513-9A509FE2B127}" srcOrd="4" destOrd="0" presId="urn:microsoft.com/office/officeart/2005/8/layout/hProcess9"/>
    <dgm:cxn modelId="{D0E5C414-604C-4096-92FF-44F6358DAADB}" type="presParOf" srcId="{BF68ADA0-2ABE-49FE-99AD-8BE2D9F83DB8}" destId="{A95299E3-136D-4A89-91CE-E85B81689BD0}" srcOrd="5" destOrd="0" presId="urn:microsoft.com/office/officeart/2005/8/layout/hProcess9"/>
    <dgm:cxn modelId="{AF45E1F6-B786-4393-B042-D2381B74C556}" type="presParOf" srcId="{BF68ADA0-2ABE-49FE-99AD-8BE2D9F83DB8}" destId="{3468341A-5EE1-4617-A8D6-DCDC6D33DAB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01CEB2-0EE3-4E7C-9888-4FB2569FE3E5}" type="doc">
      <dgm:prSet loTypeId="urn:microsoft.com/office/officeart/2005/8/layout/defaul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97F1522-F3E0-46AB-85E6-ED3CFCA12E7E}">
      <dgm:prSet phldrT="[Text]" custT="1"/>
      <dgm:spPr/>
      <dgm:t>
        <a:bodyPr/>
        <a:lstStyle/>
        <a:p>
          <a:r>
            <a: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Native-Led Nonprofit</a:t>
          </a:r>
        </a:p>
        <a:p>
          <a:r>
            <a: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Founded in 1980</a:t>
          </a:r>
        </a:p>
      </dgm:t>
    </dgm:pt>
    <dgm:pt modelId="{D4064FCB-0674-4EC9-B6DD-E7F88940026E}" type="parTrans" cxnId="{572E4AA9-5C6A-40AB-99C8-DC33296A2C9B}">
      <dgm:prSet/>
      <dgm:spPr/>
      <dgm:t>
        <a:bodyPr/>
        <a:lstStyle/>
        <a:p>
          <a:endParaRPr lang="en-US"/>
        </a:p>
      </dgm:t>
    </dgm:pt>
    <dgm:pt modelId="{EB4AE916-CA73-4FA5-A04B-F0D346A57715}" type="sibTrans" cxnId="{572E4AA9-5C6A-40AB-99C8-DC33296A2C9B}">
      <dgm:prSet/>
      <dgm:spPr/>
      <dgm:t>
        <a:bodyPr/>
        <a:lstStyle/>
        <a:p>
          <a:endParaRPr lang="en-US"/>
        </a:p>
      </dgm:t>
    </dgm:pt>
    <dgm:pt modelId="{293B96D4-69D1-41AB-ACE6-2E7749EC1B27}">
      <dgm:prSet phldrT="[Text]" custT="1"/>
      <dgm:spPr/>
      <dgm:t>
        <a:bodyPr/>
        <a:lstStyle/>
        <a:p>
          <a:r>
            <a: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Based in Longmont, Colorado</a:t>
          </a:r>
        </a:p>
      </dgm:t>
    </dgm:pt>
    <dgm:pt modelId="{E1BC1FB5-416B-4FA0-A564-75A61EEF5DBA}" type="parTrans" cxnId="{8ECB395A-3250-4F5A-A3E6-FA2A5F1CE1A5}">
      <dgm:prSet/>
      <dgm:spPr/>
      <dgm:t>
        <a:bodyPr/>
        <a:lstStyle/>
        <a:p>
          <a:endParaRPr lang="en-US"/>
        </a:p>
      </dgm:t>
    </dgm:pt>
    <dgm:pt modelId="{DDB50D55-EBF3-4920-AC98-B8269870A673}" type="sibTrans" cxnId="{8ECB395A-3250-4F5A-A3E6-FA2A5F1CE1A5}">
      <dgm:prSet/>
      <dgm:spPr/>
      <dgm:t>
        <a:bodyPr/>
        <a:lstStyle/>
        <a:p>
          <a:endParaRPr lang="en-US"/>
        </a:p>
      </dgm:t>
    </dgm:pt>
    <dgm:pt modelId="{2CF2CEF2-5059-4267-A24B-AEDABD4D1FB1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1993: Grantmaking Program Launched</a:t>
          </a:r>
        </a:p>
      </dgm:t>
    </dgm:pt>
    <dgm:pt modelId="{1CDDB62C-8E29-4DAE-BE72-B8E9CAF142C1}" type="parTrans" cxnId="{9F2DBC90-9526-4F3D-8489-35356C29401B}">
      <dgm:prSet/>
      <dgm:spPr/>
      <dgm:t>
        <a:bodyPr/>
        <a:lstStyle/>
        <a:p>
          <a:endParaRPr lang="en-US"/>
        </a:p>
      </dgm:t>
    </dgm:pt>
    <dgm:pt modelId="{9D205228-3F4A-41BA-B90A-FF4C5C36FBDB}" type="sibTrans" cxnId="{9F2DBC90-9526-4F3D-8489-35356C29401B}">
      <dgm:prSet/>
      <dgm:spPr/>
      <dgm:t>
        <a:bodyPr/>
        <a:lstStyle/>
        <a:p>
          <a:endParaRPr lang="en-US"/>
        </a:p>
      </dgm:t>
    </dgm:pt>
    <dgm:pt modelId="{B9DE5574-64F7-45C1-A023-CF6E7153571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Grantmaking to date: 3,385 grants, $80 million</a:t>
          </a:r>
        </a:p>
      </dgm:t>
    </dgm:pt>
    <dgm:pt modelId="{8EB8410F-D73C-4CF1-8EFE-AF870962731A}" type="parTrans" cxnId="{3A3D4439-E4FF-45B2-8C62-3172CF39F2E2}">
      <dgm:prSet/>
      <dgm:spPr/>
      <dgm:t>
        <a:bodyPr/>
        <a:lstStyle/>
        <a:p>
          <a:endParaRPr lang="en-US"/>
        </a:p>
      </dgm:t>
    </dgm:pt>
    <dgm:pt modelId="{C716B77E-0CFD-4B42-9998-81202EB7AE92}" type="sibTrans" cxnId="{3A3D4439-E4FF-45B2-8C62-3172CF39F2E2}">
      <dgm:prSet/>
      <dgm:spPr/>
      <dgm:t>
        <a:bodyPr/>
        <a:lstStyle/>
        <a:p>
          <a:endParaRPr lang="en-US"/>
        </a:p>
      </dgm:t>
    </dgm:pt>
    <dgm:pt modelId="{07FE0001-2384-4053-8B9B-CDF7023A74F8}">
      <dgm:prSet phldrT="[Text]" custT="1"/>
      <dgm:spPr/>
      <dgm:t>
        <a:bodyPr/>
        <a:lstStyle/>
        <a:p>
          <a:pPr>
            <a:lnSpc>
              <a:spcPct val="85000"/>
            </a:lnSpc>
            <a:spcAft>
              <a:spcPts val="0"/>
            </a:spcAft>
          </a:pPr>
          <a:r>
            <a:rPr lang="en-US" sz="23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Constituent Base: Tribal Programs, Native-Led Nonprofits &amp; Community Orgs</a:t>
          </a:r>
        </a:p>
      </dgm:t>
    </dgm:pt>
    <dgm:pt modelId="{C5382232-2890-450D-8D03-BB9578E22BDC}" type="parTrans" cxnId="{ADCD774D-EDC5-4845-8EAA-2651E3183F82}">
      <dgm:prSet/>
      <dgm:spPr/>
      <dgm:t>
        <a:bodyPr/>
        <a:lstStyle/>
        <a:p>
          <a:endParaRPr lang="en-US"/>
        </a:p>
      </dgm:t>
    </dgm:pt>
    <dgm:pt modelId="{E2E69F02-7D0B-4CF2-92BA-A9CCF6DBD5EB}" type="sibTrans" cxnId="{ADCD774D-EDC5-4845-8EAA-2651E3183F82}">
      <dgm:prSet/>
      <dgm:spPr/>
      <dgm:t>
        <a:bodyPr/>
        <a:lstStyle/>
        <a:p>
          <a:endParaRPr lang="en-US"/>
        </a:p>
      </dgm:t>
    </dgm:pt>
    <dgm:pt modelId="{078E6E4B-01DF-4E90-8A04-6A35A0B76E00}">
      <dgm:prSet phldrT="[Text]" custT="1"/>
      <dgm:spPr/>
      <dgm:t>
        <a:bodyPr/>
        <a:lstStyle/>
        <a:p>
          <a:pPr>
            <a:lnSpc>
              <a:spcPct val="90000"/>
            </a:lnSpc>
            <a:spcBef>
              <a:spcPts val="200"/>
            </a:spcBef>
            <a:spcAft>
              <a:spcPts val="200"/>
            </a:spcAft>
          </a:pPr>
          <a:r>
            <a:rPr lang="en-US" sz="2400" b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48 </a:t>
          </a:r>
          <a:r>
            <a: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Staff Members</a:t>
          </a:r>
        </a:p>
      </dgm:t>
    </dgm:pt>
    <dgm:pt modelId="{8CC66069-C59F-432D-B7F1-42497E34565E}" type="parTrans" cxnId="{6BD28E6D-83C4-4BC8-8983-1D3347130A8B}">
      <dgm:prSet/>
      <dgm:spPr/>
      <dgm:t>
        <a:bodyPr/>
        <a:lstStyle/>
        <a:p>
          <a:endParaRPr lang="en-US"/>
        </a:p>
      </dgm:t>
    </dgm:pt>
    <dgm:pt modelId="{FD9DE7CD-F135-423F-B21B-38161572EC38}" type="sibTrans" cxnId="{6BD28E6D-83C4-4BC8-8983-1D3347130A8B}">
      <dgm:prSet/>
      <dgm:spPr/>
      <dgm:t>
        <a:bodyPr/>
        <a:lstStyle/>
        <a:p>
          <a:endParaRPr lang="en-US"/>
        </a:p>
      </dgm:t>
    </dgm:pt>
    <dgm:pt modelId="{BF5CD607-ACB7-4728-AADF-5DDDABD63F00}" type="pres">
      <dgm:prSet presAssocID="{6401CEB2-0EE3-4E7C-9888-4FB2569FE3E5}" presName="diagram" presStyleCnt="0">
        <dgm:presLayoutVars>
          <dgm:dir/>
          <dgm:resizeHandles val="exact"/>
        </dgm:presLayoutVars>
      </dgm:prSet>
      <dgm:spPr/>
    </dgm:pt>
    <dgm:pt modelId="{900AEDF2-3DAD-4868-B36D-12A9111D3A79}" type="pres">
      <dgm:prSet presAssocID="{597F1522-F3E0-46AB-85E6-ED3CFCA12E7E}" presName="node" presStyleLbl="node1" presStyleIdx="0" presStyleCnt="6">
        <dgm:presLayoutVars>
          <dgm:bulletEnabled val="1"/>
        </dgm:presLayoutVars>
      </dgm:prSet>
      <dgm:spPr/>
    </dgm:pt>
    <dgm:pt modelId="{C7A50FB4-4CE0-456E-9157-975DF165663D}" type="pres">
      <dgm:prSet presAssocID="{EB4AE916-CA73-4FA5-A04B-F0D346A57715}" presName="sibTrans" presStyleCnt="0"/>
      <dgm:spPr/>
    </dgm:pt>
    <dgm:pt modelId="{1DDA8929-4CBE-456E-A778-3DE4DB34B537}" type="pres">
      <dgm:prSet presAssocID="{293B96D4-69D1-41AB-ACE6-2E7749EC1B27}" presName="node" presStyleLbl="node1" presStyleIdx="1" presStyleCnt="6">
        <dgm:presLayoutVars>
          <dgm:bulletEnabled val="1"/>
        </dgm:presLayoutVars>
      </dgm:prSet>
      <dgm:spPr/>
    </dgm:pt>
    <dgm:pt modelId="{5C625305-67E6-4254-906E-9AC5F636B0B4}" type="pres">
      <dgm:prSet presAssocID="{DDB50D55-EBF3-4920-AC98-B8269870A673}" presName="sibTrans" presStyleCnt="0"/>
      <dgm:spPr/>
    </dgm:pt>
    <dgm:pt modelId="{5E03C396-E2C1-47A0-9774-02FDC6ACB6FB}" type="pres">
      <dgm:prSet presAssocID="{078E6E4B-01DF-4E90-8A04-6A35A0B76E00}" presName="node" presStyleLbl="node1" presStyleIdx="2" presStyleCnt="6">
        <dgm:presLayoutVars>
          <dgm:bulletEnabled val="1"/>
        </dgm:presLayoutVars>
      </dgm:prSet>
      <dgm:spPr/>
    </dgm:pt>
    <dgm:pt modelId="{57733F2B-BC44-423D-AAD4-D74CF215AADB}" type="pres">
      <dgm:prSet presAssocID="{FD9DE7CD-F135-423F-B21B-38161572EC38}" presName="sibTrans" presStyleCnt="0"/>
      <dgm:spPr/>
    </dgm:pt>
    <dgm:pt modelId="{565C96AA-D503-4815-8F4D-F7943D4969C9}" type="pres">
      <dgm:prSet presAssocID="{2CF2CEF2-5059-4267-A24B-AEDABD4D1FB1}" presName="node" presStyleLbl="node1" presStyleIdx="3" presStyleCnt="6">
        <dgm:presLayoutVars>
          <dgm:bulletEnabled val="1"/>
        </dgm:presLayoutVars>
      </dgm:prSet>
      <dgm:spPr/>
    </dgm:pt>
    <dgm:pt modelId="{468D1672-8696-4683-B8C0-3C3F8D84719E}" type="pres">
      <dgm:prSet presAssocID="{9D205228-3F4A-41BA-B90A-FF4C5C36FBDB}" presName="sibTrans" presStyleCnt="0"/>
      <dgm:spPr/>
    </dgm:pt>
    <dgm:pt modelId="{A2D549AE-415E-4A03-BCE7-C4FE17433662}" type="pres">
      <dgm:prSet presAssocID="{B9DE5574-64F7-45C1-A023-CF6E71535716}" presName="node" presStyleLbl="node1" presStyleIdx="4" presStyleCnt="6">
        <dgm:presLayoutVars>
          <dgm:bulletEnabled val="1"/>
        </dgm:presLayoutVars>
      </dgm:prSet>
      <dgm:spPr/>
    </dgm:pt>
    <dgm:pt modelId="{26E52176-53C1-4D25-B608-D51321A124AE}" type="pres">
      <dgm:prSet presAssocID="{C716B77E-0CFD-4B42-9998-81202EB7AE92}" presName="sibTrans" presStyleCnt="0"/>
      <dgm:spPr/>
    </dgm:pt>
    <dgm:pt modelId="{706F1795-962C-4141-91FF-ECC370A39D4F}" type="pres">
      <dgm:prSet presAssocID="{07FE0001-2384-4053-8B9B-CDF7023A74F8}" presName="node" presStyleLbl="node1" presStyleIdx="5" presStyleCnt="6">
        <dgm:presLayoutVars>
          <dgm:bulletEnabled val="1"/>
        </dgm:presLayoutVars>
      </dgm:prSet>
      <dgm:spPr/>
    </dgm:pt>
  </dgm:ptLst>
  <dgm:cxnLst>
    <dgm:cxn modelId="{3A3D4439-E4FF-45B2-8C62-3172CF39F2E2}" srcId="{6401CEB2-0EE3-4E7C-9888-4FB2569FE3E5}" destId="{B9DE5574-64F7-45C1-A023-CF6E71535716}" srcOrd="4" destOrd="0" parTransId="{8EB8410F-D73C-4CF1-8EFE-AF870962731A}" sibTransId="{C716B77E-0CFD-4B42-9998-81202EB7AE92}"/>
    <dgm:cxn modelId="{4D959C39-3827-4445-A146-243D551B9A70}" type="presOf" srcId="{B9DE5574-64F7-45C1-A023-CF6E71535716}" destId="{A2D549AE-415E-4A03-BCE7-C4FE17433662}" srcOrd="0" destOrd="0" presId="urn:microsoft.com/office/officeart/2005/8/layout/default"/>
    <dgm:cxn modelId="{68BC3567-BC0D-460F-A9FD-F061A0319D40}" type="presOf" srcId="{2CF2CEF2-5059-4267-A24B-AEDABD4D1FB1}" destId="{565C96AA-D503-4815-8F4D-F7943D4969C9}" srcOrd="0" destOrd="0" presId="urn:microsoft.com/office/officeart/2005/8/layout/default"/>
    <dgm:cxn modelId="{13C78E4A-7C9A-488F-BE3B-8511D2EDB524}" type="presOf" srcId="{597F1522-F3E0-46AB-85E6-ED3CFCA12E7E}" destId="{900AEDF2-3DAD-4868-B36D-12A9111D3A79}" srcOrd="0" destOrd="0" presId="urn:microsoft.com/office/officeart/2005/8/layout/default"/>
    <dgm:cxn modelId="{ADCD774D-EDC5-4845-8EAA-2651E3183F82}" srcId="{6401CEB2-0EE3-4E7C-9888-4FB2569FE3E5}" destId="{07FE0001-2384-4053-8B9B-CDF7023A74F8}" srcOrd="5" destOrd="0" parTransId="{C5382232-2890-450D-8D03-BB9578E22BDC}" sibTransId="{E2E69F02-7D0B-4CF2-92BA-A9CCF6DBD5EB}"/>
    <dgm:cxn modelId="{6BD28E6D-83C4-4BC8-8983-1D3347130A8B}" srcId="{6401CEB2-0EE3-4E7C-9888-4FB2569FE3E5}" destId="{078E6E4B-01DF-4E90-8A04-6A35A0B76E00}" srcOrd="2" destOrd="0" parTransId="{8CC66069-C59F-432D-B7F1-42497E34565E}" sibTransId="{FD9DE7CD-F135-423F-B21B-38161572EC38}"/>
    <dgm:cxn modelId="{DA3BF171-F08C-4712-861F-4B31BCF3E651}" type="presOf" srcId="{293B96D4-69D1-41AB-ACE6-2E7749EC1B27}" destId="{1DDA8929-4CBE-456E-A778-3DE4DB34B537}" srcOrd="0" destOrd="0" presId="urn:microsoft.com/office/officeart/2005/8/layout/default"/>
    <dgm:cxn modelId="{8ECB395A-3250-4F5A-A3E6-FA2A5F1CE1A5}" srcId="{6401CEB2-0EE3-4E7C-9888-4FB2569FE3E5}" destId="{293B96D4-69D1-41AB-ACE6-2E7749EC1B27}" srcOrd="1" destOrd="0" parTransId="{E1BC1FB5-416B-4FA0-A564-75A61EEF5DBA}" sibTransId="{DDB50D55-EBF3-4920-AC98-B8269870A673}"/>
    <dgm:cxn modelId="{9F2DBC90-9526-4F3D-8489-35356C29401B}" srcId="{6401CEB2-0EE3-4E7C-9888-4FB2569FE3E5}" destId="{2CF2CEF2-5059-4267-A24B-AEDABD4D1FB1}" srcOrd="3" destOrd="0" parTransId="{1CDDB62C-8E29-4DAE-BE72-B8E9CAF142C1}" sibTransId="{9D205228-3F4A-41BA-B90A-FF4C5C36FBDB}"/>
    <dgm:cxn modelId="{572E4AA9-5C6A-40AB-99C8-DC33296A2C9B}" srcId="{6401CEB2-0EE3-4E7C-9888-4FB2569FE3E5}" destId="{597F1522-F3E0-46AB-85E6-ED3CFCA12E7E}" srcOrd="0" destOrd="0" parTransId="{D4064FCB-0674-4EC9-B6DD-E7F88940026E}" sibTransId="{EB4AE916-CA73-4FA5-A04B-F0D346A57715}"/>
    <dgm:cxn modelId="{71B417AD-DDE2-41FD-BEFB-EC2C3ACB7335}" type="presOf" srcId="{078E6E4B-01DF-4E90-8A04-6A35A0B76E00}" destId="{5E03C396-E2C1-47A0-9774-02FDC6ACB6FB}" srcOrd="0" destOrd="0" presId="urn:microsoft.com/office/officeart/2005/8/layout/default"/>
    <dgm:cxn modelId="{E301AFB9-4F7F-4F3E-B265-4593F6096D5C}" type="presOf" srcId="{6401CEB2-0EE3-4E7C-9888-4FB2569FE3E5}" destId="{BF5CD607-ACB7-4728-AADF-5DDDABD63F00}" srcOrd="0" destOrd="0" presId="urn:microsoft.com/office/officeart/2005/8/layout/default"/>
    <dgm:cxn modelId="{C6FF4FCC-319A-44A1-B47C-34CCA5C46372}" type="presOf" srcId="{07FE0001-2384-4053-8B9B-CDF7023A74F8}" destId="{706F1795-962C-4141-91FF-ECC370A39D4F}" srcOrd="0" destOrd="0" presId="urn:microsoft.com/office/officeart/2005/8/layout/default"/>
    <dgm:cxn modelId="{8A09ADE6-8127-4059-8B22-D5269A0498B1}" type="presParOf" srcId="{BF5CD607-ACB7-4728-AADF-5DDDABD63F00}" destId="{900AEDF2-3DAD-4868-B36D-12A9111D3A79}" srcOrd="0" destOrd="0" presId="urn:microsoft.com/office/officeart/2005/8/layout/default"/>
    <dgm:cxn modelId="{F31A61F9-1CA6-4148-B7A8-353941E042F0}" type="presParOf" srcId="{BF5CD607-ACB7-4728-AADF-5DDDABD63F00}" destId="{C7A50FB4-4CE0-456E-9157-975DF165663D}" srcOrd="1" destOrd="0" presId="urn:microsoft.com/office/officeart/2005/8/layout/default"/>
    <dgm:cxn modelId="{82FE4C1A-A511-4568-8B76-BA8826AE3410}" type="presParOf" srcId="{BF5CD607-ACB7-4728-AADF-5DDDABD63F00}" destId="{1DDA8929-4CBE-456E-A778-3DE4DB34B537}" srcOrd="2" destOrd="0" presId="urn:microsoft.com/office/officeart/2005/8/layout/default"/>
    <dgm:cxn modelId="{005BF084-FC9A-4B7D-80C4-A3E5D6ABDE79}" type="presParOf" srcId="{BF5CD607-ACB7-4728-AADF-5DDDABD63F00}" destId="{5C625305-67E6-4254-906E-9AC5F636B0B4}" srcOrd="3" destOrd="0" presId="urn:microsoft.com/office/officeart/2005/8/layout/default"/>
    <dgm:cxn modelId="{673971EC-7922-49A1-B18C-D03C7BCE185E}" type="presParOf" srcId="{BF5CD607-ACB7-4728-AADF-5DDDABD63F00}" destId="{5E03C396-E2C1-47A0-9774-02FDC6ACB6FB}" srcOrd="4" destOrd="0" presId="urn:microsoft.com/office/officeart/2005/8/layout/default"/>
    <dgm:cxn modelId="{B13EA5D4-5AA9-412A-8989-2B5F92080351}" type="presParOf" srcId="{BF5CD607-ACB7-4728-AADF-5DDDABD63F00}" destId="{57733F2B-BC44-423D-AAD4-D74CF215AADB}" srcOrd="5" destOrd="0" presId="urn:microsoft.com/office/officeart/2005/8/layout/default"/>
    <dgm:cxn modelId="{0B2096B8-E3C4-40A6-9225-11F6868AB9CD}" type="presParOf" srcId="{BF5CD607-ACB7-4728-AADF-5DDDABD63F00}" destId="{565C96AA-D503-4815-8F4D-F7943D4969C9}" srcOrd="6" destOrd="0" presId="urn:microsoft.com/office/officeart/2005/8/layout/default"/>
    <dgm:cxn modelId="{45E4FA45-D6A1-4664-99D0-5273668FAA3F}" type="presParOf" srcId="{BF5CD607-ACB7-4728-AADF-5DDDABD63F00}" destId="{468D1672-8696-4683-B8C0-3C3F8D84719E}" srcOrd="7" destOrd="0" presId="urn:microsoft.com/office/officeart/2005/8/layout/default"/>
    <dgm:cxn modelId="{CC17F6B8-97C0-4389-9126-CB18BBFA4774}" type="presParOf" srcId="{BF5CD607-ACB7-4728-AADF-5DDDABD63F00}" destId="{A2D549AE-415E-4A03-BCE7-C4FE17433662}" srcOrd="8" destOrd="0" presId="urn:microsoft.com/office/officeart/2005/8/layout/default"/>
    <dgm:cxn modelId="{059C3CF3-422E-4511-8A71-7B9F5780DE3D}" type="presParOf" srcId="{BF5CD607-ACB7-4728-AADF-5DDDABD63F00}" destId="{26E52176-53C1-4D25-B608-D51321A124AE}" srcOrd="9" destOrd="0" presId="urn:microsoft.com/office/officeart/2005/8/layout/default"/>
    <dgm:cxn modelId="{5D60199B-0EFA-4BF8-AF8A-36F38922FDBC}" type="presParOf" srcId="{BF5CD607-ACB7-4728-AADF-5DDDABD63F00}" destId="{706F1795-962C-4141-91FF-ECC370A39D4F}" srcOrd="10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F46461-F830-4ACE-9398-537A34B74C2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57C216E-7456-4971-B31C-7F249E5631E1}">
      <dgm:prSet phldrT="[Text]"/>
      <dgm:spPr>
        <a:solidFill>
          <a:srgbClr val="2A4443"/>
        </a:solidFill>
      </dgm:spPr>
      <dgm:t>
        <a:bodyPr/>
        <a:lstStyle/>
        <a:p>
          <a:r>
            <a:rPr lang="en-US" dirty="0">
              <a:latin typeface="Brandon Grotesque Regular" panose="020B0503020203060202" pitchFamily="34" charset="0"/>
            </a:rPr>
            <a:t>Federal- and state-recognized tribal governments and departments</a:t>
          </a:r>
        </a:p>
      </dgm:t>
    </dgm:pt>
    <dgm:pt modelId="{95B299A1-1432-4D46-92A9-86819B5A4C22}" type="parTrans" cxnId="{608B0B61-7660-4C09-8927-DF8A2CBD2E59}">
      <dgm:prSet/>
      <dgm:spPr/>
      <dgm:t>
        <a:bodyPr/>
        <a:lstStyle/>
        <a:p>
          <a:endParaRPr lang="en-US"/>
        </a:p>
      </dgm:t>
    </dgm:pt>
    <dgm:pt modelId="{78F3C830-B140-44C7-821F-A8287551EB4A}" type="sibTrans" cxnId="{608B0B61-7660-4C09-8927-DF8A2CBD2E59}">
      <dgm:prSet/>
      <dgm:spPr/>
      <dgm:t>
        <a:bodyPr/>
        <a:lstStyle/>
        <a:p>
          <a:endParaRPr lang="en-US"/>
        </a:p>
      </dgm:t>
    </dgm:pt>
    <dgm:pt modelId="{7E959766-1BD4-49B0-B4A1-0E84EE7695AC}" type="pres">
      <dgm:prSet presAssocID="{03F46461-F830-4ACE-9398-537A34B74C2F}" presName="diagram" presStyleCnt="0">
        <dgm:presLayoutVars>
          <dgm:dir/>
          <dgm:resizeHandles val="exact"/>
        </dgm:presLayoutVars>
      </dgm:prSet>
      <dgm:spPr/>
    </dgm:pt>
    <dgm:pt modelId="{2B7687BA-8E49-4A25-83D8-67273FE24035}" type="pres">
      <dgm:prSet presAssocID="{857C216E-7456-4971-B31C-7F249E5631E1}" presName="node" presStyleLbl="node1" presStyleIdx="0" presStyleCnt="1">
        <dgm:presLayoutVars>
          <dgm:bulletEnabled val="1"/>
        </dgm:presLayoutVars>
      </dgm:prSet>
      <dgm:spPr/>
    </dgm:pt>
  </dgm:ptLst>
  <dgm:cxnLst>
    <dgm:cxn modelId="{13C47E05-2E06-44BE-9BE9-4979086765CC}" type="presOf" srcId="{03F46461-F830-4ACE-9398-537A34B74C2F}" destId="{7E959766-1BD4-49B0-B4A1-0E84EE7695AC}" srcOrd="0" destOrd="0" presId="urn:microsoft.com/office/officeart/2005/8/layout/default"/>
    <dgm:cxn modelId="{608B0B61-7660-4C09-8927-DF8A2CBD2E59}" srcId="{03F46461-F830-4ACE-9398-537A34B74C2F}" destId="{857C216E-7456-4971-B31C-7F249E5631E1}" srcOrd="0" destOrd="0" parTransId="{95B299A1-1432-4D46-92A9-86819B5A4C22}" sibTransId="{78F3C830-B140-44C7-821F-A8287551EB4A}"/>
    <dgm:cxn modelId="{B199A3B7-99C7-4D74-AE09-1E52E984178A}" type="presOf" srcId="{857C216E-7456-4971-B31C-7F249E5631E1}" destId="{2B7687BA-8E49-4A25-83D8-67273FE24035}" srcOrd="0" destOrd="0" presId="urn:microsoft.com/office/officeart/2005/8/layout/default"/>
    <dgm:cxn modelId="{7735EE86-D32D-4878-AEDA-4DB1B2EA7985}" type="presParOf" srcId="{7E959766-1BD4-49B0-B4A1-0E84EE7695AC}" destId="{2B7687BA-8E49-4A25-83D8-67273FE2403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68B946-8B30-42CE-9D09-CA487DF984BC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6B2AB6-9D86-4828-8959-038D0E878934}">
      <dgm:prSet phldrT="[Text]" custT="1"/>
      <dgm:spPr>
        <a:solidFill>
          <a:srgbClr val="2A4443"/>
        </a:solidFill>
      </dgm:spPr>
      <dgm:t>
        <a:bodyPr/>
        <a:lstStyle/>
        <a:p>
          <a:r>
            <a:rPr lang="en-US" sz="1600" dirty="0">
              <a:solidFill>
                <a:srgbClr val="FBF4E9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Tribal programs and governments should submit a list of their Tribal Council in lieu of a Board of Directors.</a:t>
          </a:r>
        </a:p>
      </dgm:t>
    </dgm:pt>
    <dgm:pt modelId="{91BE411A-90E4-4248-B4C6-58D6E4B717EA}" type="parTrans" cxnId="{9757473B-D395-4F3F-88EB-9973719ED75D}">
      <dgm:prSet/>
      <dgm:spPr/>
      <dgm:t>
        <a:bodyPr/>
        <a:lstStyle/>
        <a:p>
          <a:endParaRPr lang="en-US"/>
        </a:p>
      </dgm:t>
    </dgm:pt>
    <dgm:pt modelId="{28087AB3-8B17-435C-9BAD-CAC7558DA6CE}" type="sibTrans" cxnId="{9757473B-D395-4F3F-88EB-9973719ED75D}">
      <dgm:prSet/>
      <dgm:spPr>
        <a:solidFill>
          <a:srgbClr val="2A4443"/>
        </a:solidFill>
      </dgm:spPr>
      <dgm:t>
        <a:bodyPr/>
        <a:lstStyle/>
        <a:p>
          <a:endParaRPr lang="en-US"/>
        </a:p>
      </dgm:t>
    </dgm:pt>
    <dgm:pt modelId="{6096881C-21DF-4832-A716-506EECA5E935}">
      <dgm:prSet phldrT="[Text]" custT="1"/>
      <dgm:spPr>
        <a:solidFill>
          <a:srgbClr val="2A4443"/>
        </a:solidFill>
      </dgm:spPr>
      <dgm:t>
        <a:bodyPr/>
        <a:lstStyle/>
        <a:p>
          <a:r>
            <a:rPr lang="en-US" sz="1600" dirty="0">
              <a:solidFill>
                <a:srgbClr val="FBF4E9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Tribal programs and governments may submit proof that they are a federal- or state-recognized tribe. </a:t>
          </a:r>
        </a:p>
      </dgm:t>
    </dgm:pt>
    <dgm:pt modelId="{0C6F6997-8EC5-46D1-8AAE-68D364001F68}" type="parTrans" cxnId="{82076476-F3F1-433A-A60E-CFE7466356C9}">
      <dgm:prSet/>
      <dgm:spPr/>
      <dgm:t>
        <a:bodyPr/>
        <a:lstStyle/>
        <a:p>
          <a:endParaRPr lang="en-US"/>
        </a:p>
      </dgm:t>
    </dgm:pt>
    <dgm:pt modelId="{414A7973-BC11-4C5E-9671-C14D51F32950}" type="sibTrans" cxnId="{82076476-F3F1-433A-A60E-CFE7466356C9}">
      <dgm:prSet/>
      <dgm:spPr>
        <a:solidFill>
          <a:srgbClr val="2A4443"/>
        </a:solidFill>
      </dgm:spPr>
      <dgm:t>
        <a:bodyPr/>
        <a:lstStyle/>
        <a:p>
          <a:endParaRPr lang="en-US"/>
        </a:p>
      </dgm:t>
    </dgm:pt>
    <dgm:pt modelId="{1EB66EAA-64A2-45A8-8657-D3CF5DB6531C}">
      <dgm:prSet custT="1"/>
      <dgm:spPr>
        <a:solidFill>
          <a:srgbClr val="2A4443"/>
        </a:solidFill>
      </dgm:spPr>
      <dgm:t>
        <a:bodyPr/>
        <a:lstStyle/>
        <a:p>
          <a:r>
            <a:rPr lang="en-US" sz="1600" b="1" i="0" dirty="0">
              <a:solidFill>
                <a:srgbClr val="FBF4E9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Budget: </a:t>
          </a:r>
          <a:r>
            <a:rPr lang="en-US" sz="1600" dirty="0">
              <a:solidFill>
                <a:srgbClr val="FBF4E9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An estimated budget for the proposed project with a detailed cost breakdown.</a:t>
          </a:r>
        </a:p>
      </dgm:t>
    </dgm:pt>
    <dgm:pt modelId="{98428747-CB5C-4EB1-9754-014047A904C6}" type="parTrans" cxnId="{645E4AFB-B3DE-4D03-BF3E-07A917AEBB1D}">
      <dgm:prSet/>
      <dgm:spPr/>
      <dgm:t>
        <a:bodyPr/>
        <a:lstStyle/>
        <a:p>
          <a:endParaRPr lang="en-US"/>
        </a:p>
      </dgm:t>
    </dgm:pt>
    <dgm:pt modelId="{760F192A-94C3-48FD-A318-D68F604DFA75}" type="sibTrans" cxnId="{645E4AFB-B3DE-4D03-BF3E-07A917AEBB1D}">
      <dgm:prSet/>
      <dgm:spPr/>
      <dgm:t>
        <a:bodyPr/>
        <a:lstStyle/>
        <a:p>
          <a:endParaRPr lang="en-US"/>
        </a:p>
      </dgm:t>
    </dgm:pt>
    <dgm:pt modelId="{EB27E6A5-F263-4E15-921E-67B4A10BD823}" type="pres">
      <dgm:prSet presAssocID="{C368B946-8B30-42CE-9D09-CA487DF984BC}" presName="linearFlow" presStyleCnt="0">
        <dgm:presLayoutVars>
          <dgm:resizeHandles val="exact"/>
        </dgm:presLayoutVars>
      </dgm:prSet>
      <dgm:spPr/>
    </dgm:pt>
    <dgm:pt modelId="{D51FE350-9B5F-4E3E-8E15-A50B7EAA9EFB}" type="pres">
      <dgm:prSet presAssocID="{6096881C-21DF-4832-A716-506EECA5E935}" presName="node" presStyleLbl="node1" presStyleIdx="0" presStyleCnt="3" custScaleX="283314" custLinFactNeighborX="425" custLinFactNeighborY="68499">
        <dgm:presLayoutVars>
          <dgm:bulletEnabled val="1"/>
        </dgm:presLayoutVars>
      </dgm:prSet>
      <dgm:spPr/>
    </dgm:pt>
    <dgm:pt modelId="{AC49794E-C30F-47AA-A937-9F76FC5F7E29}" type="pres">
      <dgm:prSet presAssocID="{414A7973-BC11-4C5E-9671-C14D51F32950}" presName="sibTrans" presStyleLbl="sibTrans2D1" presStyleIdx="0" presStyleCnt="2"/>
      <dgm:spPr/>
    </dgm:pt>
    <dgm:pt modelId="{16F47D2B-ABFA-4914-8499-09FEBB4DF8EE}" type="pres">
      <dgm:prSet presAssocID="{414A7973-BC11-4C5E-9671-C14D51F32950}" presName="connectorText" presStyleLbl="sibTrans2D1" presStyleIdx="0" presStyleCnt="2"/>
      <dgm:spPr/>
    </dgm:pt>
    <dgm:pt modelId="{113A4548-37F2-4ED3-9504-FC3EB6108B59}" type="pres">
      <dgm:prSet presAssocID="{BF6B2AB6-9D86-4828-8959-038D0E878934}" presName="node" presStyleLbl="node1" presStyleIdx="1" presStyleCnt="3" custScaleX="284163" custScaleY="133315" custLinFactNeighborY="45490">
        <dgm:presLayoutVars>
          <dgm:bulletEnabled val="1"/>
        </dgm:presLayoutVars>
      </dgm:prSet>
      <dgm:spPr/>
    </dgm:pt>
    <dgm:pt modelId="{33689FF5-B915-41DF-936F-51C23CB05D18}" type="pres">
      <dgm:prSet presAssocID="{28087AB3-8B17-435C-9BAD-CAC7558DA6CE}" presName="sibTrans" presStyleLbl="sibTrans2D1" presStyleIdx="1" presStyleCnt="2"/>
      <dgm:spPr/>
    </dgm:pt>
    <dgm:pt modelId="{C288EEEF-0E8C-4EC5-AA73-DBCD0BD10FAE}" type="pres">
      <dgm:prSet presAssocID="{28087AB3-8B17-435C-9BAD-CAC7558DA6CE}" presName="connectorText" presStyleLbl="sibTrans2D1" presStyleIdx="1" presStyleCnt="2"/>
      <dgm:spPr/>
    </dgm:pt>
    <dgm:pt modelId="{5FAF1503-BEC4-4CC5-B3B4-9E1AACDC1F24}" type="pres">
      <dgm:prSet presAssocID="{1EB66EAA-64A2-45A8-8657-D3CF5DB6531C}" presName="node" presStyleLbl="node1" presStyleIdx="2" presStyleCnt="3" custScaleX="282860" custLinFactNeighborX="0" custLinFactNeighborY="57921">
        <dgm:presLayoutVars>
          <dgm:bulletEnabled val="1"/>
        </dgm:presLayoutVars>
      </dgm:prSet>
      <dgm:spPr/>
    </dgm:pt>
  </dgm:ptLst>
  <dgm:cxnLst>
    <dgm:cxn modelId="{769F5231-EC6F-43E0-8C47-92C682D57621}" type="presOf" srcId="{28087AB3-8B17-435C-9BAD-CAC7558DA6CE}" destId="{33689FF5-B915-41DF-936F-51C23CB05D18}" srcOrd="0" destOrd="0" presId="urn:microsoft.com/office/officeart/2005/8/layout/process2"/>
    <dgm:cxn modelId="{9757473B-D395-4F3F-88EB-9973719ED75D}" srcId="{C368B946-8B30-42CE-9D09-CA487DF984BC}" destId="{BF6B2AB6-9D86-4828-8959-038D0E878934}" srcOrd="1" destOrd="0" parTransId="{91BE411A-90E4-4248-B4C6-58D6E4B717EA}" sibTransId="{28087AB3-8B17-435C-9BAD-CAC7558DA6CE}"/>
    <dgm:cxn modelId="{788FAC62-BDF8-4C58-B4D3-450163024E85}" type="presOf" srcId="{414A7973-BC11-4C5E-9671-C14D51F32950}" destId="{AC49794E-C30F-47AA-A937-9F76FC5F7E29}" srcOrd="0" destOrd="0" presId="urn:microsoft.com/office/officeart/2005/8/layout/process2"/>
    <dgm:cxn modelId="{4C2EFF65-850D-48DB-9CDF-B4973F3B94BA}" type="presOf" srcId="{28087AB3-8B17-435C-9BAD-CAC7558DA6CE}" destId="{C288EEEF-0E8C-4EC5-AA73-DBCD0BD10FAE}" srcOrd="1" destOrd="0" presId="urn:microsoft.com/office/officeart/2005/8/layout/process2"/>
    <dgm:cxn modelId="{82076476-F3F1-433A-A60E-CFE7466356C9}" srcId="{C368B946-8B30-42CE-9D09-CA487DF984BC}" destId="{6096881C-21DF-4832-A716-506EECA5E935}" srcOrd="0" destOrd="0" parTransId="{0C6F6997-8EC5-46D1-8AAE-68D364001F68}" sibTransId="{414A7973-BC11-4C5E-9671-C14D51F32950}"/>
    <dgm:cxn modelId="{42DD2682-0DD3-4031-826E-B4D2CE5A7B79}" type="presOf" srcId="{C368B946-8B30-42CE-9D09-CA487DF984BC}" destId="{EB27E6A5-F263-4E15-921E-67B4A10BD823}" srcOrd="0" destOrd="0" presId="urn:microsoft.com/office/officeart/2005/8/layout/process2"/>
    <dgm:cxn modelId="{B3A3049C-D75B-40D9-BE2F-22A17B1A176F}" type="presOf" srcId="{1EB66EAA-64A2-45A8-8657-D3CF5DB6531C}" destId="{5FAF1503-BEC4-4CC5-B3B4-9E1AACDC1F24}" srcOrd="0" destOrd="0" presId="urn:microsoft.com/office/officeart/2005/8/layout/process2"/>
    <dgm:cxn modelId="{9BA3BEB6-A6DB-4897-80D9-2EF9B9AEF99B}" type="presOf" srcId="{6096881C-21DF-4832-A716-506EECA5E935}" destId="{D51FE350-9B5F-4E3E-8E15-A50B7EAA9EFB}" srcOrd="0" destOrd="0" presId="urn:microsoft.com/office/officeart/2005/8/layout/process2"/>
    <dgm:cxn modelId="{C0AE9EB9-EE09-4D59-827D-1F29438054D2}" type="presOf" srcId="{BF6B2AB6-9D86-4828-8959-038D0E878934}" destId="{113A4548-37F2-4ED3-9504-FC3EB6108B59}" srcOrd="0" destOrd="0" presId="urn:microsoft.com/office/officeart/2005/8/layout/process2"/>
    <dgm:cxn modelId="{93A734DE-8DE2-408C-BCE4-2E0C6AADCC2C}" type="presOf" srcId="{414A7973-BC11-4C5E-9671-C14D51F32950}" destId="{16F47D2B-ABFA-4914-8499-09FEBB4DF8EE}" srcOrd="1" destOrd="0" presId="urn:microsoft.com/office/officeart/2005/8/layout/process2"/>
    <dgm:cxn modelId="{645E4AFB-B3DE-4D03-BF3E-07A917AEBB1D}" srcId="{C368B946-8B30-42CE-9D09-CA487DF984BC}" destId="{1EB66EAA-64A2-45A8-8657-D3CF5DB6531C}" srcOrd="2" destOrd="0" parTransId="{98428747-CB5C-4EB1-9754-014047A904C6}" sibTransId="{760F192A-94C3-48FD-A318-D68F604DFA75}"/>
    <dgm:cxn modelId="{691A5D2C-8419-4F53-92C8-C29E3DF3045B}" type="presParOf" srcId="{EB27E6A5-F263-4E15-921E-67B4A10BD823}" destId="{D51FE350-9B5F-4E3E-8E15-A50B7EAA9EFB}" srcOrd="0" destOrd="0" presId="urn:microsoft.com/office/officeart/2005/8/layout/process2"/>
    <dgm:cxn modelId="{CB2AF47E-86D3-4137-B61F-9054484D2222}" type="presParOf" srcId="{EB27E6A5-F263-4E15-921E-67B4A10BD823}" destId="{AC49794E-C30F-47AA-A937-9F76FC5F7E29}" srcOrd="1" destOrd="0" presId="urn:microsoft.com/office/officeart/2005/8/layout/process2"/>
    <dgm:cxn modelId="{D8297459-10C1-4944-B82D-03CF580D29B3}" type="presParOf" srcId="{AC49794E-C30F-47AA-A937-9F76FC5F7E29}" destId="{16F47D2B-ABFA-4914-8499-09FEBB4DF8EE}" srcOrd="0" destOrd="0" presId="urn:microsoft.com/office/officeart/2005/8/layout/process2"/>
    <dgm:cxn modelId="{91596CE3-787E-45D1-92E2-B9EE05CAD7BE}" type="presParOf" srcId="{EB27E6A5-F263-4E15-921E-67B4A10BD823}" destId="{113A4548-37F2-4ED3-9504-FC3EB6108B59}" srcOrd="2" destOrd="0" presId="urn:microsoft.com/office/officeart/2005/8/layout/process2"/>
    <dgm:cxn modelId="{DFBFACFB-A4BD-4D64-94DD-CA458EDB8813}" type="presParOf" srcId="{EB27E6A5-F263-4E15-921E-67B4A10BD823}" destId="{33689FF5-B915-41DF-936F-51C23CB05D18}" srcOrd="3" destOrd="0" presId="urn:microsoft.com/office/officeart/2005/8/layout/process2"/>
    <dgm:cxn modelId="{BA67159F-67FE-48B0-B758-4443E5D22561}" type="presParOf" srcId="{33689FF5-B915-41DF-936F-51C23CB05D18}" destId="{C288EEEF-0E8C-4EC5-AA73-DBCD0BD10FAE}" srcOrd="0" destOrd="0" presId="urn:microsoft.com/office/officeart/2005/8/layout/process2"/>
    <dgm:cxn modelId="{285D9C9D-6CC5-44EA-820D-2673444439BF}" type="presParOf" srcId="{EB27E6A5-F263-4E15-921E-67B4A10BD823}" destId="{5FAF1503-BEC4-4CC5-B3B4-9E1AACDC1F2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87F4D-6CD9-4A83-9CD2-5DE0627AD203}">
      <dsp:nvSpPr>
        <dsp:cNvPr id="0" name=""/>
        <dsp:cNvSpPr/>
      </dsp:nvSpPr>
      <dsp:spPr>
        <a:xfrm>
          <a:off x="675249" y="0"/>
          <a:ext cx="7652824" cy="4506820"/>
        </a:xfrm>
        <a:prstGeom prst="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FC2A2-D5E4-4DBF-B913-953A18C04300}">
      <dsp:nvSpPr>
        <dsp:cNvPr id="0" name=""/>
        <dsp:cNvSpPr/>
      </dsp:nvSpPr>
      <dsp:spPr>
        <a:xfrm>
          <a:off x="4506" y="1352045"/>
          <a:ext cx="2167303" cy="1802728"/>
        </a:xfrm>
        <a:prstGeom prst="roundRect">
          <a:avLst/>
        </a:prstGeom>
        <a:solidFill>
          <a:srgbClr val="B0C2C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2A4443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Introduction – FNDI &amp; SNL</a:t>
          </a:r>
        </a:p>
      </dsp:txBody>
      <dsp:txXfrm>
        <a:off x="92508" y="1440047"/>
        <a:ext cx="1991299" cy="1626724"/>
      </dsp:txXfrm>
    </dsp:sp>
    <dsp:sp modelId="{4E976446-F997-462D-B8C2-A395AD224662}">
      <dsp:nvSpPr>
        <dsp:cNvPr id="0" name=""/>
        <dsp:cNvSpPr/>
      </dsp:nvSpPr>
      <dsp:spPr>
        <a:xfrm>
          <a:off x="2280175" y="1352045"/>
          <a:ext cx="2167303" cy="1802728"/>
        </a:xfrm>
        <a:prstGeom prst="roundRect">
          <a:avLst/>
        </a:prstGeom>
        <a:solidFill>
          <a:srgbClr val="F6921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Brandon Grotesque Regular" panose="020B0503020203060202" pitchFamily="34" charset="0"/>
              <a:cs typeface="Calibri" panose="020F0502020204030204" pitchFamily="34" charset="0"/>
            </a:rPr>
            <a:t>Overview of Grant Opportunity</a:t>
          </a:r>
        </a:p>
      </dsp:txBody>
      <dsp:txXfrm>
        <a:off x="2368177" y="1440047"/>
        <a:ext cx="1991299" cy="1626724"/>
      </dsp:txXfrm>
    </dsp:sp>
    <dsp:sp modelId="{F53B6726-C63B-4F4A-9513-9A509FE2B127}">
      <dsp:nvSpPr>
        <dsp:cNvPr id="0" name=""/>
        <dsp:cNvSpPr/>
      </dsp:nvSpPr>
      <dsp:spPr>
        <a:xfrm>
          <a:off x="4555844" y="1352045"/>
          <a:ext cx="2167303" cy="1802728"/>
        </a:xfrm>
        <a:prstGeom prst="roundRect">
          <a:avLst/>
        </a:prstGeom>
        <a:solidFill>
          <a:srgbClr val="FBF4E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2A4443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Walk-through of online application process</a:t>
          </a:r>
        </a:p>
      </dsp:txBody>
      <dsp:txXfrm>
        <a:off x="4643846" y="1440047"/>
        <a:ext cx="1991299" cy="1626724"/>
      </dsp:txXfrm>
    </dsp:sp>
    <dsp:sp modelId="{3468341A-5EE1-4617-A8D6-DCDC6D33DABC}">
      <dsp:nvSpPr>
        <dsp:cNvPr id="0" name=""/>
        <dsp:cNvSpPr/>
      </dsp:nvSpPr>
      <dsp:spPr>
        <a:xfrm>
          <a:off x="6814843" y="1352045"/>
          <a:ext cx="2167303" cy="1802728"/>
        </a:xfrm>
        <a:prstGeom prst="roundRect">
          <a:avLst/>
        </a:prstGeom>
        <a:solidFill>
          <a:srgbClr val="C96D2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FBF4E9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Question &amp; Answer</a:t>
          </a:r>
        </a:p>
      </dsp:txBody>
      <dsp:txXfrm>
        <a:off x="6902845" y="1440047"/>
        <a:ext cx="1991299" cy="16267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0AEDF2-3DAD-4868-B36D-12A9111D3A79}">
      <dsp:nvSpPr>
        <dsp:cNvPr id="0" name=""/>
        <dsp:cNvSpPr/>
      </dsp:nvSpPr>
      <dsp:spPr>
        <a:xfrm>
          <a:off x="0" y="165304"/>
          <a:ext cx="2844409" cy="17066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Native-Led Nonprofit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Founded in 1980</a:t>
          </a:r>
        </a:p>
      </dsp:txBody>
      <dsp:txXfrm>
        <a:off x="0" y="165304"/>
        <a:ext cx="2844409" cy="1706645"/>
      </dsp:txXfrm>
    </dsp:sp>
    <dsp:sp modelId="{1DDA8929-4CBE-456E-A778-3DE4DB34B537}">
      <dsp:nvSpPr>
        <dsp:cNvPr id="0" name=""/>
        <dsp:cNvSpPr/>
      </dsp:nvSpPr>
      <dsp:spPr>
        <a:xfrm>
          <a:off x="3128850" y="165304"/>
          <a:ext cx="2844409" cy="17066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Based in Longmont, Colorado</a:t>
          </a:r>
        </a:p>
      </dsp:txBody>
      <dsp:txXfrm>
        <a:off x="3128850" y="165304"/>
        <a:ext cx="2844409" cy="1706645"/>
      </dsp:txXfrm>
    </dsp:sp>
    <dsp:sp modelId="{5E03C396-E2C1-47A0-9774-02FDC6ACB6FB}">
      <dsp:nvSpPr>
        <dsp:cNvPr id="0" name=""/>
        <dsp:cNvSpPr/>
      </dsp:nvSpPr>
      <dsp:spPr>
        <a:xfrm>
          <a:off x="6257700" y="165304"/>
          <a:ext cx="2844409" cy="17066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400" b="0" kern="120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48 </a:t>
          </a:r>
          <a:r>
            <a:rPr lang="en-US" sz="24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Staff Members</a:t>
          </a:r>
        </a:p>
      </dsp:txBody>
      <dsp:txXfrm>
        <a:off x="6257700" y="165304"/>
        <a:ext cx="2844409" cy="1706645"/>
      </dsp:txXfrm>
    </dsp:sp>
    <dsp:sp modelId="{565C96AA-D503-4815-8F4D-F7943D4969C9}">
      <dsp:nvSpPr>
        <dsp:cNvPr id="0" name=""/>
        <dsp:cNvSpPr/>
      </dsp:nvSpPr>
      <dsp:spPr>
        <a:xfrm>
          <a:off x="0" y="2156391"/>
          <a:ext cx="2844409" cy="17066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1993: Grantmaking Program Launched</a:t>
          </a:r>
        </a:p>
      </dsp:txBody>
      <dsp:txXfrm>
        <a:off x="0" y="2156391"/>
        <a:ext cx="2844409" cy="1706645"/>
      </dsp:txXfrm>
    </dsp:sp>
    <dsp:sp modelId="{A2D549AE-415E-4A03-BCE7-C4FE17433662}">
      <dsp:nvSpPr>
        <dsp:cNvPr id="0" name=""/>
        <dsp:cNvSpPr/>
      </dsp:nvSpPr>
      <dsp:spPr>
        <a:xfrm>
          <a:off x="3128850" y="2156391"/>
          <a:ext cx="2844409" cy="17066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Grantmaking to date: 3,385 grants, $80 million</a:t>
          </a:r>
        </a:p>
      </dsp:txBody>
      <dsp:txXfrm>
        <a:off x="3128850" y="2156391"/>
        <a:ext cx="2844409" cy="1706645"/>
      </dsp:txXfrm>
    </dsp:sp>
    <dsp:sp modelId="{706F1795-962C-4141-91FF-ECC370A39D4F}">
      <dsp:nvSpPr>
        <dsp:cNvPr id="0" name=""/>
        <dsp:cNvSpPr/>
      </dsp:nvSpPr>
      <dsp:spPr>
        <a:xfrm>
          <a:off x="6257700" y="2156391"/>
          <a:ext cx="2844409" cy="17066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3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Constituent Base: Tribal Programs, Native-Led Nonprofits &amp; Community Orgs</a:t>
          </a:r>
        </a:p>
      </dsp:txBody>
      <dsp:txXfrm>
        <a:off x="6257700" y="2156391"/>
        <a:ext cx="2844409" cy="17066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687BA-8E49-4A25-83D8-67273FE24035}">
      <dsp:nvSpPr>
        <dsp:cNvPr id="0" name=""/>
        <dsp:cNvSpPr/>
      </dsp:nvSpPr>
      <dsp:spPr>
        <a:xfrm>
          <a:off x="1554227" y="491"/>
          <a:ext cx="6038265" cy="3622959"/>
        </a:xfrm>
        <a:prstGeom prst="rect">
          <a:avLst/>
        </a:prstGeom>
        <a:solidFill>
          <a:srgbClr val="2A44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Brandon Grotesque Regular" panose="020B0503020203060202" pitchFamily="34" charset="0"/>
            </a:rPr>
            <a:t>Federal- and state-recognized tribal governments and departments</a:t>
          </a:r>
        </a:p>
      </dsp:txBody>
      <dsp:txXfrm>
        <a:off x="1554227" y="491"/>
        <a:ext cx="6038265" cy="36229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1FE350-9B5F-4E3E-8E15-A50B7EAA9EFB}">
      <dsp:nvSpPr>
        <dsp:cNvPr id="0" name=""/>
        <dsp:cNvSpPr/>
      </dsp:nvSpPr>
      <dsp:spPr>
        <a:xfrm>
          <a:off x="498124" y="358032"/>
          <a:ext cx="8166808" cy="1043474"/>
        </a:xfrm>
        <a:prstGeom prst="roundRect">
          <a:avLst>
            <a:gd name="adj" fmla="val 10000"/>
          </a:avLst>
        </a:prstGeom>
        <a:solidFill>
          <a:srgbClr val="2A444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BF4E9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Tribal programs and governments may submit proof that they are a federal- or state-recognized tribe. </a:t>
          </a:r>
        </a:p>
      </dsp:txBody>
      <dsp:txXfrm>
        <a:off x="528686" y="388594"/>
        <a:ext cx="8105684" cy="982350"/>
      </dsp:txXfrm>
    </dsp:sp>
    <dsp:sp modelId="{AC49794E-C30F-47AA-A937-9F76FC5F7E29}">
      <dsp:nvSpPr>
        <dsp:cNvPr id="0" name=""/>
        <dsp:cNvSpPr/>
      </dsp:nvSpPr>
      <dsp:spPr>
        <a:xfrm rot="5426013">
          <a:off x="4425422" y="1367571"/>
          <a:ext cx="301276" cy="469563"/>
        </a:xfrm>
        <a:prstGeom prst="rightArrow">
          <a:avLst>
            <a:gd name="adj1" fmla="val 60000"/>
            <a:gd name="adj2" fmla="val 50000"/>
          </a:avLst>
        </a:prstGeom>
        <a:solidFill>
          <a:srgbClr val="2A4443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4435533" y="1451716"/>
        <a:ext cx="281737" cy="210893"/>
      </dsp:txXfrm>
    </dsp:sp>
    <dsp:sp modelId="{113A4548-37F2-4ED3-9504-FC3EB6108B59}">
      <dsp:nvSpPr>
        <dsp:cNvPr id="0" name=""/>
        <dsp:cNvSpPr/>
      </dsp:nvSpPr>
      <dsp:spPr>
        <a:xfrm>
          <a:off x="473637" y="1803198"/>
          <a:ext cx="8191281" cy="1391108"/>
        </a:xfrm>
        <a:prstGeom prst="roundRect">
          <a:avLst>
            <a:gd name="adj" fmla="val 10000"/>
          </a:avLst>
        </a:prstGeom>
        <a:solidFill>
          <a:srgbClr val="2A444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BF4E9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Tribal programs and governments should submit a list of their Tribal Council in lieu of a Board of Directors.</a:t>
          </a:r>
        </a:p>
      </dsp:txBody>
      <dsp:txXfrm>
        <a:off x="514381" y="1843942"/>
        <a:ext cx="8109793" cy="1309620"/>
      </dsp:txXfrm>
    </dsp:sp>
    <dsp:sp modelId="{33689FF5-B915-41DF-936F-51C23CB05D18}">
      <dsp:nvSpPr>
        <dsp:cNvPr id="0" name=""/>
        <dsp:cNvSpPr/>
      </dsp:nvSpPr>
      <dsp:spPr>
        <a:xfrm rot="5400000">
          <a:off x="4462385" y="3102048"/>
          <a:ext cx="213785" cy="469563"/>
        </a:xfrm>
        <a:prstGeom prst="rightArrow">
          <a:avLst>
            <a:gd name="adj1" fmla="val 60000"/>
            <a:gd name="adj2" fmla="val 50000"/>
          </a:avLst>
        </a:prstGeom>
        <a:solidFill>
          <a:srgbClr val="2A4443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4428410" y="3229937"/>
        <a:ext cx="281737" cy="149650"/>
      </dsp:txXfrm>
    </dsp:sp>
    <dsp:sp modelId="{5FAF1503-BEC4-4CC5-B3B4-9E1AACDC1F24}">
      <dsp:nvSpPr>
        <dsp:cNvPr id="0" name=""/>
        <dsp:cNvSpPr/>
      </dsp:nvSpPr>
      <dsp:spPr>
        <a:xfrm>
          <a:off x="492417" y="3479354"/>
          <a:ext cx="8153721" cy="1043474"/>
        </a:xfrm>
        <a:prstGeom prst="roundRect">
          <a:avLst>
            <a:gd name="adj" fmla="val 10000"/>
          </a:avLst>
        </a:prstGeom>
        <a:solidFill>
          <a:srgbClr val="2A444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FBF4E9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Budget: </a:t>
          </a:r>
          <a:r>
            <a:rPr lang="en-US" sz="1600" kern="1200" dirty="0">
              <a:solidFill>
                <a:srgbClr val="FBF4E9"/>
              </a:solidFill>
              <a:latin typeface="Brandon Grotesque Regular" panose="020B0503020203060202" pitchFamily="34" charset="0"/>
              <a:cs typeface="Calibri" panose="020F0502020204030204" pitchFamily="34" charset="0"/>
            </a:rPr>
            <a:t>An estimated budget for the proposed project with a detailed cost breakdown.</a:t>
          </a:r>
        </a:p>
      </dsp:txBody>
      <dsp:txXfrm>
        <a:off x="522979" y="3509916"/>
        <a:ext cx="8092597" cy="982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FE29B561-EA08-20CE-BA2C-30AAB4AEA0D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5025" cy="3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F84AE015-D47C-4A72-435A-FEE268135C1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01613" y="4414911"/>
            <a:ext cx="5607175" cy="418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A01CABD-553C-A14B-1CF1-EF8C3FEA471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41276" cy="46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836219" algn="l"/>
                <a:tab pos="1672438" algn="l"/>
                <a:tab pos="2508656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9476EC8-1037-C206-9436-157FB499438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967692" y="0"/>
            <a:ext cx="3041276" cy="46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836219" algn="l"/>
                <a:tab pos="1672438" algn="l"/>
                <a:tab pos="2508656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US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7A2474D8-D3FA-82AF-AF2A-60DED1E0FA22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831287"/>
            <a:ext cx="3041276" cy="46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836219" algn="l"/>
                <a:tab pos="1672438" algn="l"/>
                <a:tab pos="2508656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US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3A56604-C826-27FC-00EF-A1DC277B68E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967692" y="8831287"/>
            <a:ext cx="3041276" cy="46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836219" algn="l"/>
                <a:tab pos="1672438" algn="l"/>
                <a:tab pos="2508656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fld id="{94D1A02D-2DB1-451F-AFEE-F0F5EE771E7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2788A55-4643-0F43-90CF-6F8D7828560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B93E80-E49A-4261-83A4-C062B5DA2D3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2289" name="Rectangle 1">
            <a:extLst>
              <a:ext uri="{FF2B5EF4-FFF2-40B4-BE49-F238E27FC236}">
                <a16:creationId xmlns:a16="http://schemas.microsoft.com/office/drawing/2014/main" id="{B857C839-3750-0E5A-0C43-E5609BE4D12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8BEBEE8C-BFED-44D5-5B94-580AD6DBD6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2221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912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6828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5539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0618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0741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5484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0844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424224D-C62B-7356-B665-381CECCAB4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F6FAA3EC-4F88-440E-AC9A-5CFD16705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18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55D93EFA-956D-4577-9606-CCF60F7646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5384C51-9B35-95C9-A5E9-BCD106717D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18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33381D2-995B-4F7B-718B-C47BBB653C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4B755055-9C5F-48CE-94C4-00DA349B261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19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0022724A-67F6-0192-0FAF-2789DD1753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7370CDF-CFFA-F9A6-41BF-04F4A98B8AB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9899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DADFFD6-E013-BB4D-5319-E8666862373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5A0C384D-5468-4A75-9C9D-99929536A00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C5FEEC1C-E336-6D38-BE77-3478470761A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0250B0B-25FE-9C26-5EF9-3D3DE63084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25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F3E9E8-4332-60B1-94C4-A87E13D1C43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F4A4E054-9A3C-48FD-A7C9-58023DE909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20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20481" name="Rectangle 1">
            <a:extLst>
              <a:ext uri="{FF2B5EF4-FFF2-40B4-BE49-F238E27FC236}">
                <a16:creationId xmlns:a16="http://schemas.microsoft.com/office/drawing/2014/main" id="{48358295-1F4D-7035-4BA2-F566C4C435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C7A9C5B9-D4CA-CF91-4AFA-8D311286AD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424224D-C62B-7356-B665-381CECCAB4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F6FAA3EC-4F88-440E-AC9A-5CFD16705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55D93EFA-956D-4577-9606-CCF60F7646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5384C51-9B35-95C9-A5E9-BCD106717D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6964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33381D2-995B-4F7B-718B-C47BBB653C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755055-9C5F-48CE-94C4-00DA349B2613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0022724A-67F6-0192-0FAF-2789DD1753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7370CDF-CFFA-F9A6-41BF-04F4A98B8AB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373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6964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4723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145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545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EAB1-0C25-9D2F-0EFB-AEBF918B5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13EE74-3FB5-9DFD-400D-EF31531F7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575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1DA3-6E69-8861-A4E1-9D0900C1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651EB-24E0-F39A-80AF-699E57227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29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BBB32C-6295-3098-3FB5-9C27E271C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57A42F-2D19-41A6-C56A-0FAE4783E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92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5987-1C37-A048-A08A-0A86FD29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271B-CE65-FF94-109D-0D223A20F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93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DEDAD-591A-E425-1A94-F437FE9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2F7E7-F177-4026-B73D-24242ED70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17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56018-0F72-8EE6-C152-16D8ABE4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BAA9D-1E9F-BDEB-7C30-B1FC551C7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B2C5E-17AD-9ADF-DF3C-13BE523B7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10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A81D-5892-4BE7-F99F-139E7C97D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9C0EE-6C4B-ABED-7442-C8D53768D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F4BE4-549F-ECE1-8371-176FE1D8C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AF513-3BC7-3944-D3ED-2BC95D64A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B13DF1-2749-6D19-13FD-61DEB3DED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60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2146E-1BAD-E3D2-2BFE-3E127A96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27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70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C29B-6638-87FA-8CE9-07B51367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523BC-5CB3-2709-B252-85D18F7D0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666E5-B82E-5F7E-6B78-449E59C97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58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5107A-6879-4905-7AFE-90D9CC46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4E8A9-06CE-13F7-7BDB-108E38800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63747-702D-2510-A8C5-594384A0D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81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5B3A8ACF-D7A7-A4F3-44F9-AA62DDAD6F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D0B8B3DB-6111-1047-0BD0-4B3669053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2pPr>
      <a:lvl3pPr marL="1143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3pPr>
      <a:lvl4pPr marL="1600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4pPr>
      <a:lvl5pPr marL="20574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9pPr>
    </p:titleStyle>
    <p:bodyStyle>
      <a:lvl1pPr marL="342900" indent="-342900" algn="ctr" rtl="0" fontAlgn="base">
        <a:lnSpc>
          <a:spcPct val="8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8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8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8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8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grantmaking@firstnations.or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us.grantrequest.com/application.aspx?sid=1243&amp;fid=3538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mailto:grantmaking@firstnations.org" TargetMode="External"/><Relationship Id="rId4" Type="http://schemas.openxmlformats.org/officeDocument/2006/relationships/hyperlink" Target="mailto:mwhiting@firstnations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firstnations.org" TargetMode="External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028B8C2-6FDB-5B48-CF07-540B9BD0E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04" b="511"/>
          <a:stretch/>
        </p:blipFill>
        <p:spPr>
          <a:xfrm>
            <a:off x="1164" y="1017"/>
            <a:ext cx="9183552" cy="69477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653A988-CE0C-BABD-3330-0111D27E9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" r="27055"/>
          <a:stretch/>
        </p:blipFill>
        <p:spPr>
          <a:xfrm>
            <a:off x="0" y="-23087"/>
            <a:ext cx="9189153" cy="6971872"/>
          </a:xfrm>
          <a:prstGeom prst="rect">
            <a:avLst/>
          </a:prstGeom>
        </p:spPr>
      </p:pic>
      <p:pic>
        <p:nvPicPr>
          <p:cNvPr id="7" name="Graphic 7">
            <a:extLst>
              <a:ext uri="{FF2B5EF4-FFF2-40B4-BE49-F238E27FC236}">
                <a16:creationId xmlns:a16="http://schemas.microsoft.com/office/drawing/2014/main" id="{EA18D635-4A39-B947-EDDB-EFBCC6B8F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35435" y="468086"/>
            <a:ext cx="2743200" cy="628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803AD-A29A-4370-8D72-0F6D045B6483}"/>
              </a:ext>
            </a:extLst>
          </p:cNvPr>
          <p:cNvSpPr txBox="1"/>
          <p:nvPr/>
        </p:nvSpPr>
        <p:spPr>
          <a:xfrm>
            <a:off x="228600" y="3682701"/>
            <a:ext cx="8686800" cy="19068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4200" cap="all" spc="100" dirty="0">
                <a:solidFill>
                  <a:schemeClr val="bg1"/>
                </a:solidFill>
                <a:latin typeface="Brandon Grotesque BOLD"/>
              </a:rPr>
              <a:t>Strengthening Tribal Co-management and Co-stewardship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253C6D-0ECD-4414-8405-C20A45918D75}"/>
              </a:ext>
            </a:extLst>
          </p:cNvPr>
          <p:cNvSpPr txBox="1"/>
          <p:nvPr/>
        </p:nvSpPr>
        <p:spPr>
          <a:xfrm>
            <a:off x="228600" y="5636442"/>
            <a:ext cx="9183552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6921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</a:rPr>
              <a:t>Q&amp;A WEBINAR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ELIGIBILITY</a:t>
            </a:r>
            <a:endParaRPr 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437C550F-4698-44D3-A18F-38F51E07BA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6623654"/>
              </p:ext>
            </p:extLst>
          </p:nvPr>
        </p:nvGraphicFramePr>
        <p:xfrm>
          <a:off x="20945" y="2231625"/>
          <a:ext cx="9146721" cy="3623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05CD3B9-3DCD-4FD6-8F97-FEBCBA22AA77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801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SELECTION PRIORITY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17481D-63BC-4C84-AC24-1E4930B6B752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81BD35-8910-402A-9909-C8314A5B9563}"/>
              </a:ext>
            </a:extLst>
          </p:cNvPr>
          <p:cNvSpPr txBox="1">
            <a:spLocks/>
          </p:cNvSpPr>
          <p:nvPr/>
        </p:nvSpPr>
        <p:spPr>
          <a:xfrm>
            <a:off x="292608" y="1825625"/>
            <a:ext cx="8217408" cy="4351338"/>
          </a:xfrm>
          <a:prstGeom prst="rect">
            <a:avLst/>
          </a:prstGeom>
        </p:spPr>
        <p:txBody>
          <a:bodyPr/>
          <a:lstStyle>
            <a:lvl1pPr marL="342900" indent="-342900" algn="ctr" rtl="0" fontAlgn="base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ct val="100000"/>
              </a:lnSpc>
            </a:pPr>
            <a:r>
              <a:rPr lang="en-US" sz="350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Selected grantees under this opportunity must use funding to support work that is building necessary capacity to negotiate, implement, and monitor co-management and co-stewardship agreements with a federal or state agency</a:t>
            </a:r>
          </a:p>
          <a:p>
            <a:pPr marL="0" indent="0" algn="l" hangingPunct="1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</a:endParaRPr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4804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SELECTION CRITERIA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F21278-4194-476B-8F7B-0E30BB74C2B3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6F2A90-4898-4301-AF83-64EBF18EFA16}"/>
              </a:ext>
            </a:extLst>
          </p:cNvPr>
          <p:cNvSpPr txBox="1">
            <a:spLocks/>
          </p:cNvSpPr>
          <p:nvPr/>
        </p:nvSpPr>
        <p:spPr>
          <a:xfrm>
            <a:off x="292608" y="1825625"/>
            <a:ext cx="8217408" cy="4351338"/>
          </a:xfrm>
          <a:prstGeom prst="rect">
            <a:avLst/>
          </a:prstGeom>
        </p:spPr>
        <p:txBody>
          <a:bodyPr/>
          <a:lstStyle>
            <a:lvl1pPr marL="342900" indent="-342900" algn="ctr" rtl="0" fontAlgn="base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Advance co-management or co-stewardship agreements in a way that aligns with Tribal values and interests.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Build capacity for co-management or co-stewardship efforts.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Enhance the health and biodiversity of ecosystems.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Incorporate methods to track, measure, and share impact.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Can help launch new models across different land management agencies.</a:t>
            </a:r>
          </a:p>
          <a:p>
            <a:pPr marL="457200" indent="-457200" algn="l" hangingPunct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</a:endParaRPr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805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ALLOWABLE ACTIVITIES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17481D-63BC-4C84-AC24-1E4930B6B752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81BD35-8910-402A-9909-C8314A5B9563}"/>
              </a:ext>
            </a:extLst>
          </p:cNvPr>
          <p:cNvSpPr txBox="1">
            <a:spLocks/>
          </p:cNvSpPr>
          <p:nvPr/>
        </p:nvSpPr>
        <p:spPr>
          <a:xfrm>
            <a:off x="265364" y="1995932"/>
            <a:ext cx="8338948" cy="4351338"/>
          </a:xfrm>
          <a:prstGeom prst="rect">
            <a:avLst/>
          </a:prstGeom>
        </p:spPr>
        <p:txBody>
          <a:bodyPr/>
          <a:lstStyle>
            <a:lvl1pPr marL="342900" indent="-342900" algn="ctr" rtl="0" fontAlgn="base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Tribal capacity building </a:t>
            </a:r>
          </a:p>
          <a:p>
            <a:pPr marL="457200" lvl="0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Departmental and programmatic development and advancement</a:t>
            </a:r>
          </a:p>
          <a:p>
            <a:pPr marL="457200" lvl="0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Co-management and co-stewardship planning and development</a:t>
            </a:r>
          </a:p>
          <a:p>
            <a:pPr marL="0" indent="0" algn="l" hangingPunct="1"/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</a:endParaRPr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155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PROPOSAL REQUIREMENTS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AF993B-5893-47C9-8A98-3A6DEC5AEAE6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C19ED3-5688-4EAB-88AC-02CB8FD920E3}"/>
              </a:ext>
            </a:extLst>
          </p:cNvPr>
          <p:cNvSpPr txBox="1">
            <a:spLocks/>
          </p:cNvSpPr>
          <p:nvPr/>
        </p:nvSpPr>
        <p:spPr>
          <a:xfrm>
            <a:off x="292608" y="1825624"/>
            <a:ext cx="8217408" cy="4758055"/>
          </a:xfrm>
          <a:prstGeom prst="rect">
            <a:avLst/>
          </a:prstGeom>
        </p:spPr>
        <p:txBody>
          <a:bodyPr/>
          <a:lstStyle>
            <a:lvl1pPr marL="342900" indent="-342900" algn="ctr" rtl="0" fontAlgn="base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A concise description of the proposed project including details about planning. Include information about what your co-management or co-stewardship objectives and goals are; the federal agency, state or local government, that will co-steward/co-manage; and the geographic region of the project. </a:t>
            </a:r>
          </a:p>
          <a:p>
            <a:pPr marL="51435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An overview of the activities that will be executed during the project, how they will be implemented, and how they will advance Tribal priorities.</a:t>
            </a:r>
          </a:p>
          <a:p>
            <a:pPr marL="51435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A plan of how to plan to track and measure the project impact.</a:t>
            </a:r>
          </a:p>
          <a:p>
            <a:pPr marL="51435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At least two specific objectives to be accomplished with the funding.</a:t>
            </a:r>
          </a:p>
        </p:txBody>
      </p:sp>
    </p:spTree>
    <p:extLst>
      <p:ext uri="{BB962C8B-B14F-4D97-AF65-F5344CB8AC3E}">
        <p14:creationId xmlns:p14="http://schemas.microsoft.com/office/powerpoint/2010/main" val="39847863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PROPOSAL ATTACHMENTS</a:t>
            </a:r>
            <a:endParaRPr 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A135847-11C6-429A-8365-DA7F58EEE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230875"/>
              </p:ext>
            </p:extLst>
          </p:nvPr>
        </p:nvGraphicFramePr>
        <p:xfrm>
          <a:off x="0" y="1662818"/>
          <a:ext cx="9138556" cy="4522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56F9C3EB-1129-409B-947A-F0EC7A564D1E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5704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ONLINE APPLICATION SYSTEM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141723-687E-407F-8929-A57C25A3D205}"/>
              </a:ext>
            </a:extLst>
          </p:cNvPr>
          <p:cNvSpPr txBox="1">
            <a:spLocks/>
          </p:cNvSpPr>
          <p:nvPr/>
        </p:nvSpPr>
        <p:spPr>
          <a:xfrm>
            <a:off x="492977" y="1896888"/>
            <a:ext cx="8144435" cy="43691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ctr" rtl="0" fontAlgn="base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latin typeface="Brandon Grotesque Regular" panose="020B0503020203060202" pitchFamily="34" charset="0"/>
              </a:rPr>
              <a:t>All applicants must complete First Nations’ online grant application, including submission of necessary attachments, no later than </a:t>
            </a:r>
            <a:r>
              <a:rPr lang="en-US" sz="1900" b="1" dirty="0">
                <a:latin typeface="Brandon Grotesque Regular" panose="020B0503020203060202" pitchFamily="34" charset="0"/>
              </a:rPr>
              <a:t>THURSDAY, APRIL 18, 2024, at 5 p.m. Mountain Daylight Time.</a:t>
            </a:r>
          </a:p>
          <a:p>
            <a:pPr marL="914400" lvl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latin typeface="Brandon Grotesque Regular" panose="020B0503020203060202" pitchFamily="34" charset="0"/>
              </a:rPr>
              <a:t>Should you encounter any technical issues please contact </a:t>
            </a:r>
            <a:r>
              <a:rPr lang="en-US" sz="1900" dirty="0">
                <a:solidFill>
                  <a:srgbClr val="F6921E"/>
                </a:solidFill>
                <a:latin typeface="Brandon Grotesque Regular" panose="020B0503020203060202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grantmaking@firstnations.org</a:t>
            </a:r>
            <a:r>
              <a:rPr lang="en-US" sz="1900" dirty="0">
                <a:solidFill>
                  <a:srgbClr val="F6921E"/>
                </a:solidFill>
                <a:latin typeface="Brandon Grotesque Regular" panose="020B0503020203060202" pitchFamily="34" charset="0"/>
              </a:rPr>
              <a:t> </a:t>
            </a:r>
            <a:r>
              <a:rPr lang="en-US" sz="1900" dirty="0">
                <a:latin typeface="Brandon Grotesque Regular" panose="020B0503020203060202" pitchFamily="34" charset="0"/>
              </a:rPr>
              <a:t>ASAP and </a:t>
            </a:r>
            <a:r>
              <a:rPr lang="en-US" sz="1900" b="1" dirty="0">
                <a:latin typeface="Brandon Grotesque Regular" panose="020B0503020203060202" pitchFamily="34" charset="0"/>
              </a:rPr>
              <a:t>prior</a:t>
            </a:r>
            <a:r>
              <a:rPr lang="en-US" sz="1900" dirty="0">
                <a:latin typeface="Brandon Grotesque Regular" panose="020B0503020203060202" pitchFamily="34" charset="0"/>
              </a:rPr>
              <a:t> to the 5pm deadline.</a:t>
            </a:r>
          </a:p>
          <a:p>
            <a:pPr marL="457200" indent="-457200" algn="l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Brandon Grotesque Regular" panose="020B0503020203060202" pitchFamily="34" charset="0"/>
              </a:rPr>
              <a:t>Some of our most rural and remote applicants may have limited access to high-speed Internet. Any exceptions to use of the online system must be made at least two weeks in advance of the deadline by submitting an email request to </a:t>
            </a:r>
            <a:r>
              <a:rPr lang="en-US" sz="1900" dirty="0">
                <a:solidFill>
                  <a:srgbClr val="F6921E"/>
                </a:solidFill>
                <a:latin typeface="Brandon Grotesque Regular" panose="020B0503020203060202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grantmaking@firstnations.org</a:t>
            </a:r>
            <a:r>
              <a:rPr lang="en-US" sz="1900" dirty="0">
                <a:latin typeface="Brandon Grotesque Regular" panose="020B0503020203060202" pitchFamily="34" charset="0"/>
              </a:rPr>
              <a:t>. Please include your name, contact information, and indicate you are applying for the Strengthening Tribal Co-management/Co-stewardship grant opportunity. If you do not have access to email you can call our office at (303) 774-7836 and ask to speak with a member of the Grantmaking Department.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10DF29-2CB6-42EA-BA58-166DFA74870A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574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690018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967" y="4099414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APPLICATION WALK-THROUGH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96A33C-FBEA-44A8-825C-3DB024886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44" y="5555713"/>
            <a:ext cx="8228013" cy="94307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BF4E9"/>
                </a:solidFill>
                <a:latin typeface="Brandon Grotesque Regular" panose="020B0503020203060202" pitchFamily="34" charset="0"/>
              </a:rPr>
              <a:t>Application:</a:t>
            </a:r>
            <a:r>
              <a:rPr lang="en-US" dirty="0">
                <a:latin typeface="Brandon Grotesque Regular" panose="020B0503020203060202" pitchFamily="34" charset="0"/>
              </a:rPr>
              <a:t> </a:t>
            </a:r>
            <a:r>
              <a:rPr lang="en-US" b="1" u="sng" dirty="0">
                <a:solidFill>
                  <a:srgbClr val="F6921E"/>
                </a:solidFill>
                <a:latin typeface="Brandon Grotesque Regular" panose="020B0503020203060202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https://us.grantrequest.com/application.aspx?sid=1243&amp;fid=353849 </a:t>
            </a:r>
            <a:endParaRPr lang="en-US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36037-90D3-4802-8780-32813C73F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56" y="1371809"/>
            <a:ext cx="5839968" cy="368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189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">
            <a:extLst>
              <a:ext uri="{FF2B5EF4-FFF2-40B4-BE49-F238E27FC236}">
                <a16:creationId xmlns:a16="http://schemas.microsoft.com/office/drawing/2014/main" id="{7A41E055-FB20-CB95-EEBA-1653A3B21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6581" y="-513936"/>
            <a:ext cx="11057161" cy="7885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DB7C2-8367-4706-659F-2ADB028493A2}"/>
              </a:ext>
            </a:extLst>
          </p:cNvPr>
          <p:cNvSpPr txBox="1"/>
          <p:nvPr/>
        </p:nvSpPr>
        <p:spPr>
          <a:xfrm>
            <a:off x="533399" y="2407779"/>
            <a:ext cx="8077200" cy="644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6921E"/>
                </a:solidFill>
                <a:effectLst/>
                <a:uLnTx/>
                <a:uFillTx/>
                <a:latin typeface="Brandon Grotesque BOLD"/>
                <a:ea typeface="+mn-ea"/>
              </a:rPr>
              <a:t>QUESTIONS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21572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D09BF-402B-447A-BBFA-7DD38717F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28" y="-42183"/>
            <a:ext cx="9144000" cy="17556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73DFF7-1058-9D5B-C382-BE6E7D6687C1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EC19F-BB9A-87FF-34A7-75A026C9959D}"/>
              </a:ext>
            </a:extLst>
          </p:cNvPr>
          <p:cNvSpPr txBox="1"/>
          <p:nvPr/>
        </p:nvSpPr>
        <p:spPr>
          <a:xfrm>
            <a:off x="381000" y="1865512"/>
            <a:ext cx="7627486" cy="40499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BRETT TREADWAY</a:t>
            </a:r>
          </a:p>
          <a:p>
            <a:pPr marR="0" lvl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r>
              <a:rPr lang="en-US" sz="2800" dirty="0">
                <a:solidFill>
                  <a:srgbClr val="F6921E"/>
                </a:solidFill>
                <a:latin typeface="Brandon Grotesque Medium" panose="020B0603020203060202" pitchFamily="34" charset="0"/>
              </a:rPr>
              <a:t>	btreadway@firstnations.org</a:t>
            </a:r>
          </a:p>
          <a:p>
            <a:pPr marR="0" lvl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endParaRPr lang="en-US" sz="28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  <a:p>
            <a:pPr marL="457200" marR="0" lvl="0" indent="-45720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MARSHA WHITING</a:t>
            </a:r>
          </a:p>
          <a:p>
            <a:pPr marR="0" lvl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r>
              <a:rPr lang="en-US" sz="28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	</a:t>
            </a:r>
            <a:r>
              <a:rPr lang="en-US" sz="2800" dirty="0">
                <a:solidFill>
                  <a:srgbClr val="F6921E"/>
                </a:solidFill>
                <a:latin typeface="Brandon Grotesque Medium" panose="020B0603020203060202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mwhiting@firstnations.org</a:t>
            </a:r>
            <a:endParaRPr lang="en-US" sz="28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  <a:p>
            <a:pPr marR="0" lvl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endParaRPr lang="en-US" sz="28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  <a:p>
            <a:pPr marL="457200" marR="0" lvl="0" indent="-45720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GRANTMAKING TEAM</a:t>
            </a:r>
          </a:p>
          <a:p>
            <a:pPr lvl="1" indent="0">
              <a:buClr>
                <a:srgbClr val="2E4343"/>
              </a:buClr>
              <a:defRPr/>
            </a:pPr>
            <a:r>
              <a:rPr lang="en-US" sz="2800" dirty="0">
                <a:solidFill>
                  <a:srgbClr val="F6921E"/>
                </a:solidFill>
                <a:latin typeface="Brandon Grotesque Medium" panose="020B0603020203060202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grantmaking@firstnations.org</a:t>
            </a:r>
            <a:endParaRPr lang="en-US" sz="2800" dirty="0">
              <a:solidFill>
                <a:srgbClr val="F6921E"/>
              </a:solidFill>
              <a:latin typeface="Brandon Grotesque Medium" panose="020B0603020203060202" pitchFamily="34" charset="0"/>
            </a:endParaRPr>
          </a:p>
          <a:p>
            <a:pPr lvl="1" indent="0">
              <a:buClr>
                <a:srgbClr val="2E4343"/>
              </a:buClr>
              <a:defRPr/>
            </a:pPr>
            <a:endParaRPr lang="en-US" sz="28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DE1AA6F-EDB2-49B5-8A17-3B1F3FED5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69608F-5689-4FD2-AC30-1DC140544F27}"/>
              </a:ext>
            </a:extLst>
          </p:cNvPr>
          <p:cNvSpPr txBox="1"/>
          <p:nvPr/>
        </p:nvSpPr>
        <p:spPr>
          <a:xfrm>
            <a:off x="2476499" y="469445"/>
            <a:ext cx="419099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CONTACT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311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8917D1F-EF8D-4176-B0B5-CDCFF4978F25}"/>
              </a:ext>
            </a:extLst>
          </p:cNvPr>
          <p:cNvSpPr/>
          <p:nvPr/>
        </p:nvSpPr>
        <p:spPr bwMode="auto">
          <a:xfrm>
            <a:off x="0" y="-124573"/>
            <a:ext cx="9146721" cy="698257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EB525693-5CF5-4765-AF41-5EA9E04D9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828" y="4059844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E0E684-8E03-3DD0-FDA5-BD64E2F6F588}"/>
              </a:ext>
            </a:extLst>
          </p:cNvPr>
          <p:cNvSpPr txBox="1"/>
          <p:nvPr/>
        </p:nvSpPr>
        <p:spPr>
          <a:xfrm>
            <a:off x="639535" y="605516"/>
            <a:ext cx="7737024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WEBINAR MANAGEMENT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FDFF-18A7-B623-2F31-D11E381729C3}"/>
              </a:ext>
            </a:extLst>
          </p:cNvPr>
          <p:cNvSpPr/>
          <p:nvPr/>
        </p:nvSpPr>
        <p:spPr bwMode="auto">
          <a:xfrm>
            <a:off x="767442" y="132533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7D183-287D-4615-952D-26F91BB73C5C}"/>
              </a:ext>
            </a:extLst>
          </p:cNvPr>
          <p:cNvSpPr txBox="1"/>
          <p:nvPr/>
        </p:nvSpPr>
        <p:spPr>
          <a:xfrm>
            <a:off x="3298693" y="2032526"/>
            <a:ext cx="4170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b="1" dirty="0">
                <a:solidFill>
                  <a:schemeClr val="bg1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If you have questions</a:t>
            </a:r>
            <a:r>
              <a:rPr lang="en-US" altLang="en-US" dirty="0">
                <a:solidFill>
                  <a:schemeClr val="bg1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please enter them in the </a:t>
            </a:r>
            <a:r>
              <a:rPr lang="en-US" altLang="en-US" b="1" dirty="0">
                <a:solidFill>
                  <a:schemeClr val="bg1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question box or raise your hand using the reactions button. </a:t>
            </a:r>
            <a:endParaRPr lang="en-US" altLang="en-US" dirty="0">
              <a:solidFill>
                <a:schemeClr val="bg1"/>
              </a:solidFill>
              <a:latin typeface="Brandon Grotesque Black" panose="020B0A03020203060202" pitchFamily="34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3808C-9F88-449C-9C13-C6F8781EB684}"/>
              </a:ext>
            </a:extLst>
          </p:cNvPr>
          <p:cNvSpPr txBox="1"/>
          <p:nvPr/>
        </p:nvSpPr>
        <p:spPr>
          <a:xfrm>
            <a:off x="113599" y="2049884"/>
            <a:ext cx="2743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chemeClr val="bg1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All attendees will be muted throughout this webinar.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24B07C-0401-4EE9-9877-ED8969313D93}"/>
              </a:ext>
            </a:extLst>
          </p:cNvPr>
          <p:cNvCxnSpPr>
            <a:cxnSpLocks/>
          </p:cNvCxnSpPr>
          <p:nvPr/>
        </p:nvCxnSpPr>
        <p:spPr bwMode="auto">
          <a:xfrm>
            <a:off x="494287" y="2712537"/>
            <a:ext cx="0" cy="1683617"/>
          </a:xfrm>
          <a:prstGeom prst="straightConnector1">
            <a:avLst/>
          </a:prstGeom>
          <a:ln>
            <a:solidFill>
              <a:srgbClr val="F6921E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0C32D04-43E4-496F-ACD7-E30F050A7FE1}"/>
              </a:ext>
            </a:extLst>
          </p:cNvPr>
          <p:cNvCxnSpPr>
            <a:cxnSpLocks/>
          </p:cNvCxnSpPr>
          <p:nvPr/>
        </p:nvCxnSpPr>
        <p:spPr bwMode="auto">
          <a:xfrm>
            <a:off x="4774917" y="3037898"/>
            <a:ext cx="0" cy="1358256"/>
          </a:xfrm>
          <a:prstGeom prst="straightConnector1">
            <a:avLst/>
          </a:prstGeom>
          <a:ln>
            <a:solidFill>
              <a:srgbClr val="F6921E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EFD3137-8D0A-47A1-BE42-C298BA397BFA}"/>
              </a:ext>
            </a:extLst>
          </p:cNvPr>
          <p:cNvCxnSpPr>
            <a:cxnSpLocks/>
          </p:cNvCxnSpPr>
          <p:nvPr/>
        </p:nvCxnSpPr>
        <p:spPr bwMode="auto">
          <a:xfrm flipH="1">
            <a:off x="4360985" y="3037898"/>
            <a:ext cx="413932" cy="1358256"/>
          </a:xfrm>
          <a:prstGeom prst="straightConnector1">
            <a:avLst/>
          </a:prstGeom>
          <a:ln>
            <a:solidFill>
              <a:srgbClr val="F6921E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1C3F377-C4F6-4C4A-8B55-316DAB680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7691"/>
            <a:ext cx="9144000" cy="2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058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FE0CD7B-213A-C7B3-AB42-6203C47E3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6" t="178" r="12396"/>
          <a:stretch/>
        </p:blipFill>
        <p:spPr>
          <a:xfrm>
            <a:off x="-2041" y="0"/>
            <a:ext cx="9195699" cy="6864796"/>
          </a:xfrm>
          <a:prstGeom prst="rect">
            <a:avLst/>
          </a:prstGeom>
        </p:spPr>
      </p:pic>
      <p:pic>
        <p:nvPicPr>
          <p:cNvPr id="13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CC3E62A-CBB9-7FCE-B273-266889E70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3" y="3055713"/>
            <a:ext cx="9195699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E18219-014D-EBB8-E43E-07FAF726744E}"/>
              </a:ext>
            </a:extLst>
          </p:cNvPr>
          <p:cNvSpPr txBox="1"/>
          <p:nvPr/>
        </p:nvSpPr>
        <p:spPr>
          <a:xfrm>
            <a:off x="2122713" y="3265710"/>
            <a:ext cx="4952999" cy="1036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OLD"/>
                <a:ea typeface="+mn-ea"/>
              </a:rPr>
              <a:t>THANK YOU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9D99B44-7E98-8330-8330-DE47581C4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639" y="5360235"/>
            <a:ext cx="119496" cy="223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B2E83-4102-3103-42E8-8CDC310BB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321" y="5360235"/>
            <a:ext cx="119496" cy="223982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7216B9E-B3C4-A318-0DE4-34D34DD01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703" y="5360235"/>
            <a:ext cx="119496" cy="223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90EE0-2AD4-092E-EE84-01B884768B3F}"/>
              </a:ext>
            </a:extLst>
          </p:cNvPr>
          <p:cNvSpPr txBox="1"/>
          <p:nvPr/>
        </p:nvSpPr>
        <p:spPr>
          <a:xfrm>
            <a:off x="1191491" y="5284036"/>
            <a:ext cx="238529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NATIONAL HEADQUARTERS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andon Grotesque Black" panose="020B0503020203060202" pitchFamily="34" charset="77"/>
              <a:ea typeface="+mn-ea"/>
            </a:endParaRP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First Nations Development Institute 2432 Main Street</a:t>
            </a: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Longmont, CO 80501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115A5-BD42-79B4-2F6A-48177AA62DDB}"/>
              </a:ext>
            </a:extLst>
          </p:cNvPr>
          <p:cNvSpPr txBox="1"/>
          <p:nvPr/>
        </p:nvSpPr>
        <p:spPr>
          <a:xfrm>
            <a:off x="3979719" y="5284036"/>
            <a:ext cx="1717538" cy="7953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CONTACT</a:t>
            </a:r>
          </a:p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Tel:  303.774.7836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Fax: 303.774.7841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info@firstnations.org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0C99C-3437-7030-0757-6BB0B1BCE4CA}"/>
              </a:ext>
            </a:extLst>
          </p:cNvPr>
          <p:cNvSpPr txBox="1"/>
          <p:nvPr/>
        </p:nvSpPr>
        <p:spPr>
          <a:xfrm>
            <a:off x="5961646" y="5284036"/>
            <a:ext cx="238529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CONNECT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0E08A-C926-4446-09A3-6166B270ADEC}"/>
              </a:ext>
            </a:extLst>
          </p:cNvPr>
          <p:cNvSpPr txBox="1"/>
          <p:nvPr/>
        </p:nvSpPr>
        <p:spPr>
          <a:xfrm>
            <a:off x="6152146" y="5497626"/>
            <a:ext cx="284710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firstnations.org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fndi303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First Nations Development Institute</a:t>
            </a: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FirstNationsDevelopmentInstitute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</a:endParaRP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@FNDI303</a:t>
            </a:r>
          </a:p>
        </p:txBody>
      </p:sp>
      <p:pic>
        <p:nvPicPr>
          <p:cNvPr id="14" name="Picture 14" descr="Icon&#10;&#10;Description automatically generated">
            <a:extLst>
              <a:ext uri="{FF2B5EF4-FFF2-40B4-BE49-F238E27FC236}">
                <a16:creationId xmlns:a16="http://schemas.microsoft.com/office/drawing/2014/main" id="{78EECC7D-6647-E825-4EAC-6E96E3E87A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640" y="5739868"/>
            <a:ext cx="137374" cy="130186"/>
          </a:xfrm>
          <a:prstGeom prst="rect">
            <a:avLst/>
          </a:prstGeom>
        </p:spPr>
      </p:pic>
      <p:pic>
        <p:nvPicPr>
          <p:cNvPr id="15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1825F8-335E-8289-96FD-5B1A13E84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9289" y="5547849"/>
            <a:ext cx="142875" cy="131990"/>
          </a:xfrm>
          <a:prstGeom prst="rect">
            <a:avLst/>
          </a:prstGeom>
        </p:spPr>
      </p:pic>
      <p:pic>
        <p:nvPicPr>
          <p:cNvPr id="16" name="Picture 16" descr="Logo, icon&#10;&#10;Description automatically generated">
            <a:extLst>
              <a:ext uri="{FF2B5EF4-FFF2-40B4-BE49-F238E27FC236}">
                <a16:creationId xmlns:a16="http://schemas.microsoft.com/office/drawing/2014/main" id="{986A8454-203A-D4B6-3C63-98BDEF914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379" y="5933226"/>
            <a:ext cx="112581" cy="112581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37728FB2-C562-4051-F1D8-860A57349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24450" y="4069295"/>
            <a:ext cx="91013" cy="914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8B42E-B8B6-67E4-EE10-03C248BDF4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4265" y="6108979"/>
            <a:ext cx="130186" cy="1301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DAEAA1-CD56-92CC-AA11-CE4B22B0A1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4265" y="6310512"/>
            <a:ext cx="137374" cy="11161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1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66D8BE-9264-4A7F-B6EF-08FD790CAA9E}"/>
              </a:ext>
            </a:extLst>
          </p:cNvPr>
          <p:cNvSpPr/>
          <p:nvPr/>
        </p:nvSpPr>
        <p:spPr bwMode="auto">
          <a:xfrm>
            <a:off x="0" y="-124573"/>
            <a:ext cx="9146721" cy="698257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A9D8A56-832B-46EC-AFA1-B113B30B0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828" y="4059844"/>
            <a:ext cx="3913413" cy="2666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D54709-E3B5-4BE3-919B-1EB85BA77D0C}"/>
              </a:ext>
            </a:extLst>
          </p:cNvPr>
          <p:cNvSpPr txBox="1"/>
          <p:nvPr/>
        </p:nvSpPr>
        <p:spPr>
          <a:xfrm>
            <a:off x="639535" y="605516"/>
            <a:ext cx="7737024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WEBINAR TOPICS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B97D4DA-116D-44C4-9D4B-4D686BC576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844369"/>
              </p:ext>
            </p:extLst>
          </p:nvPr>
        </p:nvGraphicFramePr>
        <p:xfrm>
          <a:off x="70338" y="1279227"/>
          <a:ext cx="9003323" cy="4506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5E1A258-C53E-4725-A988-FAE1D5B31CAD}"/>
              </a:ext>
            </a:extLst>
          </p:cNvPr>
          <p:cNvSpPr/>
          <p:nvPr/>
        </p:nvSpPr>
        <p:spPr bwMode="auto">
          <a:xfrm>
            <a:off x="767441" y="1303113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12461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ABOUT FIRST NATIONS DEVELOPMENT INSTITUTE</a:t>
            </a:r>
            <a:endParaRPr 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23" name="Content Placeholder 7">
            <a:extLst>
              <a:ext uri="{FF2B5EF4-FFF2-40B4-BE49-F238E27FC236}">
                <a16:creationId xmlns:a16="http://schemas.microsoft.com/office/drawing/2014/main" id="{E249415D-C794-4087-BD04-94D153440D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3682900"/>
              </p:ext>
            </p:extLst>
          </p:nvPr>
        </p:nvGraphicFramePr>
        <p:xfrm>
          <a:off x="20944" y="2086708"/>
          <a:ext cx="9102110" cy="4028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467420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00EC76-EA6A-E93C-88D5-B001D3167D86}"/>
              </a:ext>
            </a:extLst>
          </p:cNvPr>
          <p:cNvSpPr txBox="1"/>
          <p:nvPr/>
        </p:nvSpPr>
        <p:spPr>
          <a:xfrm>
            <a:off x="381000" y="605516"/>
            <a:ext cx="5811608" cy="5574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2A4443"/>
                </a:solidFill>
                <a:latin typeface="Brandon Grotesque Black" panose="020B0A03020203060202" pitchFamily="34" charset="0"/>
              </a:rPr>
              <a:t>OUR STRATEGIES</a:t>
            </a:r>
            <a:endParaRPr lang="en-US" sz="1400" dirty="0">
              <a:solidFill>
                <a:srgbClr val="2A4443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7D18D-B332-8165-8FA2-7AF5E5755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392" y="6048900"/>
            <a:ext cx="768180" cy="59687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A0062D9-D155-49E2-8950-C2841A784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4" r="35674"/>
          <a:stretch/>
        </p:blipFill>
        <p:spPr>
          <a:xfrm>
            <a:off x="6187167" y="-9525"/>
            <a:ext cx="2954440" cy="68675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75CAEC-E195-4A03-9C34-651F2C04B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65" y="1202414"/>
            <a:ext cx="1201016" cy="97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0D15AB-5315-475E-9B63-46AD61E1F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89" y="1814211"/>
            <a:ext cx="1932599" cy="4438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F58BDF-DAF9-4937-8852-6A6F4561EF48}"/>
              </a:ext>
            </a:extLst>
          </p:cNvPr>
          <p:cNvSpPr txBox="1"/>
          <p:nvPr/>
        </p:nvSpPr>
        <p:spPr>
          <a:xfrm>
            <a:off x="1235660" y="2498385"/>
            <a:ext cx="4343400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ndon Grotesque Regular" panose="020B0503020203060202" pitchFamily="34" charset="0"/>
              </a:rPr>
              <a:t>TECHNICAL ASSISTANCE &amp; TRAINING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C2BA24-9FFE-49EA-A374-480E735CBFD7}"/>
              </a:ext>
            </a:extLst>
          </p:cNvPr>
          <p:cNvSpPr txBox="1"/>
          <p:nvPr/>
        </p:nvSpPr>
        <p:spPr>
          <a:xfrm>
            <a:off x="1235660" y="3268090"/>
            <a:ext cx="4572000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ndon Grotesque Regular" panose="020B0503020203060202" pitchFamily="34" charset="0"/>
              </a:rPr>
              <a:t>CONVENINGS &amp; WEBINARS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430D6D-FA10-4632-8532-EDF4487CDA67}"/>
              </a:ext>
            </a:extLst>
          </p:cNvPr>
          <p:cNvSpPr txBox="1"/>
          <p:nvPr/>
        </p:nvSpPr>
        <p:spPr>
          <a:xfrm>
            <a:off x="1244956" y="4117212"/>
            <a:ext cx="6199198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ndon Grotesque Regular" panose="020B0503020203060202" pitchFamily="34" charset="0"/>
              </a:rPr>
              <a:t>RESEARCH ON BEST PRACTICES &amp; MODELS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9FC17-A946-45F5-9A43-39C789876DB9}"/>
              </a:ext>
            </a:extLst>
          </p:cNvPr>
          <p:cNvSpPr txBox="1"/>
          <p:nvPr/>
        </p:nvSpPr>
        <p:spPr>
          <a:xfrm>
            <a:off x="1235660" y="4981433"/>
            <a:ext cx="4691479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ndon Grotesque Regular" panose="020B0503020203060202" pitchFamily="34" charset="0"/>
              </a:rPr>
              <a:t>COALITION BUILDING &amp; FELLOWSHIPS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790FC5-FFC2-48ED-A79D-7A47F90C3E9D}"/>
              </a:ext>
            </a:extLst>
          </p:cNvPr>
          <p:cNvSpPr/>
          <p:nvPr/>
        </p:nvSpPr>
        <p:spPr bwMode="auto">
          <a:xfrm>
            <a:off x="1244956" y="5695024"/>
            <a:ext cx="1041044" cy="3499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Brandon Grotesque Black" panose="020B0A03020203060202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5C1ACF-47C5-41F1-8A49-930B8F8C8D0A}"/>
              </a:ext>
            </a:extLst>
          </p:cNvPr>
          <p:cNvSpPr txBox="1"/>
          <p:nvPr/>
        </p:nvSpPr>
        <p:spPr>
          <a:xfrm>
            <a:off x="1213274" y="5714872"/>
            <a:ext cx="3429000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ndon Grotesque Regular" panose="020B0503020203060202" pitchFamily="34" charset="0"/>
              </a:rPr>
              <a:t>ADVOCACY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50C0FE-F941-4436-90AB-60C57CAE87EB}"/>
              </a:ext>
            </a:extLst>
          </p:cNvPr>
          <p:cNvSpPr/>
          <p:nvPr/>
        </p:nvSpPr>
        <p:spPr bwMode="auto">
          <a:xfrm>
            <a:off x="6187167" y="-9525"/>
            <a:ext cx="2954440" cy="6867525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05B16-4C6E-4BBC-B9C1-65C388D38263}"/>
              </a:ext>
            </a:extLst>
          </p:cNvPr>
          <p:cNvSpPr txBox="1"/>
          <p:nvPr/>
        </p:nvSpPr>
        <p:spPr>
          <a:xfrm>
            <a:off x="1213274" y="1806661"/>
            <a:ext cx="6477064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ndon Grotesque Regular" panose="020B0503020203060202" pitchFamily="34" charset="0"/>
              </a:rPr>
              <a:t>DIRECT FINANCIAL SUPPORT THROUGH GRANTMAKING</a:t>
            </a:r>
          </a:p>
        </p:txBody>
      </p:sp>
    </p:spTree>
    <p:extLst>
      <p:ext uri="{BB962C8B-B14F-4D97-AF65-F5344CB8AC3E}">
        <p14:creationId xmlns:p14="http://schemas.microsoft.com/office/powerpoint/2010/main" val="33874059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STEWARDING NATIVE LANDS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193C46-A1A2-A62B-3058-99B23F61A37A}"/>
              </a:ext>
            </a:extLst>
          </p:cNvPr>
          <p:cNvSpPr txBox="1"/>
          <p:nvPr/>
        </p:nvSpPr>
        <p:spPr>
          <a:xfrm>
            <a:off x="484713" y="4202057"/>
            <a:ext cx="1942524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Brandon Grotesque BOLD"/>
                <a:cs typeface="Arial"/>
              </a:rPr>
              <a:t>ENVIRONMENTAL SOVEREIGNTY &amp; JUSTICE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22AC3F-340B-49D7-A0B9-963BFDEC6BC6}"/>
              </a:ext>
            </a:extLst>
          </p:cNvPr>
          <p:cNvSpPr txBox="1"/>
          <p:nvPr/>
        </p:nvSpPr>
        <p:spPr>
          <a:xfrm>
            <a:off x="2487882" y="4255253"/>
            <a:ext cx="1942524" cy="496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Brandon Grotesque BOLD"/>
                <a:cs typeface="Arial"/>
              </a:rPr>
              <a:t>ECOLOGICAL STEWARDSHIP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6C5192-1402-4A13-B103-55B58162F777}"/>
              </a:ext>
            </a:extLst>
          </p:cNvPr>
          <p:cNvSpPr txBox="1"/>
          <p:nvPr/>
        </p:nvSpPr>
        <p:spPr>
          <a:xfrm>
            <a:off x="2505467" y="5321028"/>
            <a:ext cx="1942524" cy="897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Brandon Grotesque Regular" panose="020B0503020203060202" pitchFamily="34" charset="0"/>
                <a:cs typeface="Arial"/>
              </a:rPr>
              <a:t>Sustainably managing and restoring lands for our communities and future generations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D0A247-A168-468B-81BF-C6A553E38BBB}"/>
              </a:ext>
            </a:extLst>
          </p:cNvPr>
          <p:cNvSpPr txBox="1"/>
          <p:nvPr/>
        </p:nvSpPr>
        <p:spPr>
          <a:xfrm>
            <a:off x="4463111" y="4342737"/>
            <a:ext cx="1942524" cy="296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Brandon Grotesque BOLD"/>
                <a:cs typeface="Arial"/>
              </a:rPr>
              <a:t>CLIMATE</a:t>
            </a:r>
            <a:endParaRPr lang="en-US" sz="2000" dirty="0">
              <a:latin typeface="Brandon Grotesque 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BCDE7B-899B-4190-8444-548E0840E5E9}"/>
              </a:ext>
            </a:extLst>
          </p:cNvPr>
          <p:cNvSpPr txBox="1"/>
          <p:nvPr/>
        </p:nvSpPr>
        <p:spPr>
          <a:xfrm>
            <a:off x="6549475" y="5322316"/>
            <a:ext cx="1942524" cy="496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Brandon Grotesque Regular"/>
                <a:cs typeface="Arial"/>
              </a:rPr>
              <a:t>Upholding traditions and amplifying knowledge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AADE-2F5A-42C9-AD62-43D243C25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3" y="2577105"/>
            <a:ext cx="1475360" cy="1481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1F379-32A8-4B92-8716-4039399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311" y="2577105"/>
            <a:ext cx="1475360" cy="1475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2092A-1DF4-4D1A-AF5B-BCAEA4A08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919" y="2568182"/>
            <a:ext cx="1469263" cy="1511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45B5ED-D8FA-40AE-B52E-763631796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533"/>
                    </a14:imgEffect>
                    <a14:imgEffect>
                      <a14:saturation sat="1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2430" y="2577105"/>
            <a:ext cx="1481456" cy="14814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8F55F6-2E74-4A54-9744-414946B47381}"/>
              </a:ext>
            </a:extLst>
          </p:cNvPr>
          <p:cNvSpPr/>
          <p:nvPr/>
        </p:nvSpPr>
        <p:spPr>
          <a:xfrm>
            <a:off x="6382188" y="4327684"/>
            <a:ext cx="2277098" cy="296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Brandon Grotesque BOLD"/>
                <a:cs typeface="Arial"/>
              </a:rPr>
              <a:t>COMMUNITY PATHWAYS </a:t>
            </a:r>
            <a:endParaRPr lang="en-US" sz="2000" dirty="0">
              <a:solidFill>
                <a:srgbClr val="000000"/>
              </a:solidFill>
              <a:latin typeface="Brandon Grotesque 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8D7F7-B20F-43C2-B0B5-CC976C5563C6}"/>
              </a:ext>
            </a:extLst>
          </p:cNvPr>
          <p:cNvSpPr txBox="1"/>
          <p:nvPr/>
        </p:nvSpPr>
        <p:spPr>
          <a:xfrm>
            <a:off x="300550" y="5302738"/>
            <a:ext cx="2233665" cy="951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Brandon Grotesque Regular" panose="020B0503020203060202" pitchFamily="34" charset="0"/>
                <a:ea typeface="Calibri" panose="020F0502020204030204" pitchFamily="34" charset="0"/>
              </a:rPr>
              <a:t>Protecting communities and lands from harmful practices, projects, and policies</a:t>
            </a:r>
            <a:endParaRPr lang="en-US" sz="1400" dirty="0">
              <a:solidFill>
                <a:srgbClr val="000000"/>
              </a:solidFill>
              <a:latin typeface="Brandon Grotesque Regular" panose="020B0503020203060202" pitchFamily="34" charset="0"/>
              <a:cs typeface="Arial"/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847CC5-0F2E-42B5-9A93-F144E6568582}"/>
              </a:ext>
            </a:extLst>
          </p:cNvPr>
          <p:cNvSpPr txBox="1"/>
          <p:nvPr/>
        </p:nvSpPr>
        <p:spPr>
          <a:xfrm>
            <a:off x="4491546" y="5302738"/>
            <a:ext cx="1928594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Brandon Grotesque Regular"/>
                <a:cs typeface="Arial"/>
              </a:rPr>
              <a:t>Addressing ongoing and anticipated impacts of climate change to preserve lands and cultural lifeways</a:t>
            </a:r>
          </a:p>
          <a:p>
            <a:endParaRPr lang="en-US" sz="1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4F6C0D-AAD9-4B92-9398-36BE01028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7143" y="4957283"/>
            <a:ext cx="359695" cy="3657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99BB2AD-3BC6-4C14-A59D-F1AC6E6163EE}"/>
              </a:ext>
            </a:extLst>
          </p:cNvPr>
          <p:cNvSpPr/>
          <p:nvPr/>
        </p:nvSpPr>
        <p:spPr bwMode="auto">
          <a:xfrm>
            <a:off x="5276147" y="4945525"/>
            <a:ext cx="359393" cy="3612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C2CAE6-A7DF-4DE9-A5AA-D18DBAC14A26}"/>
              </a:ext>
            </a:extLst>
          </p:cNvPr>
          <p:cNvSpPr/>
          <p:nvPr/>
        </p:nvSpPr>
        <p:spPr bwMode="auto">
          <a:xfrm>
            <a:off x="7341040" y="4919032"/>
            <a:ext cx="359393" cy="3612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35B2BC-0130-4086-AEF1-212B451491DD}"/>
              </a:ext>
            </a:extLst>
          </p:cNvPr>
          <p:cNvSpPr/>
          <p:nvPr/>
        </p:nvSpPr>
        <p:spPr bwMode="auto">
          <a:xfrm>
            <a:off x="1276278" y="4939451"/>
            <a:ext cx="359393" cy="3612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1F3087-82A2-49AB-A957-63AEAACA0B2C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756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GRANT INFORMATION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45BC96-3409-4BD8-8DAF-5DF9DE9EC4FE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4594B2-F90C-4231-9556-B1E8F2A75B6B}"/>
              </a:ext>
            </a:extLst>
          </p:cNvPr>
          <p:cNvSpPr txBox="1">
            <a:spLocks/>
          </p:cNvSpPr>
          <p:nvPr/>
        </p:nvSpPr>
        <p:spPr>
          <a:xfrm>
            <a:off x="292608" y="1825625"/>
            <a:ext cx="8217408" cy="4351338"/>
          </a:xfrm>
          <a:prstGeom prst="rect">
            <a:avLst/>
          </a:prstGeom>
        </p:spPr>
        <p:txBody>
          <a:bodyPr/>
          <a:lstStyle>
            <a:lvl1pPr marL="342900" indent="-342900" algn="ctr" rtl="0" fontAlgn="base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hangingPunct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andon Grotesque Regular" panose="020B0503020203060202" pitchFamily="34" charset="0"/>
                <a:ea typeface="Gadugi" panose="020B0502040204020203" pitchFamily="34" charset="0"/>
              </a:rPr>
              <a:t>First Nations expects to award 5 grants up to $75,000 each to support projects that aim to grow Tribal co-management and co-stewardship planning and related capacity building.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928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GRANT INFORMATION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EA1782-039D-4363-8662-80C2E25FF1DA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914F4C-DEAE-48FF-A43E-677BC11D11FA}"/>
              </a:ext>
            </a:extLst>
          </p:cNvPr>
          <p:cNvSpPr txBox="1">
            <a:spLocks/>
          </p:cNvSpPr>
          <p:nvPr/>
        </p:nvSpPr>
        <p:spPr>
          <a:xfrm>
            <a:off x="292608" y="1825625"/>
            <a:ext cx="8217408" cy="4351338"/>
          </a:xfrm>
          <a:prstGeom prst="rect">
            <a:avLst/>
          </a:prstGeom>
        </p:spPr>
        <p:txBody>
          <a:bodyPr/>
          <a:lstStyle>
            <a:lvl1pPr marL="342900" indent="-342900" algn="ctr" rtl="0" fontAlgn="base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andon Grotesque Regular" panose="020B0503020203060202" pitchFamily="34" charset="0"/>
                <a:ea typeface="Gadugi" panose="020B0502040204020203" pitchFamily="34" charset="0"/>
              </a:rPr>
              <a:t>Grant Award Ceiling: $75,000</a:t>
            </a:r>
          </a:p>
          <a:p>
            <a:pPr marL="457200" indent="-457200" algn="l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andon Grotesque Regular" panose="020B0503020203060202" pitchFamily="34" charset="0"/>
                <a:ea typeface="Gadugi" panose="020B0502040204020203" pitchFamily="34" charset="0"/>
              </a:rPr>
              <a:t>Grant Term: 5/1/2024 – 11/30/2024</a:t>
            </a:r>
          </a:p>
          <a:p>
            <a:pPr marL="457200" indent="-457200" algn="l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andon Grotesque Regular" panose="020B0503020203060202" pitchFamily="34" charset="0"/>
                <a:ea typeface="Gadugi" panose="020B0502040204020203" pitchFamily="34" charset="0"/>
              </a:rPr>
              <a:t>Grant Period: 7 months</a:t>
            </a:r>
          </a:p>
          <a:p>
            <a:pPr marL="457200" indent="-457200" algn="l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andon Grotesque Regular" panose="020B0503020203060202" pitchFamily="34" charset="0"/>
                <a:ea typeface="Gadugi" panose="020B0502040204020203" pitchFamily="34" charset="0"/>
              </a:rPr>
              <a:t>Application Deadline: April 18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randon Grotesque Regular" panose="020B0503020203060202" pitchFamily="34" charset="0"/>
                <a:ea typeface="Gadugi" panose="020B0502040204020203" pitchFamily="34" charset="0"/>
              </a:rPr>
              <a:t>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andon Grotesque Regular" panose="020B0503020203060202" pitchFamily="34" charset="0"/>
                <a:ea typeface="Gadugi" panose="020B0502040204020203" pitchFamily="34" charset="0"/>
              </a:rPr>
              <a:t>, 2024, 5 pm MT</a:t>
            </a:r>
          </a:p>
          <a:p>
            <a:pPr marL="457200" indent="-457200" algn="l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andon Grotesque Regular" panose="020B0503020203060202" pitchFamily="34" charset="0"/>
                <a:ea typeface="Gadugi" panose="020B0502040204020203" pitchFamily="34" charset="0"/>
              </a:rPr>
              <a:t>Award/Declination Information: May 6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randon Grotesque Regular" panose="020B0503020203060202" pitchFamily="34" charset="0"/>
                <a:ea typeface="Gadugi" panose="020B0502040204020203" pitchFamily="34" charset="0"/>
              </a:rPr>
              <a:t>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andon Grotesque Regular" panose="020B0503020203060202" pitchFamily="34" charset="0"/>
                <a:ea typeface="Gadugi" panose="020B0502040204020203" pitchFamily="34" charset="0"/>
              </a:rPr>
              <a:t>, 2024 </a:t>
            </a:r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66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GRANT INFORMATION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EA1782-039D-4363-8662-80C2E25FF1DA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914F4C-DEAE-48FF-A43E-677BC11D11FA}"/>
              </a:ext>
            </a:extLst>
          </p:cNvPr>
          <p:cNvSpPr txBox="1">
            <a:spLocks/>
          </p:cNvSpPr>
          <p:nvPr/>
        </p:nvSpPr>
        <p:spPr>
          <a:xfrm>
            <a:off x="292608" y="1825625"/>
            <a:ext cx="8217408" cy="4351338"/>
          </a:xfrm>
          <a:prstGeom prst="rect">
            <a:avLst/>
          </a:prstGeom>
        </p:spPr>
        <p:txBody>
          <a:bodyPr/>
          <a:lstStyle>
            <a:lvl1pPr marL="342900" indent="-342900" algn="ctr" rtl="0" fontAlgn="base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/>
            <a:r>
              <a:rPr lang="en-US" b="1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Co-stewardship, </a:t>
            </a:r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according to the DOI, refers to collaborative or cooperative arrangements between Department bureaus/offices and Tribes/Native Hawaiian organizations that have shared interests in managing, conserving, and preserving lands and waters. </a:t>
            </a:r>
          </a:p>
          <a:p>
            <a:pPr marL="0" algn="l"/>
            <a:r>
              <a:rPr lang="en-US" b="1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Co-management</a:t>
            </a:r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 refers to the sharing of power and responsibility between a government and another entity. This tends to be more robust, long-term, and formal role within managing lands.</a:t>
            </a:r>
            <a:endParaRPr lang="en-US" sz="2000" dirty="0">
              <a:solidFill>
                <a:srgbClr val="2A4443"/>
              </a:solidFill>
              <a:latin typeface="Brandon Grotesque Regular" panose="020B0503020203060202" pitchFamily="34" charset="0"/>
            </a:endParaRPr>
          </a:p>
          <a:p>
            <a:pPr marL="0" algn="l"/>
            <a:r>
              <a:rPr lang="en-US" sz="200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*both terms can be used and applied in different ways* 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2A4443"/>
              </a:solidFill>
              <a:latin typeface="Brandon Grotesque Regular" panose="020B0503020203060202" pitchFamily="34" charset="0"/>
            </a:endParaRPr>
          </a:p>
          <a:p>
            <a:pPr marL="0" indent="0" algn="l" hangingPunct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</a:endParaRPr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137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Source Han Sans CN"/>
      </a:majorFont>
      <a:minorFont>
        <a:latin typeface="Calibri"/>
        <a:ea typeface=""/>
        <a:cs typeface="Source Han Sans C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875d8da-55b4-499f-bc9b-330a6c27a9b3">
      <UserInfo>
        <DisplayName>Catherine Bryan</DisplayName>
        <AccountId>9</AccountId>
        <AccountType/>
      </UserInfo>
      <UserInfo>
        <DisplayName>Sarayl Shunkamolah</DisplayName>
        <AccountId>22</AccountId>
        <AccountType/>
      </UserInfo>
      <UserInfo>
        <DisplayName>Jona Charette</DisplayName>
        <AccountId>23</AccountId>
        <AccountType/>
      </UserInfo>
      <UserInfo>
        <DisplayName>Jackie Francke</DisplayName>
        <AccountId>16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5F2A9C6B8CBA47A0471EDF1D2B4CB0" ma:contentTypeVersion="5" ma:contentTypeDescription="Create a new document." ma:contentTypeScope="" ma:versionID="9d519c90e39bcafc2b12f8074a3760d6">
  <xsd:schema xmlns:xsd="http://www.w3.org/2001/XMLSchema" xmlns:xs="http://www.w3.org/2001/XMLSchema" xmlns:p="http://schemas.microsoft.com/office/2006/metadata/properties" xmlns:ns2="ea186155-6586-4eb1-892b-46ce1730d3ee" xmlns:ns3="e875d8da-55b4-499f-bc9b-330a6c27a9b3" targetNamespace="http://schemas.microsoft.com/office/2006/metadata/properties" ma:root="true" ma:fieldsID="e55da5f20e8ffaa44875fbd5f3221110" ns2:_="" ns3:_="">
    <xsd:import namespace="ea186155-6586-4eb1-892b-46ce1730d3ee"/>
    <xsd:import namespace="e875d8da-55b4-499f-bc9b-330a6c27a9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86155-6586-4eb1-892b-46ce1730d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5d8da-55b4-499f-bc9b-330a6c27a9b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D61D6E-BAFB-4BC8-BC23-C057A7F2D173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ea186155-6586-4eb1-892b-46ce1730d3ee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dcmitype/"/>
    <ds:schemaRef ds:uri="e875d8da-55b4-499f-bc9b-330a6c27a9b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301BEF5-2012-47F0-8848-67F0E3FC82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186155-6586-4eb1-892b-46ce1730d3ee"/>
    <ds:schemaRef ds:uri="e875d8da-55b4-499f-bc9b-330a6c27a9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678AC1F-B8C3-46D5-A802-F1E87E57B1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3528</TotalTime>
  <Words>884</Words>
  <Application>Microsoft Office PowerPoint</Application>
  <PresentationFormat>On-screen Show (4:3)</PresentationFormat>
  <Paragraphs>117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Brandon Grotesque Black</vt:lpstr>
      <vt:lpstr>Brandon Grotesque BOLD</vt:lpstr>
      <vt:lpstr>Brandon Grotesque BOLD</vt:lpstr>
      <vt:lpstr>Brandon Grotesque Medium</vt:lpstr>
      <vt:lpstr>Brandon Grotesque Regular</vt:lpstr>
      <vt:lpstr>Calibri</vt:lpstr>
      <vt:lpstr>DejaVu Sans</vt:lpstr>
      <vt:lpstr>Gadugi</vt:lpstr>
      <vt:lpstr>Segoe UI Emoji</vt:lpstr>
      <vt:lpstr>Source Han Sans CN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Bryan</dc:creator>
  <cp:lastModifiedBy>Brett Treadway</cp:lastModifiedBy>
  <cp:revision>59</cp:revision>
  <cp:lastPrinted>2023-08-14T04:51:55Z</cp:lastPrinted>
  <dcterms:modified xsi:type="dcterms:W3CDTF">2024-04-04T18:19:31Z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0x0101001A5F2A9C6B8CBA47A0471EDF1D2B4CB0</vt:lpwstr>
  </property>
  <property fmtid="{D5CDD505-2E9C-101B-9397-08002B2CF9AE}" pid="3" name="MediaServiceImageTags">
    <vt:lpwstr/>
  </property>
</Properties>
</file>