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91" r:id="rId4"/>
    <p:sldId id="263" r:id="rId5"/>
    <p:sldId id="259" r:id="rId6"/>
    <p:sldId id="264" r:id="rId7"/>
    <p:sldId id="265" r:id="rId8"/>
    <p:sldId id="280" r:id="rId9"/>
    <p:sldId id="289" r:id="rId10"/>
    <p:sldId id="288" r:id="rId11"/>
    <p:sldId id="260" r:id="rId12"/>
    <p:sldId id="292" r:id="rId13"/>
    <p:sldId id="290" r:id="rId14"/>
    <p:sldId id="266" r:id="rId15"/>
    <p:sldId id="267" r:id="rId16"/>
    <p:sldId id="268" r:id="rId17"/>
    <p:sldId id="269" r:id="rId18"/>
    <p:sldId id="272" r:id="rId19"/>
    <p:sldId id="279" r:id="rId20"/>
    <p:sldId id="274" r:id="rId21"/>
    <p:sldId id="273" r:id="rId22"/>
    <p:sldId id="270" r:id="rId23"/>
    <p:sldId id="275" r:id="rId24"/>
    <p:sldId id="276" r:id="rId25"/>
    <p:sldId id="277" r:id="rId26"/>
    <p:sldId id="278" r:id="rId27"/>
    <p:sldId id="281" r:id="rId28"/>
    <p:sldId id="282" r:id="rId29"/>
    <p:sldId id="283" r:id="rId30"/>
    <p:sldId id="285" r:id="rId31"/>
    <p:sldId id="284"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96630F-ED44-45ED-866D-14B0AB862904}" v="4" dt="2024-09-25T03:06:48.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9" autoAdjust="0"/>
    <p:restoredTop sz="93447" autoAdjust="0"/>
  </p:normalViewPr>
  <p:slideViewPr>
    <p:cSldViewPr snapToGrid="0">
      <p:cViewPr varScale="1">
        <p:scale>
          <a:sx n="64" d="100"/>
          <a:sy n="64" d="100"/>
        </p:scale>
        <p:origin x="7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Wright" userId="2ad80ea0-a1fd-4a49-aac2-79c848c00f6c" providerId="ADAL" clId="{DA96630F-ED44-45ED-866D-14B0AB862904}"/>
    <pc:docChg chg="undo custSel addSld delSld modSld sldOrd delMainMaster">
      <pc:chgData name="Beth Wright" userId="2ad80ea0-a1fd-4a49-aac2-79c848c00f6c" providerId="ADAL" clId="{DA96630F-ED44-45ED-866D-14B0AB862904}" dt="2024-09-25T03:10:57.101" v="91" actId="20577"/>
      <pc:docMkLst>
        <pc:docMk/>
      </pc:docMkLst>
      <pc:sldChg chg="del">
        <pc:chgData name="Beth Wright" userId="2ad80ea0-a1fd-4a49-aac2-79c848c00f6c" providerId="ADAL" clId="{DA96630F-ED44-45ED-866D-14B0AB862904}" dt="2024-09-24T19:53:52.485" v="2" actId="2696"/>
        <pc:sldMkLst>
          <pc:docMk/>
          <pc:sldMk cId="3847002475" sldId="260"/>
        </pc:sldMkLst>
      </pc:sldChg>
      <pc:sldChg chg="delSp modSp add mod setBg delDesignElem">
        <pc:chgData name="Beth Wright" userId="2ad80ea0-a1fd-4a49-aac2-79c848c00f6c" providerId="ADAL" clId="{DA96630F-ED44-45ED-866D-14B0AB862904}" dt="2024-09-25T03:08:30.279" v="69" actId="113"/>
        <pc:sldMkLst>
          <pc:docMk/>
          <pc:sldMk cId="4099539351" sldId="260"/>
        </pc:sldMkLst>
        <pc:spChg chg="mod">
          <ac:chgData name="Beth Wright" userId="2ad80ea0-a1fd-4a49-aac2-79c848c00f6c" providerId="ADAL" clId="{DA96630F-ED44-45ED-866D-14B0AB862904}" dt="2024-09-25T03:08:30.279" v="69" actId="113"/>
          <ac:spMkLst>
            <pc:docMk/>
            <pc:sldMk cId="4099539351" sldId="260"/>
            <ac:spMk id="2" creationId="{5072CF01-3983-6B45-4654-556D068EF0D5}"/>
          </ac:spMkLst>
        </pc:spChg>
        <pc:spChg chg="del">
          <ac:chgData name="Beth Wright" userId="2ad80ea0-a1fd-4a49-aac2-79c848c00f6c" providerId="ADAL" clId="{DA96630F-ED44-45ED-866D-14B0AB862904}" dt="2024-09-25T03:05:17.949" v="7"/>
          <ac:spMkLst>
            <pc:docMk/>
            <pc:sldMk cId="4099539351" sldId="260"/>
            <ac:spMk id="8" creationId="{DBF61EA3-B236-439E-9C0B-340980D56BEE}"/>
          </ac:spMkLst>
        </pc:spChg>
        <pc:spChg chg="del">
          <ac:chgData name="Beth Wright" userId="2ad80ea0-a1fd-4a49-aac2-79c848c00f6c" providerId="ADAL" clId="{DA96630F-ED44-45ED-866D-14B0AB862904}" dt="2024-09-25T03:05:17.949" v="7"/>
          <ac:spMkLst>
            <pc:docMk/>
            <pc:sldMk cId="4099539351" sldId="260"/>
            <ac:spMk id="14" creationId="{E659831F-0D9A-4C63-9EBB-8435B85A440F}"/>
          </ac:spMkLst>
        </pc:spChg>
        <pc:grpChg chg="del">
          <ac:chgData name="Beth Wright" userId="2ad80ea0-a1fd-4a49-aac2-79c848c00f6c" providerId="ADAL" clId="{DA96630F-ED44-45ED-866D-14B0AB862904}" dt="2024-09-25T03:05:17.949" v="7"/>
          <ac:grpSpMkLst>
            <pc:docMk/>
            <pc:sldMk cId="4099539351" sldId="260"/>
            <ac:grpSpMk id="10" creationId="{28FAF094-D087-493F-8DF9-A486C2D6BBAA}"/>
          </ac:grpSpMkLst>
        </pc:grpChg>
      </pc:sldChg>
      <pc:sldChg chg="ord">
        <pc:chgData name="Beth Wright" userId="2ad80ea0-a1fd-4a49-aac2-79c848c00f6c" providerId="ADAL" clId="{DA96630F-ED44-45ED-866D-14B0AB862904}" dt="2024-09-23T13:57:48.331" v="1"/>
        <pc:sldMkLst>
          <pc:docMk/>
          <pc:sldMk cId="3378908494" sldId="277"/>
        </pc:sldMkLst>
      </pc:sldChg>
      <pc:sldChg chg="del">
        <pc:chgData name="Beth Wright" userId="2ad80ea0-a1fd-4a49-aac2-79c848c00f6c" providerId="ADAL" clId="{DA96630F-ED44-45ED-866D-14B0AB862904}" dt="2024-09-24T19:54:21.077" v="3" actId="2696"/>
        <pc:sldMkLst>
          <pc:docMk/>
          <pc:sldMk cId="2013481406" sldId="286"/>
        </pc:sldMkLst>
      </pc:sldChg>
      <pc:sldChg chg="modSp mod">
        <pc:chgData name="Beth Wright" userId="2ad80ea0-a1fd-4a49-aac2-79c848c00f6c" providerId="ADAL" clId="{DA96630F-ED44-45ED-866D-14B0AB862904}" dt="2024-09-25T03:10:57.101" v="91" actId="20577"/>
        <pc:sldMkLst>
          <pc:docMk/>
          <pc:sldMk cId="3469639708" sldId="287"/>
        </pc:sldMkLst>
        <pc:spChg chg="mod">
          <ac:chgData name="Beth Wright" userId="2ad80ea0-a1fd-4a49-aac2-79c848c00f6c" providerId="ADAL" clId="{DA96630F-ED44-45ED-866D-14B0AB862904}" dt="2024-09-25T03:10:57.101" v="91" actId="20577"/>
          <ac:spMkLst>
            <pc:docMk/>
            <pc:sldMk cId="3469639708" sldId="287"/>
            <ac:spMk id="3" creationId="{905991ED-9F07-1860-7B1D-A21C745540BA}"/>
          </ac:spMkLst>
        </pc:spChg>
      </pc:sldChg>
      <pc:sldChg chg="addSp modSp new mod">
        <pc:chgData name="Beth Wright" userId="2ad80ea0-a1fd-4a49-aac2-79c848c00f6c" providerId="ADAL" clId="{DA96630F-ED44-45ED-866D-14B0AB862904}" dt="2024-09-25T03:07:55.097" v="65"/>
        <pc:sldMkLst>
          <pc:docMk/>
          <pc:sldMk cId="4257710721" sldId="292"/>
        </pc:sldMkLst>
        <pc:spChg chg="mod">
          <ac:chgData name="Beth Wright" userId="2ad80ea0-a1fd-4a49-aac2-79c848c00f6c" providerId="ADAL" clId="{DA96630F-ED44-45ED-866D-14B0AB862904}" dt="2024-09-25T03:07:26.312" v="61" actId="20577"/>
          <ac:spMkLst>
            <pc:docMk/>
            <pc:sldMk cId="4257710721" sldId="292"/>
            <ac:spMk id="2" creationId="{66427F95-024F-38A2-E28F-AE7842DAC276}"/>
          </ac:spMkLst>
        </pc:spChg>
        <pc:spChg chg="mod">
          <ac:chgData name="Beth Wright" userId="2ad80ea0-a1fd-4a49-aac2-79c848c00f6c" providerId="ADAL" clId="{DA96630F-ED44-45ED-866D-14B0AB862904}" dt="2024-09-25T03:07:55.097" v="65"/>
          <ac:spMkLst>
            <pc:docMk/>
            <pc:sldMk cId="4257710721" sldId="292"/>
            <ac:spMk id="3" creationId="{F43DD6AF-C058-5F18-5916-26AC9A65EB44}"/>
          </ac:spMkLst>
        </pc:spChg>
        <pc:spChg chg="add">
          <ac:chgData name="Beth Wright" userId="2ad80ea0-a1fd-4a49-aac2-79c848c00f6c" providerId="ADAL" clId="{DA96630F-ED44-45ED-866D-14B0AB862904}" dt="2024-09-25T03:06:34.090" v="14"/>
          <ac:spMkLst>
            <pc:docMk/>
            <pc:sldMk cId="4257710721" sldId="292"/>
            <ac:spMk id="5" creationId="{0E9A25B9-50C8-6970-19D7-A4A9ADD61DBB}"/>
          </ac:spMkLst>
        </pc:spChg>
        <pc:spChg chg="add">
          <ac:chgData name="Beth Wright" userId="2ad80ea0-a1fd-4a49-aac2-79c848c00f6c" providerId="ADAL" clId="{DA96630F-ED44-45ED-866D-14B0AB862904}" dt="2024-09-25T03:06:57.686" v="20"/>
          <ac:spMkLst>
            <pc:docMk/>
            <pc:sldMk cId="4257710721" sldId="292"/>
            <ac:spMk id="7" creationId="{BE3CED47-87A8-927F-632C-4F9F7658191B}"/>
          </ac:spMkLst>
        </pc:spChg>
        <pc:spChg chg="add">
          <ac:chgData name="Beth Wright" userId="2ad80ea0-a1fd-4a49-aac2-79c848c00f6c" providerId="ADAL" clId="{DA96630F-ED44-45ED-866D-14B0AB862904}" dt="2024-09-25T03:07:02.967" v="22"/>
          <ac:spMkLst>
            <pc:docMk/>
            <pc:sldMk cId="4257710721" sldId="292"/>
            <ac:spMk id="9" creationId="{6C7773B1-0DD1-5A06-EB82-A625E394A48F}"/>
          </ac:spMkLst>
        </pc:spChg>
      </pc:sldChg>
      <pc:sldChg chg="new del">
        <pc:chgData name="Beth Wright" userId="2ad80ea0-a1fd-4a49-aac2-79c848c00f6c" providerId="ADAL" clId="{DA96630F-ED44-45ED-866D-14B0AB862904}" dt="2024-09-25T03:05:56.916" v="8" actId="2696"/>
        <pc:sldMkLst>
          <pc:docMk/>
          <pc:sldMk cId="122702881" sldId="293"/>
        </pc:sldMkLst>
      </pc:sldChg>
      <pc:sldChg chg="addSp delSp modSp add del mod setBg delDesignElem">
        <pc:chgData name="Beth Wright" userId="2ad80ea0-a1fd-4a49-aac2-79c848c00f6c" providerId="ADAL" clId="{DA96630F-ED44-45ED-866D-14B0AB862904}" dt="2024-09-25T03:08:08.611" v="68" actId="2696"/>
        <pc:sldMkLst>
          <pc:docMk/>
          <pc:sldMk cId="3622246128" sldId="293"/>
        </pc:sldMkLst>
        <pc:spChg chg="add">
          <ac:chgData name="Beth Wright" userId="2ad80ea0-a1fd-4a49-aac2-79c848c00f6c" providerId="ADAL" clId="{DA96630F-ED44-45ED-866D-14B0AB862904}" dt="2024-09-25T03:06:30.477" v="12"/>
          <ac:spMkLst>
            <pc:docMk/>
            <pc:sldMk cId="3622246128" sldId="293"/>
            <ac:spMk id="4" creationId="{15DF40CF-6B73-98D4-E795-9ABF1ED47F64}"/>
          </ac:spMkLst>
        </pc:spChg>
        <pc:spChg chg="del">
          <ac:chgData name="Beth Wright" userId="2ad80ea0-a1fd-4a49-aac2-79c848c00f6c" providerId="ADAL" clId="{DA96630F-ED44-45ED-866D-14B0AB862904}" dt="2024-09-25T03:06:22.140" v="10"/>
          <ac:spMkLst>
            <pc:docMk/>
            <pc:sldMk cId="3622246128" sldId="293"/>
            <ac:spMk id="9" creationId="{16AC3602-3348-4F31-9E43-076B03514ECB}"/>
          </ac:spMkLst>
        </pc:spChg>
        <pc:spChg chg="del">
          <ac:chgData name="Beth Wright" userId="2ad80ea0-a1fd-4a49-aac2-79c848c00f6c" providerId="ADAL" clId="{DA96630F-ED44-45ED-866D-14B0AB862904}" dt="2024-09-25T03:06:22.140" v="10"/>
          <ac:spMkLst>
            <pc:docMk/>
            <pc:sldMk cId="3622246128" sldId="293"/>
            <ac:spMk id="11" creationId="{394094B0-A6C9-44BE-9042-66EF0612F625}"/>
          </ac:spMkLst>
        </pc:spChg>
        <pc:spChg chg="del">
          <ac:chgData name="Beth Wright" userId="2ad80ea0-a1fd-4a49-aac2-79c848c00f6c" providerId="ADAL" clId="{DA96630F-ED44-45ED-866D-14B0AB862904}" dt="2024-09-25T03:06:22.140" v="10"/>
          <ac:spMkLst>
            <pc:docMk/>
            <pc:sldMk cId="3622246128" sldId="293"/>
            <ac:spMk id="13" creationId="{64C2CA96-0B16-4AA7-B340-33044D238597}"/>
          </ac:spMkLst>
        </pc:spChg>
        <pc:spChg chg="del">
          <ac:chgData name="Beth Wright" userId="2ad80ea0-a1fd-4a49-aac2-79c848c00f6c" providerId="ADAL" clId="{DA96630F-ED44-45ED-866D-14B0AB862904}" dt="2024-09-25T03:06:22.140" v="10"/>
          <ac:spMkLst>
            <pc:docMk/>
            <pc:sldMk cId="3622246128" sldId="293"/>
            <ac:spMk id="15" creationId="{1D50D7A8-F1D5-4306-8A9B-DD7A73EB8BCE}"/>
          </ac:spMkLst>
        </pc:spChg>
      </pc:sldChg>
      <pc:sldChg chg="add del">
        <pc:chgData name="Beth Wright" userId="2ad80ea0-a1fd-4a49-aac2-79c848c00f6c" providerId="ADAL" clId="{DA96630F-ED44-45ED-866D-14B0AB862904}" dt="2024-09-25T03:08:04.327" v="67" actId="2696"/>
        <pc:sldMkLst>
          <pc:docMk/>
          <pc:sldMk cId="1921803028" sldId="294"/>
        </pc:sldMkLst>
      </pc:sldChg>
      <pc:sldChg chg="addSp modSp add del mod">
        <pc:chgData name="Beth Wright" userId="2ad80ea0-a1fd-4a49-aac2-79c848c00f6c" providerId="ADAL" clId="{DA96630F-ED44-45ED-866D-14B0AB862904}" dt="2024-09-25T03:08:01.032" v="66" actId="2696"/>
        <pc:sldMkLst>
          <pc:docMk/>
          <pc:sldMk cId="1262573088" sldId="295"/>
        </pc:sldMkLst>
        <pc:spChg chg="add">
          <ac:chgData name="Beth Wright" userId="2ad80ea0-a1fd-4a49-aac2-79c848c00f6c" providerId="ADAL" clId="{DA96630F-ED44-45ED-866D-14B0AB862904}" dt="2024-09-25T03:06:53.067" v="18"/>
          <ac:spMkLst>
            <pc:docMk/>
            <pc:sldMk cId="1262573088" sldId="295"/>
            <ac:spMk id="4" creationId="{DB4B293B-4F4C-A2C1-3764-83F123218B8E}"/>
          </ac:spMkLst>
        </pc:spChg>
      </pc:sldChg>
      <pc:sldMasterChg chg="del delSldLayout">
        <pc:chgData name="Beth Wright" userId="2ad80ea0-a1fd-4a49-aac2-79c848c00f6c" providerId="ADAL" clId="{DA96630F-ED44-45ED-866D-14B0AB862904}" dt="2024-09-25T03:08:04.327" v="67" actId="2696"/>
        <pc:sldMasterMkLst>
          <pc:docMk/>
          <pc:sldMasterMk cId="1839478360" sldId="2147483661"/>
        </pc:sldMasterMkLst>
        <pc:sldLayoutChg chg="del">
          <pc:chgData name="Beth Wright" userId="2ad80ea0-a1fd-4a49-aac2-79c848c00f6c" providerId="ADAL" clId="{DA96630F-ED44-45ED-866D-14B0AB862904}" dt="2024-09-25T03:08:04.327" v="67" actId="2696"/>
          <pc:sldLayoutMkLst>
            <pc:docMk/>
            <pc:sldMasterMk cId="1839478360" sldId="2147483661"/>
            <pc:sldLayoutMk cId="3309951183" sldId="2147483662"/>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1161619656" sldId="2147483663"/>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871439077" sldId="2147483664"/>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1992268673" sldId="2147483665"/>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1507435769" sldId="2147483666"/>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120034788" sldId="2147483667"/>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265471066" sldId="2147483668"/>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3528397567" sldId="2147483669"/>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2169955512" sldId="2147483670"/>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3705019782" sldId="2147483671"/>
          </pc:sldLayoutMkLst>
        </pc:sldLayoutChg>
        <pc:sldLayoutChg chg="del">
          <pc:chgData name="Beth Wright" userId="2ad80ea0-a1fd-4a49-aac2-79c848c00f6c" providerId="ADAL" clId="{DA96630F-ED44-45ED-866D-14B0AB862904}" dt="2024-09-25T03:08:04.327" v="67" actId="2696"/>
          <pc:sldLayoutMkLst>
            <pc:docMk/>
            <pc:sldMasterMk cId="1839478360" sldId="2147483661"/>
            <pc:sldLayoutMk cId="2791157703" sldId="2147483672"/>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14508" y="1122363"/>
            <a:ext cx="4839128" cy="2387600"/>
          </a:xfrm>
        </p:spPr>
        <p:txBody>
          <a:bodyPr anchor="b"/>
          <a:lstStyle>
            <a:lvl1pPr algn="l">
              <a:defRPr sz="60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6914508" y="3602038"/>
            <a:ext cx="4839128" cy="1655762"/>
          </a:xfrm>
        </p:spPr>
        <p:txBody>
          <a:bodyPr/>
          <a:lstStyle>
            <a:lvl1pPr marL="0" indent="0" algn="l">
              <a:buNone/>
              <a:defRPr sz="2400">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450B83-DF22-4AC8-90A8-943B6BE496D8}"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196458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27D0-B5C4-B986-FF83-F08841ED8D18}"/>
              </a:ext>
            </a:extLst>
          </p:cNvPr>
          <p:cNvSpPr>
            <a:spLocks noGrp="1"/>
          </p:cNvSpPr>
          <p:nvPr>
            <p:ph type="title"/>
          </p:nvPr>
        </p:nvSpPr>
        <p:spPr>
          <a:xfrm>
            <a:off x="988292" y="365125"/>
            <a:ext cx="10365508"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2B1126E-5F7C-E77A-7883-AFDC7860112D}"/>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F3F329CD-998C-353B-9DD1-E04B0A540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AF0A9-E41F-1FE7-FC2A-24BAACF73F58}"/>
              </a:ext>
            </a:extLst>
          </p:cNvPr>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21964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778357" cy="132556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6959885" cy="4351338"/>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450B83-DF22-4AC8-90A8-943B6BE496D8}"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55288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9402" y="365125"/>
            <a:ext cx="6504398" cy="1325563"/>
          </a:xfrm>
        </p:spPr>
        <p:txBody>
          <a:bodyPr/>
          <a:lstStyle>
            <a:lvl1pPr algn="ct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4849402" y="1825625"/>
            <a:ext cx="3164440" cy="4351338"/>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53400" y="1825625"/>
            <a:ext cx="3200400" cy="4351338"/>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450B83-DF22-4AC8-90A8-943B6BE496D8}"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275189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72400" cy="132556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295352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75B9-7E09-F57F-F4AA-2ED4535BE8D8}"/>
              </a:ext>
            </a:extLst>
          </p:cNvPr>
          <p:cNvSpPr>
            <a:spLocks noGrp="1"/>
          </p:cNvSpPr>
          <p:nvPr>
            <p:ph type="title"/>
          </p:nvPr>
        </p:nvSpPr>
        <p:spPr>
          <a:xfrm>
            <a:off x="3925456" y="365125"/>
            <a:ext cx="7428344"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7727ED5-0FB3-5A7D-514B-1BCC036D516F}"/>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64EDA4FC-F453-9BA0-8147-9C65E0C4EA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852EDE-24E8-ADDE-A0E8-A4843413E4BD}"/>
              </a:ext>
            </a:extLst>
          </p:cNvPr>
          <p:cNvSpPr>
            <a:spLocks noGrp="1"/>
          </p:cNvSpPr>
          <p:nvPr>
            <p:ph type="sldNum" sz="quarter" idx="12"/>
          </p:nvPr>
        </p:nvSpPr>
        <p:spPr/>
        <p:txBody>
          <a:bodyPr/>
          <a:lstStyle/>
          <a:p>
            <a:fld id="{80A51F5E-6E42-4449-A950-8CB025ACD8F4}" type="slidenum">
              <a:rPr lang="en-US" smtClean="0"/>
              <a:t>‹#›</a:t>
            </a:fld>
            <a:endParaRPr lang="en-US"/>
          </a:p>
        </p:txBody>
      </p:sp>
      <p:sp>
        <p:nvSpPr>
          <p:cNvPr id="6" name="Content Placeholder 2">
            <a:extLst>
              <a:ext uri="{FF2B5EF4-FFF2-40B4-BE49-F238E27FC236}">
                <a16:creationId xmlns:a16="http://schemas.microsoft.com/office/drawing/2014/main" id="{69004E66-0460-8789-4BDC-F511B9A2E5BE}"/>
              </a:ext>
            </a:extLst>
          </p:cNvPr>
          <p:cNvSpPr>
            <a:spLocks noGrp="1"/>
          </p:cNvSpPr>
          <p:nvPr>
            <p:ph idx="1"/>
          </p:nvPr>
        </p:nvSpPr>
        <p:spPr>
          <a:xfrm>
            <a:off x="3925456" y="1847850"/>
            <a:ext cx="6959885" cy="4351338"/>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78B2-A76C-99C1-CCE1-50159A052E0E}"/>
              </a:ext>
            </a:extLst>
          </p:cNvPr>
          <p:cNvSpPr>
            <a:spLocks noGrp="1"/>
          </p:cNvSpPr>
          <p:nvPr>
            <p:ph type="title"/>
          </p:nvPr>
        </p:nvSpPr>
        <p:spPr>
          <a:xfrm>
            <a:off x="406401" y="136525"/>
            <a:ext cx="827809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1C1DF65-D57B-096D-F7E4-B4014A0F13D2}"/>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B2CA8CAE-E47B-977A-E901-61272B8C6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207CD-CEC2-B731-51BC-00BD0AD89BF4}"/>
              </a:ext>
            </a:extLst>
          </p:cNvPr>
          <p:cNvSpPr>
            <a:spLocks noGrp="1"/>
          </p:cNvSpPr>
          <p:nvPr>
            <p:ph type="sldNum" sz="quarter" idx="12"/>
          </p:nvPr>
        </p:nvSpPr>
        <p:spPr/>
        <p:txBody>
          <a:bodyPr/>
          <a:lstStyle/>
          <a:p>
            <a:fld id="{80A51F5E-6E42-4449-A950-8CB025ACD8F4}" type="slidenum">
              <a:rPr lang="en-US" smtClean="0"/>
              <a:t>‹#›</a:t>
            </a:fld>
            <a:endParaRPr lang="en-US"/>
          </a:p>
        </p:txBody>
      </p:sp>
      <p:sp>
        <p:nvSpPr>
          <p:cNvPr id="6" name="Content Placeholder 2">
            <a:extLst>
              <a:ext uri="{FF2B5EF4-FFF2-40B4-BE49-F238E27FC236}">
                <a16:creationId xmlns:a16="http://schemas.microsoft.com/office/drawing/2014/main" id="{D110CE44-E360-0A53-F0EA-87E368787ABF}"/>
              </a:ext>
            </a:extLst>
          </p:cNvPr>
          <p:cNvSpPr>
            <a:spLocks noGrp="1"/>
          </p:cNvSpPr>
          <p:nvPr>
            <p:ph idx="1"/>
          </p:nvPr>
        </p:nvSpPr>
        <p:spPr>
          <a:xfrm>
            <a:off x="406402" y="1733550"/>
            <a:ext cx="7152638" cy="3135630"/>
          </a:xfrm>
        </p:spPr>
        <p:txBody>
          <a:bodyPr/>
          <a:lstStyle>
            <a:lvl1pPr>
              <a:defRPr>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26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A3D8-7CFF-D1F9-15CF-FF4F2B76215B}"/>
              </a:ext>
            </a:extLst>
          </p:cNvPr>
          <p:cNvSpPr>
            <a:spLocks noGrp="1"/>
          </p:cNvSpPr>
          <p:nvPr>
            <p:ph type="title"/>
          </p:nvPr>
        </p:nvSpPr>
        <p:spPr>
          <a:xfrm>
            <a:off x="295565" y="136525"/>
            <a:ext cx="1020849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0542543-99C5-EB22-42B4-345FA8448521}"/>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354A72C0-2020-B46A-4FC3-654107299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AD0908-4ACE-56FD-643F-376241327BEC}"/>
              </a:ext>
            </a:extLst>
          </p:cNvPr>
          <p:cNvSpPr>
            <a:spLocks noGrp="1"/>
          </p:cNvSpPr>
          <p:nvPr>
            <p:ph type="sldNum" sz="quarter" idx="12"/>
          </p:nvPr>
        </p:nvSpPr>
        <p:spPr/>
        <p:txBody>
          <a:bodyPr/>
          <a:lstStyle/>
          <a:p>
            <a:fld id="{80A51F5E-6E42-4449-A950-8CB025ACD8F4}" type="slidenum">
              <a:rPr lang="en-US" smtClean="0"/>
              <a:t>‹#›</a:t>
            </a:fld>
            <a:endParaRPr lang="en-US"/>
          </a:p>
        </p:txBody>
      </p:sp>
      <p:sp>
        <p:nvSpPr>
          <p:cNvPr id="6" name="Content Placeholder 2">
            <a:extLst>
              <a:ext uri="{FF2B5EF4-FFF2-40B4-BE49-F238E27FC236}">
                <a16:creationId xmlns:a16="http://schemas.microsoft.com/office/drawing/2014/main" id="{546E35CE-5940-CCE2-778A-6E0147B3DC5C}"/>
              </a:ext>
            </a:extLst>
          </p:cNvPr>
          <p:cNvSpPr>
            <a:spLocks noGrp="1"/>
          </p:cNvSpPr>
          <p:nvPr>
            <p:ph idx="1"/>
          </p:nvPr>
        </p:nvSpPr>
        <p:spPr>
          <a:xfrm>
            <a:off x="295565" y="1622425"/>
            <a:ext cx="8315035" cy="3226666"/>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197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E7EC-09BA-E12F-2B0D-E16E43DBCF9B}"/>
              </a:ext>
            </a:extLst>
          </p:cNvPr>
          <p:cNvSpPr>
            <a:spLocks noGrp="1"/>
          </p:cNvSpPr>
          <p:nvPr>
            <p:ph type="title"/>
          </p:nvPr>
        </p:nvSpPr>
        <p:spPr>
          <a:xfrm>
            <a:off x="415636" y="136525"/>
            <a:ext cx="1031932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5F7F5BA-B3F7-E0C2-21FA-9AEB4962F84F}"/>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5528B0E1-172C-65C0-1056-C66090D7B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337380-EAC7-9D25-567D-314C6A52B715}"/>
              </a:ext>
            </a:extLst>
          </p:cNvPr>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74472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F6E8-927A-F696-69C2-6F12D88558F0}"/>
              </a:ext>
            </a:extLst>
          </p:cNvPr>
          <p:cNvSpPr>
            <a:spLocks noGrp="1"/>
          </p:cNvSpPr>
          <p:nvPr>
            <p:ph type="title"/>
          </p:nvPr>
        </p:nvSpPr>
        <p:spPr>
          <a:xfrm>
            <a:off x="646546" y="309707"/>
            <a:ext cx="10707254"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53CC9D5-CAB7-AA3A-1F47-B8ACC7E1D1FA}"/>
              </a:ext>
            </a:extLst>
          </p:cNvPr>
          <p:cNvSpPr>
            <a:spLocks noGrp="1"/>
          </p:cNvSpPr>
          <p:nvPr>
            <p:ph type="dt" sz="half" idx="10"/>
          </p:nvPr>
        </p:nvSpPr>
        <p:spPr/>
        <p:txBody>
          <a:bodyPr/>
          <a:lstStyle/>
          <a:p>
            <a:fld id="{F7450B83-DF22-4AC8-90A8-943B6BE496D8}" type="datetimeFigureOut">
              <a:rPr lang="en-US" smtClean="0"/>
              <a:t>9/20/2024</a:t>
            </a:fld>
            <a:endParaRPr lang="en-US"/>
          </a:p>
        </p:txBody>
      </p:sp>
      <p:sp>
        <p:nvSpPr>
          <p:cNvPr id="4" name="Footer Placeholder 3">
            <a:extLst>
              <a:ext uri="{FF2B5EF4-FFF2-40B4-BE49-F238E27FC236}">
                <a16:creationId xmlns:a16="http://schemas.microsoft.com/office/drawing/2014/main" id="{8640B735-D639-5903-76E3-E21CECB9B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712BE2-3E21-84EF-D50B-55F7BAA0AEE3}"/>
              </a:ext>
            </a:extLst>
          </p:cNvPr>
          <p:cNvSpPr>
            <a:spLocks noGrp="1"/>
          </p:cNvSpPr>
          <p:nvPr>
            <p:ph type="sldNum" sz="quarter" idx="12"/>
          </p:nvPr>
        </p:nvSpPr>
        <p:spPr/>
        <p:txBody>
          <a:bodyPr/>
          <a:lstStyle/>
          <a:p>
            <a:fld id="{80A51F5E-6E42-4449-A950-8CB025ACD8F4}" type="slidenum">
              <a:rPr lang="en-US" smtClean="0"/>
              <a:t>‹#›</a:t>
            </a:fld>
            <a:endParaRPr lang="en-US"/>
          </a:p>
        </p:txBody>
      </p:sp>
    </p:spTree>
    <p:extLst>
      <p:ext uri="{BB962C8B-B14F-4D97-AF65-F5344CB8AC3E}">
        <p14:creationId xmlns:p14="http://schemas.microsoft.com/office/powerpoint/2010/main" val="150650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40538" y="365125"/>
            <a:ext cx="421326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40538" y="1825625"/>
            <a:ext cx="42132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50B83-DF22-4AC8-90A8-943B6BE496D8}"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51F5E-6E42-4449-A950-8CB025ACD8F4}" type="slidenum">
              <a:rPr lang="en-US" smtClean="0"/>
              <a:t>‹#›</a:t>
            </a:fld>
            <a:endParaRPr lang="en-US"/>
          </a:p>
        </p:txBody>
      </p:sp>
    </p:spTree>
    <p:extLst>
      <p:ext uri="{BB962C8B-B14F-4D97-AF65-F5344CB8AC3E}">
        <p14:creationId xmlns:p14="http://schemas.microsoft.com/office/powerpoint/2010/main" val="304661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60"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usfs-public.app.box.com/s/eim54by9xdxc27rydxauvqbpep9ruzdb" TargetMode="External"/><Relationship Id="rId2" Type="http://schemas.openxmlformats.org/officeDocument/2006/relationships/hyperlink" Target="https://www.bia.gov/sites/default/files/media_document/sacred_sites_guide_508_2023-1205.pdf" TargetMode="External"/><Relationship Id="rId1" Type="http://schemas.openxmlformats.org/officeDocument/2006/relationships/slideLayout" Target="../slideLayouts/slideLayout2.xml"/><Relationship Id="rId4" Type="http://schemas.openxmlformats.org/officeDocument/2006/relationships/hyperlink" Target="https://www.doi.gov/pmb/cadr/programs/native/Executive-Order-1300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narf.org/nill/documents/20190508kxl-amended-complaint.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2412-8F1C-2C34-1858-48A4AFE6F6BC}"/>
              </a:ext>
            </a:extLst>
          </p:cNvPr>
          <p:cNvSpPr>
            <a:spLocks noGrp="1"/>
          </p:cNvSpPr>
          <p:nvPr>
            <p:ph type="title"/>
          </p:nvPr>
        </p:nvSpPr>
        <p:spPr>
          <a:xfrm>
            <a:off x="472440" y="-264795"/>
            <a:ext cx="6959885" cy="4257675"/>
          </a:xfrm>
        </p:spPr>
        <p:txBody>
          <a:bodyPr>
            <a:normAutofit/>
          </a:bodyPr>
          <a:lstStyle/>
          <a:p>
            <a:r>
              <a:rPr lang="en-US" sz="6000" dirty="0"/>
              <a:t>Protecting Sacred Places – Shortcomings and Available Tools</a:t>
            </a:r>
          </a:p>
        </p:txBody>
      </p:sp>
      <p:sp>
        <p:nvSpPr>
          <p:cNvPr id="3" name="Content Placeholder 2">
            <a:extLst>
              <a:ext uri="{FF2B5EF4-FFF2-40B4-BE49-F238E27FC236}">
                <a16:creationId xmlns:a16="http://schemas.microsoft.com/office/drawing/2014/main" id="{5B8AF9CB-40EC-0AF2-C222-EAFD8C796F75}"/>
              </a:ext>
            </a:extLst>
          </p:cNvPr>
          <p:cNvSpPr>
            <a:spLocks noGrp="1"/>
          </p:cNvSpPr>
          <p:nvPr>
            <p:ph idx="1"/>
          </p:nvPr>
        </p:nvSpPr>
        <p:spPr>
          <a:xfrm>
            <a:off x="563880" y="4216399"/>
            <a:ext cx="6959885" cy="1798003"/>
          </a:xfrm>
        </p:spPr>
        <p:txBody>
          <a:bodyPr/>
          <a:lstStyle/>
          <a:p>
            <a:pPr marL="0" indent="0">
              <a:lnSpc>
                <a:spcPct val="100000"/>
              </a:lnSpc>
              <a:spcBef>
                <a:spcPts val="0"/>
              </a:spcBef>
              <a:buNone/>
            </a:pPr>
            <a:r>
              <a:rPr lang="en-US" dirty="0"/>
              <a:t>Native American Rights Fund </a:t>
            </a:r>
          </a:p>
        </p:txBody>
      </p:sp>
    </p:spTree>
    <p:extLst>
      <p:ext uri="{BB962C8B-B14F-4D97-AF65-F5344CB8AC3E}">
        <p14:creationId xmlns:p14="http://schemas.microsoft.com/office/powerpoint/2010/main" val="155060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RFRA</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 A prima facie claim is established when a plaintiff shows: (1) their activity is an exercise of religion and (2) the government action substantially burdens their religious exercise. </a:t>
            </a:r>
          </a:p>
          <a:p>
            <a:r>
              <a:rPr lang="en-US" dirty="0">
                <a:latin typeface="Calibri" panose="020F0502020204030204" pitchFamily="34" charset="0"/>
                <a:ea typeface="Calibri" panose="020F0502020204030204" pitchFamily="34" charset="0"/>
                <a:cs typeface="Calibri" panose="020F0502020204030204" pitchFamily="34" charset="0"/>
              </a:rPr>
              <a:t>Once the plaintiff establishes a prima facie case, the burden shifts to the government to prove that the restriction furthers a compelling government interest by the least restrictive means. 42 U.S.C. § 2000bb-1. </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79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CF01-3983-6B45-4654-556D068EF0D5}"/>
              </a:ext>
            </a:extLst>
          </p:cNvPr>
          <p:cNvSpPr>
            <a:spLocks noGrp="1"/>
          </p:cNvSpPr>
          <p:nvPr>
            <p:ph type="title"/>
          </p:nvPr>
        </p:nvSpPr>
        <p:spPr>
          <a:xfrm>
            <a:off x="808638" y="386930"/>
            <a:ext cx="9236700" cy="1188950"/>
          </a:xfrm>
        </p:spPr>
        <p:txBody>
          <a:bodyPr anchor="b">
            <a:normAutofit/>
          </a:bodyPr>
          <a:lstStyle/>
          <a:p>
            <a:r>
              <a:rPr lang="en-US" sz="3800" dirty="0"/>
              <a:t>Apache Stronghold v. United States: Procedural History </a:t>
            </a:r>
          </a:p>
        </p:txBody>
      </p:sp>
      <p:sp>
        <p:nvSpPr>
          <p:cNvPr id="3" name="Content Placeholder 2">
            <a:extLst>
              <a:ext uri="{FF2B5EF4-FFF2-40B4-BE49-F238E27FC236}">
                <a16:creationId xmlns:a16="http://schemas.microsoft.com/office/drawing/2014/main" id="{AB3B1366-22DD-B98C-7B9E-7A13580D2E30}"/>
              </a:ext>
            </a:extLst>
          </p:cNvPr>
          <p:cNvSpPr>
            <a:spLocks noGrp="1"/>
          </p:cNvSpPr>
          <p:nvPr>
            <p:ph idx="1"/>
          </p:nvPr>
        </p:nvSpPr>
        <p:spPr>
          <a:xfrm>
            <a:off x="803686" y="2900298"/>
            <a:ext cx="10143668" cy="3435531"/>
          </a:xfrm>
        </p:spPr>
        <p:txBody>
          <a:bodyPr vert="horz" lIns="91440" tIns="45720" rIns="91440" bIns="45720" rtlCol="0" anchor="ctr">
            <a:noAutofit/>
          </a:bodyPr>
          <a:lstStyle/>
          <a:p>
            <a:r>
              <a:rPr lang="en-US" sz="1200"/>
              <a:t>Historically Congress protected Oak Flat despite mining interest in the area</a:t>
            </a:r>
          </a:p>
          <a:p>
            <a:r>
              <a:rPr lang="en-US" sz="1200"/>
              <a:t>2014: Congress authorizes transfer of Oak Flat to Resolution Copper</a:t>
            </a:r>
          </a:p>
          <a:p>
            <a:r>
              <a:rPr lang="en-US" sz="1200"/>
              <a:t>Jan. 4, 2021: Forest Service announces immediate transfer</a:t>
            </a:r>
          </a:p>
          <a:p>
            <a:r>
              <a:rPr lang="en-US" sz="1200"/>
              <a:t>Jan. 12, 2021: Apache Stronghold sues and seeks preliminary injunction</a:t>
            </a:r>
          </a:p>
          <a:p>
            <a:r>
              <a:rPr lang="en-US" sz="1200"/>
              <a:t>March 2021: District Court denies premlinary injunction </a:t>
            </a:r>
          </a:p>
          <a:p>
            <a:r>
              <a:rPr lang="en-US" sz="1200"/>
              <a:t>March 2021: Apache Stronghold seeks emergency relief from Ninth Circuit</a:t>
            </a:r>
          </a:p>
          <a:p>
            <a:r>
              <a:rPr lang="en-US" sz="1200"/>
              <a:t>June 2022: Ninth Circuit declines to protect Oak Flat</a:t>
            </a:r>
          </a:p>
          <a:p>
            <a:r>
              <a:rPr lang="en-US" sz="1200"/>
              <a:t>November 2022: Ninth Circuit grants rehearing en banc </a:t>
            </a:r>
          </a:p>
          <a:p>
            <a:r>
              <a:rPr lang="en-US" sz="1200"/>
              <a:t>March 2024: Ninth Circuit again declines to protect Oak Flat </a:t>
            </a:r>
          </a:p>
          <a:p>
            <a:r>
              <a:rPr lang="en-US" sz="1200"/>
              <a:t>April 2024: Apache Stronghold seeks rehearing en banc before entire Ninth Circuit </a:t>
            </a:r>
          </a:p>
          <a:p>
            <a:r>
              <a:rPr lang="en-US" sz="1200"/>
              <a:t>May 2024: Ninth Circuit denys rehearing request </a:t>
            </a:r>
          </a:p>
          <a:p>
            <a:r>
              <a:rPr lang="en-US" sz="1200"/>
              <a:t>September 2024: Apache Stronghold petition for cert due </a:t>
            </a:r>
          </a:p>
          <a:p>
            <a:r>
              <a:rPr lang="en-US" sz="1200"/>
              <a:t>October 2024: Amici briefs due </a:t>
            </a:r>
            <a:endParaRPr lang="en-US" sz="1200" dirty="0"/>
          </a:p>
          <a:p>
            <a:endParaRPr lang="en-US" sz="1100"/>
          </a:p>
          <a:p>
            <a:endParaRPr lang="en-US" sz="1100"/>
          </a:p>
          <a:p>
            <a:endParaRPr lang="en-US" sz="1100"/>
          </a:p>
        </p:txBody>
      </p:sp>
    </p:spTree>
    <p:extLst>
      <p:ext uri="{BB962C8B-B14F-4D97-AF65-F5344CB8AC3E}">
        <p14:creationId xmlns:p14="http://schemas.microsoft.com/office/powerpoint/2010/main" val="409953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7F95-024F-38A2-E28F-AE7842DAC276}"/>
              </a:ext>
            </a:extLst>
          </p:cNvPr>
          <p:cNvSpPr>
            <a:spLocks noGrp="1"/>
          </p:cNvSpPr>
          <p:nvPr>
            <p:ph type="title"/>
          </p:nvPr>
        </p:nvSpPr>
        <p:spPr/>
        <p:txBody>
          <a:bodyPr/>
          <a:lstStyle/>
          <a:p>
            <a:r>
              <a:rPr lang="en-US" dirty="0"/>
              <a:t>Ninth Circuit En Banc Panel Decision </a:t>
            </a:r>
          </a:p>
        </p:txBody>
      </p:sp>
      <p:sp>
        <p:nvSpPr>
          <p:cNvPr id="3" name="Content Placeholder 2">
            <a:extLst>
              <a:ext uri="{FF2B5EF4-FFF2-40B4-BE49-F238E27FC236}">
                <a16:creationId xmlns:a16="http://schemas.microsoft.com/office/drawing/2014/main" id="{F43DD6AF-C058-5F18-5916-26AC9A65EB44}"/>
              </a:ext>
            </a:extLst>
          </p:cNvPr>
          <p:cNvSpPr>
            <a:spLocks noGrp="1"/>
          </p:cNvSpPr>
          <p:nvPr>
            <p:ph idx="1"/>
          </p:nvPr>
        </p:nvSpPr>
        <p:spPr/>
        <p:txBody>
          <a:bodyPr/>
          <a:lstStyle/>
          <a:p>
            <a:r>
              <a:rPr lang="en-US" dirty="0"/>
              <a:t>A majority concluded that the transfer of Oak Flat is a substantial burden under RFRA's "plain meaning.“</a:t>
            </a:r>
          </a:p>
          <a:p>
            <a:r>
              <a:rPr lang="en-US" dirty="0"/>
              <a:t>A separate majority rejected the plain meaning and held that the transfer does not constitute a “substantial burden” according to an </a:t>
            </a:r>
            <a:r>
              <a:rPr lang="en-US" dirty="0" err="1"/>
              <a:t>atextual</a:t>
            </a:r>
            <a:r>
              <a:rPr lang="en-US" dirty="0"/>
              <a:t> interpretation of “substantial burden." </a:t>
            </a:r>
          </a:p>
          <a:p>
            <a:endParaRPr lang="en-US" dirty="0"/>
          </a:p>
          <a:p>
            <a:endParaRPr lang="en-US" dirty="0"/>
          </a:p>
        </p:txBody>
      </p:sp>
      <p:sp>
        <p:nvSpPr>
          <p:cNvPr id="5" name="TextBox 4">
            <a:extLst>
              <a:ext uri="{FF2B5EF4-FFF2-40B4-BE49-F238E27FC236}">
                <a16:creationId xmlns:a16="http://schemas.microsoft.com/office/drawing/2014/main" id="{0E9A25B9-50C8-6970-19D7-A4A9ADD61DBB}"/>
              </a:ext>
            </a:extLst>
          </p:cNvPr>
          <p:cNvSpPr txBox="1"/>
          <p:nvPr/>
        </p:nvSpPr>
        <p:spPr>
          <a:xfrm>
            <a:off x="3048828" y="3244334"/>
            <a:ext cx="6097656"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BE3CED47-87A8-927F-632C-4F9F7658191B}"/>
              </a:ext>
            </a:extLst>
          </p:cNvPr>
          <p:cNvSpPr txBox="1"/>
          <p:nvPr/>
        </p:nvSpPr>
        <p:spPr>
          <a:xfrm>
            <a:off x="3048828" y="3244334"/>
            <a:ext cx="6097656" cy="369332"/>
          </a:xfrm>
          <a:prstGeom prst="rect">
            <a:avLst/>
          </a:prstGeom>
          <a:noFill/>
        </p:spPr>
        <p:txBody>
          <a:bodyPr wrap="square">
            <a:spAutoFit/>
          </a:bodyPr>
          <a:lstStyle/>
          <a:p>
            <a:r>
              <a:rPr lang="en-US" dirty="0"/>
              <a:t> </a:t>
            </a:r>
          </a:p>
        </p:txBody>
      </p:sp>
      <p:sp>
        <p:nvSpPr>
          <p:cNvPr id="9" name="TextBox 8">
            <a:extLst>
              <a:ext uri="{FF2B5EF4-FFF2-40B4-BE49-F238E27FC236}">
                <a16:creationId xmlns:a16="http://schemas.microsoft.com/office/drawing/2014/main" id="{6C7773B1-0DD1-5A06-EB82-A625E394A48F}"/>
              </a:ext>
            </a:extLst>
          </p:cNvPr>
          <p:cNvSpPr txBox="1"/>
          <p:nvPr/>
        </p:nvSpPr>
        <p:spPr>
          <a:xfrm>
            <a:off x="3048828" y="3244334"/>
            <a:ext cx="6097656"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425771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RFRA</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9th Cir. also concluded that Apache Stronghold’s RFRA claim failed because RFRA did not override </a:t>
            </a:r>
            <a:r>
              <a:rPr lang="en-US" i="1" dirty="0" err="1">
                <a:latin typeface="Calibri" panose="020F0502020204030204" pitchFamily="34" charset="0"/>
                <a:ea typeface="Calibri" panose="020F0502020204030204" pitchFamily="34" charset="0"/>
                <a:cs typeface="Calibri" panose="020F0502020204030204" pitchFamily="34" charset="0"/>
              </a:rPr>
              <a:t>Lyng</a:t>
            </a:r>
            <a:r>
              <a:rPr lang="en-US" dirty="0">
                <a:latin typeface="Calibri" panose="020F0502020204030204" pitchFamily="34" charset="0"/>
                <a:ea typeface="Calibri" panose="020F0502020204030204" pitchFamily="34" charset="0"/>
                <a:cs typeface="Calibri" panose="020F0502020204030204" pitchFamily="34" charset="0"/>
              </a:rPr>
              <a:t>, but rather must be interpreted consistent with </a:t>
            </a:r>
            <a:r>
              <a:rPr lang="en-US" i="1" dirty="0" err="1">
                <a:latin typeface="Calibri" panose="020F0502020204030204" pitchFamily="34" charset="0"/>
                <a:ea typeface="Calibri" panose="020F0502020204030204" pitchFamily="34" charset="0"/>
                <a:cs typeface="Calibri" panose="020F0502020204030204" pitchFamily="34" charset="0"/>
              </a:rPr>
              <a:t>Lyng</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Apache Stronghold v. United States</a:t>
            </a:r>
            <a:r>
              <a:rPr lang="en-US" dirty="0">
                <a:latin typeface="Calibri" panose="020F0502020204030204" pitchFamily="34" charset="0"/>
                <a:ea typeface="Calibri" panose="020F0502020204030204" pitchFamily="34" charset="0"/>
                <a:cs typeface="Calibri" panose="020F0502020204030204" pitchFamily="34" charset="0"/>
              </a:rPr>
              <a:t>, No. 21-15295, 2024 WL 884564, at *20 (9th Cir. Mar. 1, 2024). </a:t>
            </a:r>
          </a:p>
          <a:p>
            <a:r>
              <a:rPr lang="en-US" dirty="0">
                <a:latin typeface="Calibri" panose="020F0502020204030204" pitchFamily="34" charset="0"/>
                <a:ea typeface="Calibri" panose="020F0502020204030204" pitchFamily="34" charset="0"/>
                <a:cs typeface="Calibri" panose="020F0502020204030204" pitchFamily="34" charset="0"/>
              </a:rPr>
              <a:t>Because Apache Stronghold’s Free Exercise claim failed under </a:t>
            </a:r>
            <a:r>
              <a:rPr lang="en-US" i="1" dirty="0" err="1">
                <a:latin typeface="Calibri" panose="020F0502020204030204" pitchFamily="34" charset="0"/>
                <a:ea typeface="Calibri" panose="020F0502020204030204" pitchFamily="34" charset="0"/>
                <a:cs typeface="Calibri" panose="020F0502020204030204" pitchFamily="34" charset="0"/>
              </a:rPr>
              <a:t>Lyng</a:t>
            </a:r>
            <a:r>
              <a:rPr lang="en-US" dirty="0">
                <a:latin typeface="Calibri" panose="020F0502020204030204" pitchFamily="34" charset="0"/>
                <a:ea typeface="Calibri" panose="020F0502020204030204" pitchFamily="34" charset="0"/>
                <a:cs typeface="Calibri" panose="020F0502020204030204" pitchFamily="34" charset="0"/>
              </a:rPr>
              <a:t>, its RFRA claim necessarily failed as well. </a:t>
            </a:r>
            <a:r>
              <a:rPr lang="en-US" i="1" dirty="0">
                <a:latin typeface="Calibri" panose="020F0502020204030204" pitchFamily="34" charset="0"/>
                <a:ea typeface="Calibri" panose="020F0502020204030204" pitchFamily="34" charset="0"/>
                <a:cs typeface="Calibri" panose="020F0502020204030204" pitchFamily="34" charset="0"/>
              </a:rPr>
              <a:t>Id. </a:t>
            </a:r>
          </a:p>
          <a:p>
            <a:pPr marL="0" indent="0">
              <a:buNone/>
            </a:pPr>
            <a:endParaRPr lang="en-US" i="1"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851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NHPA</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National Historic Preservation Act (“NHPA”) of 1966 established a federal policy of preserving historic places at the federal, state, and local level. </a:t>
            </a:r>
          </a:p>
          <a:p>
            <a:r>
              <a:rPr lang="en-US" sz="3600" dirty="0">
                <a:latin typeface="Calibri" panose="020F0502020204030204" pitchFamily="34" charset="0"/>
                <a:ea typeface="Calibri" panose="020F0502020204030204" pitchFamily="34" charset="0"/>
                <a:cs typeface="Calibri" panose="020F0502020204030204" pitchFamily="34" charset="0"/>
              </a:rPr>
              <a:t>In 1992, the Act was amended to include sites of cultural and religious significance to Tribal Nations on the National Register of Historic Places.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6713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NHPA</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534160"/>
            <a:ext cx="7640782" cy="4958715"/>
          </a:xfrm>
        </p:spPr>
        <p:txBody>
          <a:bodyPr>
            <a:noAutofit/>
          </a:bodyPr>
          <a:lstStyle/>
          <a:p>
            <a:r>
              <a:rPr lang="en-US" sz="2600" dirty="0">
                <a:latin typeface="Calibri" panose="020F0502020204030204" pitchFamily="34" charset="0"/>
                <a:ea typeface="Calibri" panose="020F0502020204030204" pitchFamily="34" charset="0"/>
                <a:cs typeface="Calibri" panose="020F0502020204030204" pitchFamily="34" charset="0"/>
              </a:rPr>
              <a:t>The NHPA protects places listed on, or eligible for inclusion on, the National Register. 54 U.S.C. </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300101. </a:t>
            </a:r>
          </a:p>
          <a:p>
            <a:r>
              <a:rPr lang="en-US" sz="2600" dirty="0">
                <a:latin typeface="Calibri" panose="020F0502020204030204" pitchFamily="34" charset="0"/>
                <a:ea typeface="Calibri" panose="020F0502020204030204" pitchFamily="34" charset="0"/>
                <a:cs typeface="Calibri" panose="020F0502020204030204" pitchFamily="34" charset="0"/>
              </a:rPr>
              <a:t>To be eligible for inclusion on the National Register, the place must be associated with significant events, people, or architecture, or the place must have the potential to yield information relating to prehistory or history.</a:t>
            </a:r>
            <a:r>
              <a:rPr lang="da-DK" sz="2600" dirty="0">
                <a:latin typeface="Calibri" panose="020F0502020204030204" pitchFamily="34" charset="0"/>
                <a:ea typeface="Calibri" panose="020F0502020204030204" pitchFamily="34" charset="0"/>
                <a:cs typeface="Calibri" panose="020F0502020204030204" pitchFamily="34" charset="0"/>
              </a:rPr>
              <a:t> 36 C.F.R. § 60.4.</a:t>
            </a:r>
            <a:endParaRPr lang="en-US" sz="2600" dirty="0">
              <a:latin typeface="Calibri" panose="020F0502020204030204" pitchFamily="34" charset="0"/>
              <a:ea typeface="Calibri" panose="020F0502020204030204" pitchFamily="34" charset="0"/>
              <a:cs typeface="Calibri" panose="020F0502020204030204" pitchFamily="34" charset="0"/>
            </a:endParaRPr>
          </a:p>
          <a:p>
            <a:r>
              <a:rPr lang="en-US" sz="2600" dirty="0">
                <a:latin typeface="Calibri" panose="020F0502020204030204" pitchFamily="34" charset="0"/>
                <a:ea typeface="Calibri" panose="020F0502020204030204" pitchFamily="34" charset="0"/>
                <a:cs typeface="Calibri" panose="020F0502020204030204" pitchFamily="34" charset="0"/>
              </a:rPr>
              <a:t>This includes property that is “of traditional religious and cultural importance to” Native Nations. 54 U.S.C. § 302706(a).</a:t>
            </a:r>
          </a:p>
          <a:p>
            <a:r>
              <a:rPr lang="en-US" sz="2600" dirty="0">
                <a:latin typeface="Calibri" panose="020F0502020204030204" pitchFamily="34" charset="0"/>
                <a:ea typeface="Calibri" panose="020F0502020204030204" pitchFamily="34" charset="0"/>
                <a:cs typeface="Calibri" panose="020F0502020204030204" pitchFamily="34" charset="0"/>
              </a:rPr>
              <a:t>Medicine Wheel and White Eagle Park are examples of TCPs. </a:t>
            </a:r>
          </a:p>
        </p:txBody>
      </p:sp>
    </p:spTree>
    <p:extLst>
      <p:ext uri="{BB962C8B-B14F-4D97-AF65-F5344CB8AC3E}">
        <p14:creationId xmlns:p14="http://schemas.microsoft.com/office/powerpoint/2010/main" val="139833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NHPA</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92500" lnSpcReduction="10000"/>
          </a:bodyPr>
          <a:lstStyle/>
          <a:p>
            <a:r>
              <a:rPr lang="en-US" sz="2400" dirty="0">
                <a:latin typeface="Calibri" panose="020F0502020204030204" pitchFamily="34" charset="0"/>
                <a:ea typeface="Calibri" panose="020F0502020204030204" pitchFamily="34" charset="0"/>
                <a:cs typeface="Calibri" panose="020F0502020204030204" pitchFamily="34" charset="0"/>
              </a:rPr>
              <a:t>The NHPA requires that a federal agency consider the adverse effects of an “undertaking” when a federal or federally assisted “undertaking” may have an effect on a historic property. 54 U.S.C. § 306108. </a:t>
            </a:r>
          </a:p>
          <a:p>
            <a:r>
              <a:rPr lang="en-US" sz="2400" dirty="0">
                <a:latin typeface="Calibri" panose="020F0502020204030204" pitchFamily="34" charset="0"/>
                <a:ea typeface="Calibri" panose="020F0502020204030204" pitchFamily="34" charset="0"/>
                <a:cs typeface="Calibri" panose="020F0502020204030204" pitchFamily="34" charset="0"/>
              </a:rPr>
              <a:t>Section 106 review seeks to identify historic properties potentially affected by the undertaking, assess its effects and seek ways to avoid, minimize or mitigate any adverse effects on historic properties. </a:t>
            </a:r>
            <a:r>
              <a:rPr lang="da-DK" sz="2400" dirty="0">
                <a:latin typeface="Calibri" panose="020F0502020204030204" pitchFamily="34" charset="0"/>
                <a:ea typeface="Calibri" panose="020F0502020204030204" pitchFamily="34" charset="0"/>
                <a:cs typeface="Calibri" panose="020F0502020204030204" pitchFamily="34" charset="0"/>
              </a:rPr>
              <a:t>36 C.F.R. § 800.1. </a:t>
            </a:r>
          </a:p>
          <a:p>
            <a:r>
              <a:rPr lang="da-DK" sz="2400" dirty="0">
                <a:latin typeface="Calibri" panose="020F0502020204030204" pitchFamily="34" charset="0"/>
                <a:ea typeface="Calibri" panose="020F0502020204030204" pitchFamily="34" charset="0"/>
                <a:cs typeface="Calibri" panose="020F0502020204030204" pitchFamily="34" charset="0"/>
              </a:rPr>
              <a:t>Requires consultation with Tribal Nations on affected properties. </a:t>
            </a:r>
          </a:p>
          <a:p>
            <a:r>
              <a:rPr lang="en-US" sz="2400" dirty="0">
                <a:latin typeface="Calibri" panose="020F0502020204030204" pitchFamily="34" charset="0"/>
                <a:ea typeface="Calibri" panose="020F0502020204030204" pitchFamily="34" charset="0"/>
                <a:cs typeface="Calibri" panose="020F0502020204030204" pitchFamily="34" charset="0"/>
              </a:rPr>
              <a:t>Courts often refer to this type of provision as a “stop, look, and listen” provision, similar to NEPA. </a:t>
            </a:r>
            <a:r>
              <a:rPr lang="en-US" sz="2400" i="1" dirty="0">
                <a:latin typeface="Calibri" panose="020F0502020204030204" pitchFamily="34" charset="0"/>
                <a:ea typeface="Calibri" panose="020F0502020204030204" pitchFamily="34" charset="0"/>
                <a:cs typeface="Calibri" panose="020F0502020204030204" pitchFamily="34" charset="0"/>
              </a:rPr>
              <a:t>Standing Rock Sioux Tribe v. U.S. Army Corps of Engineers</a:t>
            </a:r>
            <a:r>
              <a:rPr lang="en-US" sz="2400" dirty="0">
                <a:latin typeface="Calibri" panose="020F0502020204030204" pitchFamily="34" charset="0"/>
                <a:ea typeface="Calibri" panose="020F0502020204030204" pitchFamily="34" charset="0"/>
                <a:cs typeface="Calibri" panose="020F0502020204030204" pitchFamily="34" charset="0"/>
              </a:rPr>
              <a:t>, 205 F. Supp. 3d 4, 8 (D.D.C. 2016) (denying motion for PI for NHPA violations).</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8861461-6051-2918-91CA-2091A4C82F99}"/>
              </a:ext>
            </a:extLst>
          </p:cNvPr>
          <p:cNvPicPr>
            <a:picLocks noChangeAspect="1"/>
          </p:cNvPicPr>
          <p:nvPr/>
        </p:nvPicPr>
        <p:blipFill>
          <a:blip r:embed="rId2"/>
          <a:stretch>
            <a:fillRect/>
          </a:stretch>
        </p:blipFill>
        <p:spPr>
          <a:xfrm>
            <a:off x="8478982" y="3241964"/>
            <a:ext cx="3590871" cy="2010888"/>
          </a:xfrm>
          <a:prstGeom prst="rect">
            <a:avLst/>
          </a:prstGeom>
        </p:spPr>
      </p:pic>
    </p:spTree>
    <p:extLst>
      <p:ext uri="{BB962C8B-B14F-4D97-AF65-F5344CB8AC3E}">
        <p14:creationId xmlns:p14="http://schemas.microsoft.com/office/powerpoint/2010/main" val="321392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NEPA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Requires environmental impact statements (EIS) for federal actions, necessitating detailed studies of anticipated impacts on the human environment, including impacts on tribal interests and resources. 42 U.S.C. § 4332(C); 40 C.F.R. § 1502.16(a)(5). </a:t>
            </a:r>
          </a:p>
          <a:p>
            <a:r>
              <a:rPr lang="en-US" dirty="0">
                <a:latin typeface="Calibri" panose="020F0502020204030204" pitchFamily="34" charset="0"/>
                <a:ea typeface="Calibri" panose="020F0502020204030204" pitchFamily="34" charset="0"/>
                <a:cs typeface="Calibri" panose="020F0502020204030204" pitchFamily="34" charset="0"/>
              </a:rPr>
              <a:t>NEPA requires federal agencies to create a record mapping the impact of proposed actions on Indigenous religious practices and sacred sites.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966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NEPA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An agency must take a hard look at impacts on treaty rights, but often may do so by analyzing the effects on a specific resource identified in the treaty. </a:t>
            </a:r>
            <a:r>
              <a:rPr lang="en-US" i="1" dirty="0">
                <a:latin typeface="Calibri" panose="020F0502020204030204" pitchFamily="34" charset="0"/>
                <a:ea typeface="Calibri" panose="020F0502020204030204" pitchFamily="34" charset="0"/>
                <a:cs typeface="Calibri" panose="020F0502020204030204" pitchFamily="34" charset="0"/>
              </a:rPr>
              <a:t>Standing Rock Sioux Tribe v. U.S. Army Corps of Engineers</a:t>
            </a:r>
            <a:r>
              <a:rPr lang="en-US" dirty="0">
                <a:latin typeface="Calibri" panose="020F0502020204030204" pitchFamily="34" charset="0"/>
                <a:ea typeface="Calibri" panose="020F0502020204030204" pitchFamily="34" charset="0"/>
                <a:cs typeface="Calibri" panose="020F0502020204030204" pitchFamily="34" charset="0"/>
              </a:rPr>
              <a:t>, 255 F. Supp. 3d 101, 131 (D.D.C. 2017).</a:t>
            </a:r>
          </a:p>
          <a:p>
            <a:r>
              <a:rPr lang="en-US" dirty="0">
                <a:latin typeface="Calibri" panose="020F0502020204030204" pitchFamily="34" charset="0"/>
                <a:ea typeface="Calibri" panose="020F0502020204030204" pitchFamily="34" charset="0"/>
                <a:cs typeface="Calibri" panose="020F0502020204030204" pitchFamily="34" charset="0"/>
              </a:rPr>
              <a:t>NEPA's requirements are “procedural,” not dictating any outcome. </a:t>
            </a:r>
            <a:r>
              <a:rPr lang="en-US" i="1" dirty="0">
                <a:latin typeface="Calibri" panose="020F0502020204030204" pitchFamily="34" charset="0"/>
                <a:ea typeface="Calibri" panose="020F0502020204030204" pitchFamily="34" charset="0"/>
                <a:cs typeface="Calibri" panose="020F0502020204030204" pitchFamily="34" charset="0"/>
              </a:rPr>
              <a:t>Id. </a:t>
            </a:r>
            <a:r>
              <a:rPr lang="en-US" dirty="0">
                <a:latin typeface="Calibri" panose="020F0502020204030204" pitchFamily="34" charset="0"/>
                <a:ea typeface="Calibri" panose="020F0502020204030204" pitchFamily="34" charset="0"/>
                <a:cs typeface="Calibri" panose="020F0502020204030204" pitchFamily="34" charset="0"/>
              </a:rPr>
              <a:t>at 113. </a:t>
            </a:r>
          </a:p>
          <a:p>
            <a:r>
              <a:rPr lang="en-US" dirty="0">
                <a:latin typeface="Calibri" panose="020F0502020204030204" pitchFamily="34" charset="0"/>
                <a:ea typeface="Calibri" panose="020F0502020204030204" pitchFamily="34" charset="0"/>
                <a:cs typeface="Calibri" panose="020F0502020204030204" pitchFamily="34" charset="0"/>
              </a:rPr>
              <a:t>And even when there is a violation, there may not be a remedy. </a:t>
            </a:r>
            <a:r>
              <a:rPr lang="en-US" i="1" dirty="0">
                <a:latin typeface="Calibri" panose="020F0502020204030204" pitchFamily="34" charset="0"/>
                <a:ea typeface="Calibri" panose="020F0502020204030204" pitchFamily="34" charset="0"/>
                <a:cs typeface="Calibri" panose="020F0502020204030204" pitchFamily="34" charset="0"/>
              </a:rPr>
              <a:t>See</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Standing Rock Sioux Tribe v. United States Army Corps of Engineers</a:t>
            </a:r>
            <a:r>
              <a:rPr lang="en-US" dirty="0">
                <a:latin typeface="Calibri" panose="020F0502020204030204" pitchFamily="34" charset="0"/>
                <a:ea typeface="Calibri" panose="020F0502020204030204" pitchFamily="34" charset="0"/>
                <a:cs typeface="Calibri" panose="020F0502020204030204" pitchFamily="34" charset="0"/>
              </a:rPr>
              <a:t>, 985 F.3d 1032, 1054 (D.C. Cir. 2021) (concluding there was a NEPA violation, vacating the permit, but not requiring operations of pipeline to stop).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165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NAGPRA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NAGPRA expressly provides rules that address ownership or control of cultural items that are discovered in the future on federal and tribal land. 25 U.S.C.A. § 3001.</a:t>
            </a:r>
          </a:p>
          <a:p>
            <a:r>
              <a:rPr lang="en-US" sz="2400" dirty="0">
                <a:latin typeface="Calibri" panose="020F0502020204030204" pitchFamily="34" charset="0"/>
                <a:ea typeface="Calibri" panose="020F0502020204030204" pitchFamily="34" charset="0"/>
                <a:cs typeface="Calibri" panose="020F0502020204030204" pitchFamily="34" charset="0"/>
              </a:rPr>
              <a:t>In the case of human remains and associated funerary objects, any lineal descendants have the initial right of ownership or control. </a:t>
            </a:r>
            <a:r>
              <a:rPr lang="en-US" sz="2400" i="1" dirty="0">
                <a:latin typeface="Calibri" panose="020F0502020204030204" pitchFamily="34" charset="0"/>
                <a:ea typeface="Calibri" panose="020F0502020204030204" pitchFamily="34" charset="0"/>
                <a:cs typeface="Calibri" panose="020F0502020204030204" pitchFamily="34" charset="0"/>
              </a:rPr>
              <a:t>Id</a:t>
            </a:r>
            <a:r>
              <a:rPr lang="en-US" sz="2400" dirty="0">
                <a:latin typeface="Calibri" panose="020F0502020204030204" pitchFamily="34" charset="0"/>
                <a:ea typeface="Calibri" panose="020F0502020204030204" pitchFamily="34" charset="0"/>
                <a:cs typeface="Calibri" panose="020F0502020204030204" pitchFamily="34" charset="0"/>
              </a:rPr>
              <a:t>. at 3002. </a:t>
            </a:r>
          </a:p>
          <a:p>
            <a:r>
              <a:rPr lang="en-US" sz="2400" dirty="0">
                <a:latin typeface="Calibri" panose="020F0502020204030204" pitchFamily="34" charset="0"/>
                <a:ea typeface="Calibri" panose="020F0502020204030204" pitchFamily="34" charset="0"/>
                <a:cs typeface="Calibri" panose="020F0502020204030204" pitchFamily="34" charset="0"/>
              </a:rPr>
              <a:t>If lineal descendants of the human remains and associated funerary objects cannot be ascertained or when unassociated funerary objects, sacred objects, and items of cultural patrimony are involved, ownership or control is determined in a statutory order of priority, which includes in Tribal Nations. </a:t>
            </a:r>
            <a:r>
              <a:rPr lang="en-US" sz="2400" i="1" dirty="0">
                <a:latin typeface="Calibri" panose="020F0502020204030204" pitchFamily="34" charset="0"/>
                <a:ea typeface="Calibri" panose="020F0502020204030204" pitchFamily="34" charset="0"/>
                <a:cs typeface="Calibri" panose="020F0502020204030204" pitchFamily="34" charset="0"/>
              </a:rPr>
              <a:t>Id</a:t>
            </a:r>
            <a:r>
              <a:rPr lang="en-US" sz="2400" dirty="0">
                <a:latin typeface="Calibri" panose="020F0502020204030204" pitchFamily="34" charset="0"/>
                <a:ea typeface="Calibri" panose="020F0502020204030204" pitchFamily="34" charset="0"/>
                <a:cs typeface="Calibri" panose="020F0502020204030204" pitchFamily="34" charset="0"/>
              </a:rPr>
              <a:t>.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926ABE-9A44-CE15-3950-6FA1FAEA8E02}"/>
              </a:ext>
            </a:extLst>
          </p:cNvPr>
          <p:cNvPicPr>
            <a:picLocks noChangeAspect="1"/>
          </p:cNvPicPr>
          <p:nvPr/>
        </p:nvPicPr>
        <p:blipFill>
          <a:blip r:embed="rId2"/>
          <a:stretch>
            <a:fillRect/>
          </a:stretch>
        </p:blipFill>
        <p:spPr>
          <a:xfrm>
            <a:off x="8423564" y="3089564"/>
            <a:ext cx="3768436" cy="3768436"/>
          </a:xfrm>
          <a:prstGeom prst="rect">
            <a:avLst/>
          </a:prstGeom>
        </p:spPr>
      </p:pic>
    </p:spTree>
    <p:extLst>
      <p:ext uri="{BB962C8B-B14F-4D97-AF65-F5344CB8AC3E}">
        <p14:creationId xmlns:p14="http://schemas.microsoft.com/office/powerpoint/2010/main" val="425896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0BE8D-D58F-373B-571C-48D7ADE9BE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AFE77-9785-1665-2A2A-5D6C3857910E}"/>
              </a:ext>
            </a:extLst>
          </p:cNvPr>
          <p:cNvSpPr>
            <a:spLocks noGrp="1"/>
          </p:cNvSpPr>
          <p:nvPr>
            <p:ph sz="half" idx="4294967295"/>
          </p:nvPr>
        </p:nvSpPr>
        <p:spPr>
          <a:xfrm>
            <a:off x="9028113" y="1825625"/>
            <a:ext cx="3163887" cy="4351338"/>
          </a:xfrm>
        </p:spPr>
        <p:txBody>
          <a:bodyPr>
            <a:normAutofit/>
          </a:bodyPr>
          <a:lstStyle/>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426B41BB-6906-6127-1719-C03A08ACCD7B}"/>
              </a:ext>
            </a:extLst>
          </p:cNvPr>
          <p:cNvSpPr>
            <a:spLocks noGrp="1"/>
          </p:cNvSpPr>
          <p:nvPr>
            <p:ph sz="half" idx="4294967295"/>
          </p:nvPr>
        </p:nvSpPr>
        <p:spPr>
          <a:xfrm>
            <a:off x="8991600" y="1825625"/>
            <a:ext cx="3200400" cy="4351338"/>
          </a:xfrm>
        </p:spPr>
        <p:txBody>
          <a:bodyPr>
            <a:normAutofit/>
          </a:bodyPr>
          <a:lstStyle/>
          <a:p>
            <a:endParaRPr lang="en-US" dirty="0"/>
          </a:p>
          <a:p>
            <a:endParaRPr lang="en-US" dirty="0"/>
          </a:p>
        </p:txBody>
      </p:sp>
      <p:pic>
        <p:nvPicPr>
          <p:cNvPr id="6" name="Picture 5">
            <a:extLst>
              <a:ext uri="{FF2B5EF4-FFF2-40B4-BE49-F238E27FC236}">
                <a16:creationId xmlns:a16="http://schemas.microsoft.com/office/drawing/2014/main" id="{801FB5CC-B035-D592-6B70-E497076C5275}"/>
              </a:ext>
            </a:extLst>
          </p:cNvPr>
          <p:cNvPicPr>
            <a:picLocks noChangeAspect="1"/>
          </p:cNvPicPr>
          <p:nvPr/>
        </p:nvPicPr>
        <p:blipFill>
          <a:blip r:embed="rId2"/>
          <a:stretch>
            <a:fillRect/>
          </a:stretch>
        </p:blipFill>
        <p:spPr>
          <a:xfrm>
            <a:off x="2530679" y="0"/>
            <a:ext cx="7130642" cy="6858000"/>
          </a:xfrm>
          <a:prstGeom prst="rect">
            <a:avLst/>
          </a:prstGeom>
        </p:spPr>
      </p:pic>
    </p:spTree>
    <p:extLst>
      <p:ext uri="{BB962C8B-B14F-4D97-AF65-F5344CB8AC3E}">
        <p14:creationId xmlns:p14="http://schemas.microsoft.com/office/powerpoint/2010/main" val="133672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CWA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The Clean Water Act (CWA) establishes the basic structure for regulating discharges of pollutants into the waters of the United States and regulating quality standards for surface waters. </a:t>
            </a:r>
            <a:r>
              <a:rPr lang="fr-FR" sz="2400" dirty="0">
                <a:latin typeface="Calibri" panose="020F0502020204030204" pitchFamily="34" charset="0"/>
                <a:ea typeface="Calibri" panose="020F0502020204030204" pitchFamily="34" charset="0"/>
                <a:cs typeface="Calibri" panose="020F0502020204030204" pitchFamily="34" charset="0"/>
              </a:rPr>
              <a:t>33 U.S.C. §1251 et </a:t>
            </a:r>
            <a:r>
              <a:rPr lang="fr-FR" sz="2400" dirty="0" err="1">
                <a:latin typeface="Calibri" panose="020F0502020204030204" pitchFamily="34" charset="0"/>
                <a:ea typeface="Calibri" panose="020F0502020204030204" pitchFamily="34" charset="0"/>
                <a:cs typeface="Calibri" panose="020F0502020204030204" pitchFamily="34" charset="0"/>
              </a:rPr>
              <a:t>seq</a:t>
            </a:r>
            <a:r>
              <a:rPr lang="fr-FR" sz="2400" dirty="0">
                <a:latin typeface="Calibri" panose="020F0502020204030204" pitchFamily="34" charset="0"/>
                <a:ea typeface="Calibri" panose="020F0502020204030204" pitchFamily="34" charset="0"/>
                <a:cs typeface="Calibri" panose="020F0502020204030204" pitchFamily="34" charset="0"/>
              </a:rPr>
              <a:t>.</a:t>
            </a:r>
          </a:p>
          <a:p>
            <a:r>
              <a:rPr lang="en-US" sz="2400" dirty="0">
                <a:latin typeface="Calibri" panose="020F0502020204030204" pitchFamily="34" charset="0"/>
                <a:ea typeface="Calibri" panose="020F0502020204030204" pitchFamily="34" charset="0"/>
                <a:cs typeface="Calibri" panose="020F0502020204030204" pitchFamily="34" charset="0"/>
              </a:rPr>
              <a:t>The CWA made it unlawful to discharge any pollutant from a point source into navigable waters, unless a permit was obtained.</a:t>
            </a:r>
          </a:p>
          <a:p>
            <a:r>
              <a:rPr lang="en-US" sz="2400" dirty="0">
                <a:latin typeface="Calibri" panose="020F0502020204030204" pitchFamily="34" charset="0"/>
                <a:ea typeface="Calibri" panose="020F0502020204030204" pitchFamily="34" charset="0"/>
                <a:cs typeface="Calibri" panose="020F0502020204030204" pitchFamily="34" charset="0"/>
              </a:rPr>
              <a:t>Tribal Nations can obtain treatment as state (TAS) status for implementing and managing the CWA, which allows Tribes to set and have enforced their own water quality standards. </a:t>
            </a:r>
            <a:r>
              <a:rPr lang="en-US" sz="2400" i="1" dirty="0">
                <a:latin typeface="Calibri" panose="020F0502020204030204" pitchFamily="34" charset="0"/>
                <a:ea typeface="Calibri" panose="020F0502020204030204" pitchFamily="34" charset="0"/>
                <a:cs typeface="Calibri" panose="020F0502020204030204" pitchFamily="34" charset="0"/>
              </a:rPr>
              <a:t>E.g. City of Albuquerque v. Browner</a:t>
            </a:r>
            <a:r>
              <a:rPr lang="en-US" sz="2400" dirty="0">
                <a:latin typeface="Calibri" panose="020F0502020204030204" pitchFamily="34" charset="0"/>
                <a:ea typeface="Calibri" panose="020F0502020204030204" pitchFamily="34" charset="0"/>
                <a:cs typeface="Calibri" panose="020F0502020204030204" pitchFamily="34" charset="0"/>
              </a:rPr>
              <a:t>, 97 F.3d 415 (10th Cir. 1996).</a:t>
            </a:r>
          </a:p>
        </p:txBody>
      </p:sp>
    </p:spTree>
    <p:extLst>
      <p:ext uri="{BB962C8B-B14F-4D97-AF65-F5344CB8AC3E}">
        <p14:creationId xmlns:p14="http://schemas.microsoft.com/office/powerpoint/2010/main" val="323647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CWA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527688" y="1711018"/>
            <a:ext cx="6437908" cy="3425815"/>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Bristol Bay was a place protected by the denial of a CWA 404 permit. </a:t>
            </a:r>
          </a:p>
          <a:p>
            <a:r>
              <a:rPr lang="en-US" sz="2400" dirty="0">
                <a:latin typeface="Calibri" panose="020F0502020204030204" pitchFamily="34" charset="0"/>
                <a:ea typeface="Calibri" panose="020F0502020204030204" pitchFamily="34" charset="0"/>
                <a:cs typeface="Calibri" panose="020F0502020204030204" pitchFamily="34" charset="0"/>
              </a:rPr>
              <a:t>Section 404(c) authorizes EPA to restrict, prohibit, deny, or withdraw the use of an area as a disposal site for dredged or fill material if the discharge will have unacceptable adverse effects on municipal water supplies, shellfish beds and fishery areas, wildlife, or recreational areas.</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3902F867-A287-E9E8-02C0-B284ABD88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596" y="2592003"/>
            <a:ext cx="4265997" cy="426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1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ESA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The Endangered Species Act (ESA), 16 U.S.C. 1531 et seq.:</a:t>
            </a:r>
          </a:p>
          <a:p>
            <a:pPr lvl="1"/>
            <a:r>
              <a:rPr lang="en-US" dirty="0">
                <a:latin typeface="Calibri" panose="020F0502020204030204" pitchFamily="34" charset="0"/>
                <a:ea typeface="Calibri" panose="020F0502020204030204" pitchFamily="34" charset="0"/>
                <a:cs typeface="Calibri" panose="020F0502020204030204" pitchFamily="34" charset="0"/>
              </a:rPr>
              <a:t>Establishes protections for fish, wildlife, and plants that are listed as threatened or endangered. </a:t>
            </a:r>
          </a:p>
          <a:p>
            <a:pPr lvl="1"/>
            <a:r>
              <a:rPr lang="en-US" dirty="0">
                <a:latin typeface="Calibri" panose="020F0502020204030204" pitchFamily="34" charset="0"/>
                <a:ea typeface="Calibri" panose="020F0502020204030204" pitchFamily="34" charset="0"/>
                <a:cs typeface="Calibri" panose="020F0502020204030204" pitchFamily="34" charset="0"/>
              </a:rPr>
              <a:t>Provides for adding species to and removing them from the list of threatened and endangered species, and for preparing and implementing plans for their recovery.</a:t>
            </a:r>
          </a:p>
          <a:p>
            <a:pPr lvl="1"/>
            <a:r>
              <a:rPr lang="en-US" dirty="0">
                <a:latin typeface="Calibri" panose="020F0502020204030204" pitchFamily="34" charset="0"/>
                <a:ea typeface="Calibri" panose="020F0502020204030204" pitchFamily="34" charset="0"/>
                <a:cs typeface="Calibri" panose="020F0502020204030204" pitchFamily="34" charset="0"/>
              </a:rPr>
              <a:t>Provides for interagency cooperation to avoid take of listed species and for issuing permits for otherwise prohibited activities.</a:t>
            </a:r>
          </a:p>
        </p:txBody>
      </p:sp>
    </p:spTree>
    <p:extLst>
      <p:ext uri="{BB962C8B-B14F-4D97-AF65-F5344CB8AC3E}">
        <p14:creationId xmlns:p14="http://schemas.microsoft.com/office/powerpoint/2010/main" val="312675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ESA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721168"/>
            <a:ext cx="7640782" cy="4455795"/>
          </a:xfrm>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Federal agencies must ensure that any action that it takes is not likely to jeopardize the continued existence of a listed species or destroy or adversely modify its habitat. 16 U.S.C. § 1536(a)(2).</a:t>
            </a:r>
          </a:p>
          <a:p>
            <a:r>
              <a:rPr lang="en-US" dirty="0">
                <a:latin typeface="Calibri" panose="020F0502020204030204" pitchFamily="34" charset="0"/>
                <a:ea typeface="Calibri" panose="020F0502020204030204" pitchFamily="34" charset="0"/>
                <a:cs typeface="Calibri" panose="020F0502020204030204" pitchFamily="34" charset="0"/>
              </a:rPr>
              <a:t>If an action “may affect” a listed species or critical habitat, the agency typically must engage in a formal consultation process with either the United States Fish and Wildlife Service or the National Marine Fisheries Service. 50 C.F.R. § 402.14; 402.01. </a:t>
            </a:r>
          </a:p>
          <a:p>
            <a:r>
              <a:rPr lang="en-US" dirty="0">
                <a:latin typeface="Calibri" panose="020F0502020204030204" pitchFamily="34" charset="0"/>
                <a:ea typeface="Calibri" panose="020F0502020204030204" pitchFamily="34" charset="0"/>
                <a:cs typeface="Calibri" panose="020F0502020204030204" pitchFamily="34" charset="0"/>
              </a:rPr>
              <a:t>The consultation process culminates with the issuance of a written biological opinion.</a:t>
            </a:r>
          </a:p>
        </p:txBody>
      </p:sp>
    </p:spTree>
    <p:extLst>
      <p:ext uri="{BB962C8B-B14F-4D97-AF65-F5344CB8AC3E}">
        <p14:creationId xmlns:p14="http://schemas.microsoft.com/office/powerpoint/2010/main" val="396228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ESA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721168"/>
            <a:ext cx="7640782" cy="4455795"/>
          </a:xfrm>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Section 9 makes it unlawful for “any person” to “take” any member of an endangered or threatened species. </a:t>
            </a:r>
            <a:r>
              <a:rPr lang="en-US" i="1" dirty="0">
                <a:latin typeface="Calibri" panose="020F0502020204030204" pitchFamily="34" charset="0"/>
                <a:ea typeface="Calibri" panose="020F0502020204030204" pitchFamily="34" charset="0"/>
                <a:cs typeface="Calibri" panose="020F0502020204030204" pitchFamily="34" charset="0"/>
              </a:rPr>
              <a:t>See</a:t>
            </a:r>
            <a:r>
              <a:rPr lang="en-US" dirty="0">
                <a:latin typeface="Calibri" panose="020F0502020204030204" pitchFamily="34" charset="0"/>
                <a:ea typeface="Calibri" panose="020F0502020204030204" pitchFamily="34" charset="0"/>
                <a:cs typeface="Calibri" panose="020F0502020204030204" pitchFamily="34" charset="0"/>
              </a:rPr>
              <a:t> 16 U.S.C. § 1538(a)(1)(B), (C), (G).</a:t>
            </a:r>
          </a:p>
          <a:p>
            <a:r>
              <a:rPr lang="en-US" dirty="0">
                <a:latin typeface="Calibri" panose="020F0502020204030204" pitchFamily="34" charset="0"/>
                <a:ea typeface="Calibri" panose="020F0502020204030204" pitchFamily="34" charset="0"/>
                <a:cs typeface="Calibri" panose="020F0502020204030204" pitchFamily="34" charset="0"/>
              </a:rPr>
              <a:t>A recent example of ESA litigation is </a:t>
            </a:r>
            <a:r>
              <a:rPr lang="en-US" i="1" dirty="0">
                <a:latin typeface="Calibri" panose="020F0502020204030204" pitchFamily="34" charset="0"/>
                <a:ea typeface="Calibri" panose="020F0502020204030204" pitchFamily="34" charset="0"/>
                <a:cs typeface="Calibri" panose="020F0502020204030204" pitchFamily="34" charset="0"/>
              </a:rPr>
              <a:t>Yurok Tribe v. U.S. Bureau of Reclamation</a:t>
            </a:r>
            <a:r>
              <a:rPr lang="en-US" dirty="0">
                <a:latin typeface="Calibri" panose="020F0502020204030204" pitchFamily="34" charset="0"/>
                <a:ea typeface="Calibri" panose="020F0502020204030204" pitchFamily="34" charset="0"/>
                <a:cs typeface="Calibri" panose="020F0502020204030204" pitchFamily="34" charset="0"/>
              </a:rPr>
              <a:t>, 654 F. Supp. 3d 941 (N.D. Cal. 2023); </a:t>
            </a:r>
            <a:r>
              <a:rPr lang="en-US" i="1" dirty="0">
                <a:latin typeface="Calibri" panose="020F0502020204030204" pitchFamily="34" charset="0"/>
                <a:ea typeface="Calibri" panose="020F0502020204030204" pitchFamily="34" charset="0"/>
                <a:cs typeface="Calibri" panose="020F0502020204030204" pitchFamily="34" charset="0"/>
              </a:rPr>
              <a:t>see also Klamath Tribes v. United States Bureau of Reclamation, </a:t>
            </a:r>
            <a:r>
              <a:rPr lang="en-US" dirty="0">
                <a:latin typeface="Calibri" panose="020F0502020204030204" pitchFamily="34" charset="0"/>
                <a:ea typeface="Calibri" panose="020F0502020204030204" pitchFamily="34" charset="0"/>
                <a:cs typeface="Calibri" panose="020F0502020204030204" pitchFamily="34" charset="0"/>
              </a:rPr>
              <a:t>No. 1:22-CV-00680-CL, 2024 WL 472047, at *6 (D. Or. Feb. 7, 2024).</a:t>
            </a:r>
          </a:p>
          <a:p>
            <a:r>
              <a:rPr lang="en-US" dirty="0">
                <a:latin typeface="Calibri" panose="020F0502020204030204" pitchFamily="34" charset="0"/>
                <a:ea typeface="Calibri" panose="020F0502020204030204" pitchFamily="34" charset="0"/>
                <a:cs typeface="Calibri" panose="020F0502020204030204" pitchFamily="34" charset="0"/>
              </a:rPr>
              <a:t>There, the Court held that the ESA preempts state law in the operation of the Klamath Project, and thus Reclamation can release downstream flows to support the coho salmon and Southern Resident Killer Whale as opposed to Klamath Project irrigators. </a:t>
            </a:r>
          </a:p>
        </p:txBody>
      </p:sp>
    </p:spTree>
    <p:extLst>
      <p:ext uri="{BB962C8B-B14F-4D97-AF65-F5344CB8AC3E}">
        <p14:creationId xmlns:p14="http://schemas.microsoft.com/office/powerpoint/2010/main" val="1434221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Antiquities Act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721168"/>
            <a:ext cx="7640782" cy="4455795"/>
          </a:xfrm>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Enacted in 1906, the Antiquities Act was the first U.S. law to provide general legal protection of cultural and natural resources of historic or scientific interest on Federal lands.</a:t>
            </a:r>
          </a:p>
          <a:p>
            <a:r>
              <a:rPr lang="en-US" dirty="0">
                <a:latin typeface="Calibri" panose="020F0502020204030204" pitchFamily="34" charset="0"/>
                <a:ea typeface="Calibri" panose="020F0502020204030204" pitchFamily="34" charset="0"/>
                <a:cs typeface="Calibri" panose="020F0502020204030204" pitchFamily="34" charset="0"/>
              </a:rPr>
              <a:t>The President may, in the President's discretion, declare by public proclamation historic landmarks, historic and prehistoric structures, and other objects of historic or scientific interest that are situated on land owned or controlled by the Federal Government to be national monuments. 54 U.S.C. § 320301(a).</a:t>
            </a:r>
          </a:p>
          <a:p>
            <a:r>
              <a:rPr lang="en-US" dirty="0">
                <a:latin typeface="Calibri" panose="020F0502020204030204" pitchFamily="34" charset="0"/>
                <a:ea typeface="Calibri" panose="020F0502020204030204" pitchFamily="34" charset="0"/>
                <a:cs typeface="Calibri" panose="020F0502020204030204" pitchFamily="34" charset="0"/>
              </a:rPr>
              <a:t>Presidents “may reserve parcels of land as a part of the national monuments.” </a:t>
            </a:r>
            <a:r>
              <a:rPr lang="en-US" i="1" dirty="0">
                <a:latin typeface="Calibri" panose="020F0502020204030204" pitchFamily="34" charset="0"/>
                <a:ea typeface="Calibri" panose="020F0502020204030204" pitchFamily="34" charset="0"/>
                <a:cs typeface="Calibri" panose="020F0502020204030204" pitchFamily="34" charset="0"/>
              </a:rPr>
              <a:t>Id</a:t>
            </a:r>
            <a:r>
              <a:rPr lang="en-US" dirty="0">
                <a:latin typeface="Calibri" panose="020F0502020204030204" pitchFamily="34" charset="0"/>
                <a:ea typeface="Calibri" panose="020F0502020204030204" pitchFamily="34" charset="0"/>
                <a:cs typeface="Calibri" panose="020F0502020204030204" pitchFamily="34" charset="0"/>
              </a:rPr>
              <a:t>. at § 320301(b).</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8908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Antiquities Act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426532" y="1721168"/>
            <a:ext cx="6601691" cy="4455795"/>
          </a:xfrm>
        </p:spPr>
        <p:txBody>
          <a:bodyPr>
            <a:normAutofit lnSpcReduction="10000"/>
          </a:bodyPr>
          <a:lstStyle/>
          <a:p>
            <a:r>
              <a:rPr lang="en-US" sz="3200" dirty="0">
                <a:latin typeface="Calibri" panose="020F0502020204030204" pitchFamily="34" charset="0"/>
                <a:ea typeface="Calibri" panose="020F0502020204030204" pitchFamily="34" charset="0"/>
                <a:cs typeface="Calibri" panose="020F0502020204030204" pitchFamily="34" charset="0"/>
              </a:rPr>
              <a:t>Requires advocacy to the administration and Presidential action. </a:t>
            </a:r>
          </a:p>
          <a:p>
            <a:r>
              <a:rPr lang="en-US" sz="3200" dirty="0">
                <a:latin typeface="Calibri" panose="020F0502020204030204" pitchFamily="34" charset="0"/>
                <a:ea typeface="Calibri" panose="020F0502020204030204" pitchFamily="34" charset="0"/>
                <a:cs typeface="Calibri" panose="020F0502020204030204" pitchFamily="34" charset="0"/>
              </a:rPr>
              <a:t>Examples:</a:t>
            </a:r>
          </a:p>
          <a:p>
            <a:pPr lvl="1"/>
            <a:r>
              <a:rPr lang="en-US" sz="3200" dirty="0">
                <a:latin typeface="Calibri" panose="020F0502020204030204" pitchFamily="34" charset="0"/>
                <a:ea typeface="Calibri" panose="020F0502020204030204" pitchFamily="34" charset="0"/>
                <a:cs typeface="Calibri" panose="020F0502020204030204" pitchFamily="34" charset="0"/>
              </a:rPr>
              <a:t>Bears Ears National Monument </a:t>
            </a:r>
          </a:p>
          <a:p>
            <a:pPr lvl="1"/>
            <a:r>
              <a:rPr lang="en-US" sz="3200" dirty="0">
                <a:latin typeface="Calibri" panose="020F0502020204030204" pitchFamily="34" charset="0"/>
                <a:ea typeface="Calibri" panose="020F0502020204030204" pitchFamily="34" charset="0"/>
                <a:cs typeface="Calibri" panose="020F0502020204030204" pitchFamily="34" charset="0"/>
              </a:rPr>
              <a:t>Baaj </a:t>
            </a:r>
            <a:r>
              <a:rPr lang="en-US" sz="3200" dirty="0" err="1">
                <a:latin typeface="Calibri" panose="020F0502020204030204" pitchFamily="34" charset="0"/>
                <a:ea typeface="Calibri" panose="020F0502020204030204" pitchFamily="34" charset="0"/>
                <a:cs typeface="Calibri" panose="020F0502020204030204" pitchFamily="34" charset="0"/>
              </a:rPr>
              <a:t>Nwaavjo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I’tah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Kukveni</a:t>
            </a:r>
            <a:r>
              <a:rPr lang="en-US" sz="3200" dirty="0">
                <a:latin typeface="Calibri" panose="020F0502020204030204" pitchFamily="34" charset="0"/>
                <a:ea typeface="Calibri" panose="020F0502020204030204" pitchFamily="34" charset="0"/>
                <a:cs typeface="Calibri" panose="020F0502020204030204" pitchFamily="34" charset="0"/>
              </a:rPr>
              <a:t>-Ancestral Footprints of the Grand Canyon National Monument</a:t>
            </a:r>
          </a:p>
          <a:p>
            <a:pPr lvl="1"/>
            <a:r>
              <a:rPr lang="en-US" sz="3200" dirty="0">
                <a:latin typeface="Calibri" panose="020F0502020204030204" pitchFamily="34" charset="0"/>
                <a:ea typeface="Calibri" panose="020F0502020204030204" pitchFamily="34" charset="0"/>
                <a:cs typeface="Calibri" panose="020F0502020204030204" pitchFamily="34" charset="0"/>
              </a:rPr>
              <a:t>Avi Kwa Ame National Monument</a:t>
            </a:r>
          </a:p>
          <a:p>
            <a:pPr lvl="1"/>
            <a:r>
              <a:rPr lang="en-US" sz="3200" dirty="0">
                <a:latin typeface="Calibri" panose="020F0502020204030204" pitchFamily="34" charset="0"/>
                <a:ea typeface="Calibri" panose="020F0502020204030204" pitchFamily="34" charset="0"/>
                <a:cs typeface="Calibri" panose="020F0502020204030204" pitchFamily="34" charset="0"/>
              </a:rPr>
              <a:t>Navajo National Monument </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CB8FCDD-C7DD-0AF5-940C-A1A0E668CE9D}"/>
              </a:ext>
            </a:extLst>
          </p:cNvPr>
          <p:cNvPicPr>
            <a:picLocks noChangeAspect="1"/>
          </p:cNvPicPr>
          <p:nvPr/>
        </p:nvPicPr>
        <p:blipFill>
          <a:blip r:embed="rId2"/>
          <a:stretch>
            <a:fillRect/>
          </a:stretch>
        </p:blipFill>
        <p:spPr>
          <a:xfrm>
            <a:off x="6828219" y="3283527"/>
            <a:ext cx="5363781" cy="3574473"/>
          </a:xfrm>
          <a:prstGeom prst="rect">
            <a:avLst/>
          </a:prstGeom>
        </p:spPr>
      </p:pic>
    </p:spTree>
    <p:extLst>
      <p:ext uri="{BB962C8B-B14F-4D97-AF65-F5344CB8AC3E}">
        <p14:creationId xmlns:p14="http://schemas.microsoft.com/office/powerpoint/2010/main" val="421064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5778357" cy="1325563"/>
          </a:xfrm>
        </p:spPr>
        <p:txBody>
          <a:bodyPr/>
          <a:lstStyle/>
          <a:p>
            <a:r>
              <a:rPr lang="en-US" dirty="0"/>
              <a:t>Bears Ears and Co-Management </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721168"/>
            <a:ext cx="7640782" cy="4455795"/>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President Obama first established a Bears Ears Commission comprised of Tribal Nation representatives. </a:t>
            </a:r>
          </a:p>
          <a:p>
            <a:r>
              <a:rPr lang="en-US" dirty="0">
                <a:latin typeface="Calibri" panose="020F0502020204030204" pitchFamily="34" charset="0"/>
                <a:ea typeface="Calibri" panose="020F0502020204030204" pitchFamily="34" charset="0"/>
                <a:cs typeface="Calibri" panose="020F0502020204030204" pitchFamily="34" charset="0"/>
              </a:rPr>
              <a:t>Commission ensures “management decisions affecting the monument reflect tribal expertise and traditional and historical knowledge” and provides “guidance and recommendations” on the management of the monument. 82 FR 1139. </a:t>
            </a:r>
          </a:p>
          <a:p>
            <a:r>
              <a:rPr lang="en-US" dirty="0">
                <a:latin typeface="Calibri" panose="020F0502020204030204" pitchFamily="34" charset="0"/>
                <a:ea typeface="Calibri" panose="020F0502020204030204" pitchFamily="34" charset="0"/>
                <a:cs typeface="Calibri" panose="020F0502020204030204" pitchFamily="34" charset="0"/>
              </a:rPr>
              <a:t>The Secretaries have to “meaningfully engage the Commission” in the development of the management plan and to inform subsequent management of the monument. </a:t>
            </a:r>
            <a:r>
              <a:rPr lang="en-US" i="1" dirty="0">
                <a:latin typeface="Calibri" panose="020F0502020204030204" pitchFamily="34" charset="0"/>
                <a:ea typeface="Calibri" panose="020F0502020204030204" pitchFamily="34" charset="0"/>
                <a:cs typeface="Calibri" panose="020F0502020204030204" pitchFamily="34" charset="0"/>
              </a:rPr>
              <a:t>Id</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Secretaries must “carefully and fully consider integrating the traditional and historical knowledge and special expertise of the Commission” and if they do not they must  provide the Commission “with a written explanation of their reasoning.” </a:t>
            </a:r>
            <a:r>
              <a:rPr lang="en-US" i="1" dirty="0">
                <a:latin typeface="Calibri" panose="020F0502020204030204" pitchFamily="34" charset="0"/>
                <a:ea typeface="Calibri" panose="020F0502020204030204" pitchFamily="34" charset="0"/>
                <a:cs typeface="Calibri" panose="020F0502020204030204" pitchFamily="34" charset="0"/>
              </a:rPr>
              <a:t>Id</a:t>
            </a:r>
            <a:r>
              <a:rPr lang="en-US" dirty="0">
                <a:latin typeface="Calibri" panose="020F0502020204030204" pitchFamily="34" charset="0"/>
                <a:ea typeface="Calibri" panose="020F0502020204030204" pitchFamily="34" charset="0"/>
                <a:cs typeface="Calibri" panose="020F0502020204030204" pitchFamily="34" charset="0"/>
              </a:rPr>
              <a:t>.</a:t>
            </a:r>
          </a:p>
          <a:p>
            <a:r>
              <a:rPr lang="en-US" dirty="0">
                <a:latin typeface="Calibri" panose="020F0502020204030204" pitchFamily="34" charset="0"/>
                <a:ea typeface="Calibri" panose="020F0502020204030204" pitchFamily="34" charset="0"/>
                <a:cs typeface="Calibri" panose="020F0502020204030204" pitchFamily="34" charset="0"/>
              </a:rPr>
              <a:t>President Biden re-affirmed the Commission. 86 FR 57321. </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4980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7640782" cy="1325563"/>
          </a:xfrm>
        </p:spPr>
        <p:txBody>
          <a:bodyPr>
            <a:normAutofit fontScale="90000"/>
          </a:bodyPr>
          <a:lstStyle/>
          <a:p>
            <a:r>
              <a:rPr lang="en-US" dirty="0"/>
              <a:t>Baaj </a:t>
            </a:r>
            <a:r>
              <a:rPr lang="en-US" dirty="0" err="1"/>
              <a:t>Nwaavjo</a:t>
            </a:r>
            <a:r>
              <a:rPr lang="en-US" dirty="0"/>
              <a:t> </a:t>
            </a:r>
            <a:r>
              <a:rPr lang="en-US" dirty="0" err="1"/>
              <a:t>I'tah</a:t>
            </a:r>
            <a:r>
              <a:rPr lang="en-US" dirty="0"/>
              <a:t> </a:t>
            </a:r>
            <a:r>
              <a:rPr lang="en-US" dirty="0" err="1"/>
              <a:t>Kukveni</a:t>
            </a:r>
            <a:r>
              <a:rPr lang="en-US" dirty="0"/>
              <a:t>—Ancestral Footprints National Monument</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981200"/>
            <a:ext cx="7640782" cy="4195763"/>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President Biden established a Tribal Commission for the Ancestral Footprints Monument. 88 FR 55331.</a:t>
            </a:r>
          </a:p>
          <a:p>
            <a:r>
              <a:rPr lang="en-US" dirty="0">
                <a:latin typeface="Calibri" panose="020F0502020204030204" pitchFamily="34" charset="0"/>
                <a:ea typeface="Calibri" panose="020F0502020204030204" pitchFamily="34" charset="0"/>
                <a:cs typeface="Calibri" panose="020F0502020204030204" pitchFamily="34" charset="0"/>
              </a:rPr>
              <a:t>The Commission shall consist of one elected officer each from any Tribal Nation with ancestral ties to the area in which the Tribal Nation and the Secretaries agree to co-stewardship of the monument through shared responsibilities or administration. </a:t>
            </a:r>
            <a:r>
              <a:rPr lang="en-US" i="1" dirty="0">
                <a:latin typeface="Calibri" panose="020F0502020204030204" pitchFamily="34" charset="0"/>
                <a:ea typeface="Calibri" panose="020F0502020204030204" pitchFamily="34" charset="0"/>
                <a:cs typeface="Calibri" panose="020F0502020204030204" pitchFamily="34" charset="0"/>
              </a:rPr>
              <a:t>Id</a:t>
            </a:r>
            <a:r>
              <a:rPr lang="en-US" dirty="0">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242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7640782" cy="1325563"/>
          </a:xfrm>
        </p:spPr>
        <p:txBody>
          <a:bodyPr>
            <a:normAutofit fontScale="90000"/>
          </a:bodyPr>
          <a:lstStyle/>
          <a:p>
            <a:r>
              <a:rPr lang="en-US" dirty="0"/>
              <a:t>Baaj </a:t>
            </a:r>
            <a:r>
              <a:rPr lang="en-US" dirty="0" err="1"/>
              <a:t>Nwaavjo</a:t>
            </a:r>
            <a:r>
              <a:rPr lang="en-US" dirty="0"/>
              <a:t> </a:t>
            </a:r>
            <a:r>
              <a:rPr lang="en-US" dirty="0" err="1"/>
              <a:t>I'tah</a:t>
            </a:r>
            <a:r>
              <a:rPr lang="en-US" dirty="0"/>
              <a:t> </a:t>
            </a:r>
            <a:r>
              <a:rPr lang="en-US" dirty="0" err="1"/>
              <a:t>Kukveni</a:t>
            </a:r>
            <a:r>
              <a:rPr lang="en-US" dirty="0"/>
              <a:t>—Ancestral Footprints National Monument</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1077686" y="2013857"/>
            <a:ext cx="6422572" cy="4448538"/>
          </a:xfrm>
        </p:spPr>
        <p:txBody>
          <a:bodyPr>
            <a:normAutofit fontScale="70000" lnSpcReduction="20000"/>
          </a:bodyPr>
          <a:lstStyle/>
          <a:p>
            <a:r>
              <a:rPr lang="en-US" sz="4200" dirty="0">
                <a:latin typeface="Calibri" panose="020F0502020204030204" pitchFamily="34" charset="0"/>
                <a:ea typeface="Calibri" panose="020F0502020204030204" pitchFamily="34" charset="0"/>
                <a:cs typeface="Calibri" panose="020F0502020204030204" pitchFamily="34" charset="0"/>
              </a:rPr>
              <a:t>The Secretaries shall ensure the protection of sacred sites and cultural properties and sites in the monument and shall provide access to Tribal members for traditional cultural, spiritual, and customary uses. 88 FR 55331.</a:t>
            </a:r>
          </a:p>
          <a:p>
            <a:r>
              <a:rPr lang="en-US" sz="4200" dirty="0">
                <a:latin typeface="Calibri" panose="020F0502020204030204" pitchFamily="34" charset="0"/>
                <a:ea typeface="Calibri" panose="020F0502020204030204" pitchFamily="34" charset="0"/>
                <a:cs typeface="Calibri" panose="020F0502020204030204" pitchFamily="34" charset="0"/>
              </a:rPr>
              <a:t>Such uses shall include the collection of medicines, berries, plants and other vegetation for cradle boards and other purposes, and firewood for ceremonial practices and personal noncommercial use. 88 FR 55331</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38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46D9-25C1-BA8F-3C3A-B71E9F711CC5}"/>
              </a:ext>
            </a:extLst>
          </p:cNvPr>
          <p:cNvSpPr>
            <a:spLocks noGrp="1"/>
          </p:cNvSpPr>
          <p:nvPr>
            <p:ph type="title"/>
          </p:nvPr>
        </p:nvSpPr>
        <p:spPr>
          <a:xfrm>
            <a:off x="3709851" y="365125"/>
            <a:ext cx="7643949" cy="1325563"/>
          </a:xfrm>
        </p:spPr>
        <p:txBody>
          <a:bodyPr>
            <a:normAutofit fontScale="90000"/>
          </a:bodyPr>
          <a:lstStyle/>
          <a:p>
            <a:r>
              <a:rPr kumimoji="0" lang="en-US" sz="4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Available Tools to Protect Sacred Places</a:t>
            </a:r>
            <a:r>
              <a:rPr kumimoji="0" lang="en-US" sz="4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endParaRPr lang="en-US" dirty="0"/>
          </a:p>
        </p:txBody>
      </p:sp>
      <p:sp>
        <p:nvSpPr>
          <p:cNvPr id="3" name="Content Placeholder 2">
            <a:extLst>
              <a:ext uri="{FF2B5EF4-FFF2-40B4-BE49-F238E27FC236}">
                <a16:creationId xmlns:a16="http://schemas.microsoft.com/office/drawing/2014/main" id="{41FAFE77-9785-1665-2A2A-5D6C3857910E}"/>
              </a:ext>
            </a:extLst>
          </p:cNvPr>
          <p:cNvSpPr>
            <a:spLocks noGrp="1"/>
          </p:cNvSpPr>
          <p:nvPr>
            <p:ph sz="half" idx="1"/>
          </p:nvPr>
        </p:nvSpPr>
        <p:spPr/>
        <p:txBody>
          <a:bodyPr>
            <a:normAutofit fontScale="92500" lnSpcReduction="20000"/>
          </a:bodyPr>
          <a:lstStyle/>
          <a:p>
            <a:r>
              <a:rPr lang="en-US" dirty="0"/>
              <a:t>Tribal Nation Law</a:t>
            </a:r>
          </a:p>
          <a:p>
            <a:r>
              <a:rPr lang="en-US" dirty="0"/>
              <a:t>Treaties </a:t>
            </a:r>
          </a:p>
          <a:p>
            <a:r>
              <a:rPr lang="en-US" dirty="0"/>
              <a:t>1st Amendment </a:t>
            </a:r>
          </a:p>
          <a:p>
            <a:r>
              <a:rPr lang="en-US" dirty="0"/>
              <a:t>RFRA </a:t>
            </a:r>
          </a:p>
          <a:p>
            <a:r>
              <a:rPr lang="en-US" dirty="0"/>
              <a:t>NHPA</a:t>
            </a:r>
          </a:p>
          <a:p>
            <a:r>
              <a:rPr lang="en-US" dirty="0"/>
              <a:t>NEPA</a:t>
            </a:r>
          </a:p>
          <a:p>
            <a:r>
              <a:rPr lang="en-US" dirty="0"/>
              <a:t>NAGPRA</a:t>
            </a:r>
          </a:p>
          <a:p>
            <a:r>
              <a:rPr lang="en-US" dirty="0"/>
              <a:t>CWA</a:t>
            </a:r>
          </a:p>
          <a:p>
            <a:r>
              <a:rPr lang="en-US" dirty="0"/>
              <a:t>ARPA</a:t>
            </a:r>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426B41BB-6906-6127-1719-C03A08ACCD7B}"/>
              </a:ext>
            </a:extLst>
          </p:cNvPr>
          <p:cNvSpPr>
            <a:spLocks noGrp="1"/>
          </p:cNvSpPr>
          <p:nvPr>
            <p:ph sz="half" idx="2"/>
          </p:nvPr>
        </p:nvSpPr>
        <p:spPr/>
        <p:txBody>
          <a:bodyPr>
            <a:normAutofit fontScale="92500" lnSpcReduction="20000"/>
          </a:bodyPr>
          <a:lstStyle/>
          <a:p>
            <a:r>
              <a:rPr lang="en-US" dirty="0"/>
              <a:t>ESA</a:t>
            </a:r>
          </a:p>
          <a:p>
            <a:r>
              <a:rPr lang="en-US" dirty="0"/>
              <a:t>Antiquities Act </a:t>
            </a:r>
          </a:p>
          <a:p>
            <a:r>
              <a:rPr lang="en-US" dirty="0"/>
              <a:t>Breach of Trust (but not really)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AIRFA</a:t>
            </a:r>
          </a:p>
          <a:p>
            <a:r>
              <a:rPr lang="en-US" dirty="0"/>
              <a:t>EO 13007 and other Agency Guidance</a:t>
            </a:r>
          </a:p>
          <a:p>
            <a:r>
              <a:rPr lang="en-US" dirty="0"/>
              <a:t>Co-Management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New Federal/State Legislation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rPr>
              <a:t>International Law</a:t>
            </a:r>
            <a:endPar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endParaRPr lang="en-US" dirty="0"/>
          </a:p>
          <a:p>
            <a:endParaRPr lang="en-US" dirty="0"/>
          </a:p>
        </p:txBody>
      </p:sp>
    </p:spTree>
    <p:extLst>
      <p:ext uri="{BB962C8B-B14F-4D97-AF65-F5344CB8AC3E}">
        <p14:creationId xmlns:p14="http://schemas.microsoft.com/office/powerpoint/2010/main" val="2877801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2C42-60FF-7831-F39E-FD93216A39F3}"/>
              </a:ext>
            </a:extLst>
          </p:cNvPr>
          <p:cNvSpPr>
            <a:spLocks noGrp="1"/>
          </p:cNvSpPr>
          <p:nvPr>
            <p:ph type="title"/>
          </p:nvPr>
        </p:nvSpPr>
        <p:spPr/>
        <p:txBody>
          <a:bodyPr/>
          <a:lstStyle/>
          <a:p>
            <a:endParaRPr lang="en-US" dirty="0"/>
          </a:p>
        </p:txBody>
      </p:sp>
      <p:pic>
        <p:nvPicPr>
          <p:cNvPr id="1026" name="Picture 2" descr="Two people in small boat spearfishing ">
            <a:extLst>
              <a:ext uri="{FF2B5EF4-FFF2-40B4-BE49-F238E27FC236}">
                <a16:creationId xmlns:a16="http://schemas.microsoft.com/office/drawing/2014/main" id="{9F76E81A-F8A9-F909-1A48-A832D6A49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33970" y="3418041"/>
            <a:ext cx="4781575" cy="3189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0A4D4D-031C-75D7-046F-9C6ADD506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07" y="222477"/>
            <a:ext cx="5343525" cy="654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0A0601E-86D4-0297-8970-8C7015F7B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365" y="309707"/>
            <a:ext cx="3514725"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90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7E89D-B2B4-18F2-7C31-1F01E61CF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B791C-0431-A8CE-DFC4-659E980CE1FB}"/>
              </a:ext>
            </a:extLst>
          </p:cNvPr>
          <p:cNvSpPr>
            <a:spLocks noGrp="1"/>
          </p:cNvSpPr>
          <p:nvPr>
            <p:ph type="title"/>
          </p:nvPr>
        </p:nvSpPr>
        <p:spPr/>
        <p:txBody>
          <a:bodyPr/>
          <a:lstStyle/>
          <a:p>
            <a:endParaRPr lang="en-US" dirty="0"/>
          </a:p>
        </p:txBody>
      </p:sp>
      <p:pic>
        <p:nvPicPr>
          <p:cNvPr id="6" name="Picture 5" descr="A close-up of a landscape&#10;&#10;Description automatically generated">
            <a:extLst>
              <a:ext uri="{FF2B5EF4-FFF2-40B4-BE49-F238E27FC236}">
                <a16:creationId xmlns:a16="http://schemas.microsoft.com/office/drawing/2014/main" id="{A54D8DC7-FA51-4EBD-0DDA-187322AF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826"/>
            <a:ext cx="12192000" cy="4186340"/>
          </a:xfrm>
          <a:prstGeom prst="rect">
            <a:avLst/>
          </a:prstGeom>
        </p:spPr>
      </p:pic>
      <p:sp>
        <p:nvSpPr>
          <p:cNvPr id="7" name="TextBox 6">
            <a:extLst>
              <a:ext uri="{FF2B5EF4-FFF2-40B4-BE49-F238E27FC236}">
                <a16:creationId xmlns:a16="http://schemas.microsoft.com/office/drawing/2014/main" id="{5F807B52-42A9-01B2-E873-808A1EA2415C}"/>
              </a:ext>
            </a:extLst>
          </p:cNvPr>
          <p:cNvSpPr txBox="1"/>
          <p:nvPr/>
        </p:nvSpPr>
        <p:spPr>
          <a:xfrm>
            <a:off x="6000173" y="4637314"/>
            <a:ext cx="6295054" cy="369332"/>
          </a:xfrm>
          <a:prstGeom prst="rect">
            <a:avLst/>
          </a:prstGeom>
          <a:noFill/>
        </p:spPr>
        <p:txBody>
          <a:bodyPr wrap="square" rtlCol="0">
            <a:spAutoFit/>
          </a:bodyPr>
          <a:lstStyle/>
          <a:p>
            <a:r>
              <a:rPr lang="en-US" dirty="0"/>
              <a:t>https://narf.org/resources/land-co-management-repository/</a:t>
            </a:r>
          </a:p>
        </p:txBody>
      </p:sp>
    </p:spTree>
    <p:extLst>
      <p:ext uri="{BB962C8B-B14F-4D97-AF65-F5344CB8AC3E}">
        <p14:creationId xmlns:p14="http://schemas.microsoft.com/office/powerpoint/2010/main" val="368174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a:xfrm>
            <a:off x="838200" y="395605"/>
            <a:ext cx="7640782" cy="1325563"/>
          </a:xfrm>
        </p:spPr>
        <p:txBody>
          <a:bodyPr>
            <a:normAutofit/>
          </a:bodyPr>
          <a:lstStyle/>
          <a:p>
            <a:r>
              <a:rPr lang="en-US" dirty="0"/>
              <a:t>Agency Guidance*</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751114" y="1817914"/>
            <a:ext cx="7315200" cy="4644481"/>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hlinkClick r:id="rId2"/>
              </a:rPr>
              <a:t>Best Practices Guide for Federal Agencies Regarding Tribal and Native Hawaiian Sacred Sites</a:t>
            </a:r>
            <a:r>
              <a:rPr lang="en-US" dirty="0">
                <a:latin typeface="Calibri" panose="020F0502020204030204" pitchFamily="34" charset="0"/>
                <a:ea typeface="Calibri" panose="020F0502020204030204" pitchFamily="34" charset="0"/>
                <a:cs typeface="Calibri" panose="020F0502020204030204" pitchFamily="34" charset="0"/>
              </a:rPr>
              <a:t> (2023)</a:t>
            </a:r>
          </a:p>
          <a:p>
            <a:r>
              <a:rPr lang="en-US" dirty="0">
                <a:latin typeface="Calibri" panose="020F0502020204030204" pitchFamily="34" charset="0"/>
                <a:ea typeface="Calibri" panose="020F0502020204030204" pitchFamily="34" charset="0"/>
                <a:cs typeface="Calibri" panose="020F0502020204030204" pitchFamily="34" charset="0"/>
              </a:rPr>
              <a:t>MOU Regarding Inter Agency Coordination and Collaboration for Protection of Indigenous Sacred Sites (2021)</a:t>
            </a:r>
          </a:p>
          <a:p>
            <a:r>
              <a:rPr lang="en-US" dirty="0">
                <a:latin typeface="Calibri" panose="020F0502020204030204" pitchFamily="34" charset="0"/>
                <a:ea typeface="Calibri" panose="020F0502020204030204" pitchFamily="34" charset="0"/>
                <a:cs typeface="Calibri" panose="020F0502020204030204" pitchFamily="34" charset="0"/>
                <a:hlinkClick r:id="rId3"/>
              </a:rPr>
              <a:t>Report to Secretary of Agriculture</a:t>
            </a:r>
            <a:r>
              <a:rPr lang="en-US" dirty="0">
                <a:latin typeface="Calibri" panose="020F0502020204030204" pitchFamily="34" charset="0"/>
                <a:ea typeface="Calibri" panose="020F0502020204030204" pitchFamily="34" charset="0"/>
                <a:cs typeface="Calibri" panose="020F0502020204030204" pitchFamily="34" charset="0"/>
              </a:rPr>
              <a:t>, USDA Policy and Procedures Review and Recommendations: Indian Sacred Sites (2012)</a:t>
            </a:r>
          </a:p>
          <a:p>
            <a:r>
              <a:rPr lang="en-US" dirty="0">
                <a:latin typeface="Calibri" panose="020F0502020204030204" pitchFamily="34" charset="0"/>
                <a:ea typeface="Calibri" panose="020F0502020204030204" pitchFamily="34" charset="0"/>
                <a:cs typeface="Calibri" panose="020F0502020204030204" pitchFamily="34" charset="0"/>
                <a:hlinkClick r:id="rId4"/>
              </a:rPr>
              <a:t>EO 13007</a:t>
            </a:r>
            <a:r>
              <a:rPr lang="en-US" dirty="0">
                <a:latin typeface="Calibri" panose="020F0502020204030204" pitchFamily="34" charset="0"/>
                <a:ea typeface="Calibri" panose="020F0502020204030204" pitchFamily="34" charset="0"/>
                <a:cs typeface="Calibri" panose="020F0502020204030204" pitchFamily="34" charset="0"/>
              </a:rPr>
              <a:t> – Indian Sacred Sites; </a:t>
            </a:r>
            <a:r>
              <a:rPr lang="en-US" i="1" dirty="0">
                <a:latin typeface="Calibri" panose="020F0502020204030204" pitchFamily="34" charset="0"/>
                <a:ea typeface="Calibri" panose="020F0502020204030204" pitchFamily="34" charset="0"/>
                <a:cs typeface="Calibri" panose="020F0502020204030204" pitchFamily="34" charset="0"/>
              </a:rPr>
              <a:t>see Te-Moak Tribe of W. Shoshone Indians of Nevada v. U.S. </a:t>
            </a:r>
            <a:r>
              <a:rPr lang="en-US" i="1" dirty="0" err="1">
                <a:latin typeface="Calibri" panose="020F0502020204030204" pitchFamily="34" charset="0"/>
                <a:ea typeface="Calibri" panose="020F0502020204030204" pitchFamily="34" charset="0"/>
                <a:cs typeface="Calibri" panose="020F0502020204030204" pitchFamily="34" charset="0"/>
              </a:rPr>
              <a:t>Dep't</a:t>
            </a:r>
            <a:r>
              <a:rPr lang="en-US" i="1" dirty="0">
                <a:latin typeface="Calibri" panose="020F0502020204030204" pitchFamily="34" charset="0"/>
                <a:ea typeface="Calibri" panose="020F0502020204030204" pitchFamily="34" charset="0"/>
                <a:cs typeface="Calibri" panose="020F0502020204030204" pitchFamily="34" charset="0"/>
              </a:rPr>
              <a:t> of the Interior</a:t>
            </a:r>
            <a:r>
              <a:rPr lang="en-US" dirty="0">
                <a:latin typeface="Calibri" panose="020F0502020204030204" pitchFamily="34" charset="0"/>
                <a:ea typeface="Calibri" panose="020F0502020204030204" pitchFamily="34" charset="0"/>
                <a:cs typeface="Calibri" panose="020F0502020204030204" pitchFamily="34" charset="0"/>
              </a:rPr>
              <a:t>, 565 F. </a:t>
            </a:r>
            <a:r>
              <a:rPr lang="en-US" dirty="0" err="1">
                <a:latin typeface="Calibri" panose="020F0502020204030204" pitchFamily="34" charset="0"/>
                <a:ea typeface="Calibri" panose="020F0502020204030204" pitchFamily="34" charset="0"/>
                <a:cs typeface="Calibri" panose="020F0502020204030204" pitchFamily="34" charset="0"/>
              </a:rPr>
              <a:t>App'x</a:t>
            </a:r>
            <a:r>
              <a:rPr lang="en-US" dirty="0">
                <a:latin typeface="Calibri" panose="020F0502020204030204" pitchFamily="34" charset="0"/>
                <a:ea typeface="Calibri" panose="020F0502020204030204" pitchFamily="34" charset="0"/>
                <a:cs typeface="Calibri" panose="020F0502020204030204" pitchFamily="34" charset="0"/>
              </a:rPr>
              <a:t> 665, 667 (9th Cir. 2014) (Although E.O. 13007 has no force and effect on its own, its requirements are incorporated into FLPMA by virtue of FLPMA's prohibition on unnecessary or undue degradation of the lands). </a:t>
            </a:r>
          </a:p>
          <a:p>
            <a:r>
              <a:rPr lang="en-US" u="sng" dirty="0">
                <a:latin typeface="Calibri" panose="020F0502020204030204" pitchFamily="34" charset="0"/>
                <a:ea typeface="Calibri" panose="020F0502020204030204" pitchFamily="34" charset="0"/>
                <a:cs typeface="Calibri" panose="020F0502020204030204" pitchFamily="34" charset="0"/>
              </a:rPr>
              <a:t>EO </a:t>
            </a:r>
            <a:r>
              <a:rPr lang="en-US" u="sng">
                <a:latin typeface="Calibri" panose="020F0502020204030204" pitchFamily="34" charset="0"/>
                <a:ea typeface="Calibri" panose="020F0502020204030204" pitchFamily="34" charset="0"/>
                <a:cs typeface="Calibri" panose="020F0502020204030204" pitchFamily="34" charset="0"/>
              </a:rPr>
              <a:t>14112 </a:t>
            </a:r>
            <a:r>
              <a:rPr lang="en-US">
                <a:latin typeface="Calibri" panose="020F0502020204030204" pitchFamily="34" charset="0"/>
                <a:ea typeface="Calibri" panose="020F0502020204030204" pitchFamily="34" charset="0"/>
                <a:cs typeface="Calibri" panose="020F0502020204030204" pitchFamily="34" charset="0"/>
              </a:rPr>
              <a:t>– Reforming </a:t>
            </a:r>
            <a:r>
              <a:rPr lang="en-US" dirty="0">
                <a:latin typeface="Calibri" panose="020F0502020204030204" pitchFamily="34" charset="0"/>
                <a:ea typeface="Calibri" panose="020F0502020204030204" pitchFamily="34" charset="0"/>
                <a:cs typeface="Calibri" panose="020F0502020204030204" pitchFamily="34" charset="0"/>
              </a:rPr>
              <a:t>Federal Funding and Support for Tribal Nations To Better Embrace Our Trust Responsibilities and Promote the Next Era of Tribal Self-Determination</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*Not Comprehensive </a:t>
            </a:r>
          </a:p>
        </p:txBody>
      </p:sp>
    </p:spTree>
    <p:extLst>
      <p:ext uri="{BB962C8B-B14F-4D97-AF65-F5344CB8AC3E}">
        <p14:creationId xmlns:p14="http://schemas.microsoft.com/office/powerpoint/2010/main" val="346963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A8CC-D046-1BC6-708B-6B910D54D9AE}"/>
              </a:ext>
            </a:extLst>
          </p:cNvPr>
          <p:cNvSpPr>
            <a:spLocks noGrp="1"/>
          </p:cNvSpPr>
          <p:nvPr>
            <p:ph type="title"/>
          </p:nvPr>
        </p:nvSpPr>
        <p:spPr>
          <a:xfrm>
            <a:off x="838200" y="365125"/>
            <a:ext cx="6649720" cy="1325563"/>
          </a:xfrm>
        </p:spPr>
        <p:txBody>
          <a:bodyPr/>
          <a:lstStyle/>
          <a:p>
            <a:r>
              <a:rPr lang="en-US" dirty="0"/>
              <a:t>Limits on Available Tools</a:t>
            </a:r>
          </a:p>
        </p:txBody>
      </p:sp>
      <p:sp>
        <p:nvSpPr>
          <p:cNvPr id="3" name="Content Placeholder 2">
            <a:extLst>
              <a:ext uri="{FF2B5EF4-FFF2-40B4-BE49-F238E27FC236}">
                <a16:creationId xmlns:a16="http://schemas.microsoft.com/office/drawing/2014/main" id="{EE34C513-0853-9A22-EB3D-FC0F71B73C9C}"/>
              </a:ext>
            </a:extLst>
          </p:cNvPr>
          <p:cNvSpPr>
            <a:spLocks noGrp="1"/>
          </p:cNvSpPr>
          <p:nvPr>
            <p:ph idx="1"/>
          </p:nvPr>
        </p:nvSpPr>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CWA (limited to waters of the United States and water in general)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ESA (limited to protecting endangered species as listed)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Antiquities Act (limited to historic and scientific objects as proclaimed by President)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AIRFA (no teeth, </a:t>
            </a:r>
            <a:r>
              <a:rPr kumimoji="0" lang="en-US" sz="2800" b="0" i="1" u="none" strike="noStrike" kern="1200" cap="none" spc="0" normalizeH="0" baseline="0" noProof="0" dirty="0" err="1">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Lyng</a:t>
            </a: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485 U.S. at 455, but useful for advocacy)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EO 13007 (no teeth, but useful for advocacy)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Co-Management (limits on enforceability and strength)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New Federal/State Legislation (Congress)</a:t>
            </a:r>
          </a:p>
          <a:p>
            <a:pPr marL="0" marR="0" lvl="0" indent="0" algn="l" defTabSz="914400" rtl="0" eaLnBrk="1" fontAlgn="auto" latinLnBrk="0" hangingPunct="1">
              <a:lnSpc>
                <a:spcPct val="90000"/>
              </a:lnSpc>
              <a:spcBef>
                <a:spcPts val="1000"/>
              </a:spcBef>
              <a:spcAft>
                <a:spcPts val="0"/>
              </a:spcAft>
              <a:buClrTx/>
              <a:buSzTx/>
              <a:buNone/>
              <a:tabLst/>
              <a:defRPr/>
            </a:pPr>
            <a:endParaRPr lang="en-US" dirty="0"/>
          </a:p>
        </p:txBody>
      </p:sp>
    </p:spTree>
    <p:extLst>
      <p:ext uri="{BB962C8B-B14F-4D97-AF65-F5344CB8AC3E}">
        <p14:creationId xmlns:p14="http://schemas.microsoft.com/office/powerpoint/2010/main" val="205987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A8CC-D046-1BC6-708B-6B910D54D9AE}"/>
              </a:ext>
            </a:extLst>
          </p:cNvPr>
          <p:cNvSpPr>
            <a:spLocks noGrp="1"/>
          </p:cNvSpPr>
          <p:nvPr>
            <p:ph type="title"/>
          </p:nvPr>
        </p:nvSpPr>
        <p:spPr>
          <a:xfrm>
            <a:off x="838200" y="365125"/>
            <a:ext cx="6649720" cy="1325563"/>
          </a:xfrm>
        </p:spPr>
        <p:txBody>
          <a:bodyPr/>
          <a:lstStyle/>
          <a:p>
            <a:r>
              <a:rPr lang="en-US" dirty="0"/>
              <a:t>Limits on Available Tools</a:t>
            </a:r>
          </a:p>
        </p:txBody>
      </p:sp>
      <p:sp>
        <p:nvSpPr>
          <p:cNvPr id="3" name="Content Placeholder 2">
            <a:extLst>
              <a:ext uri="{FF2B5EF4-FFF2-40B4-BE49-F238E27FC236}">
                <a16:creationId xmlns:a16="http://schemas.microsoft.com/office/drawing/2014/main" id="{EE34C513-0853-9A22-EB3D-FC0F71B73C9C}"/>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Tribal Nation Law (jurisdictional scope)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Treaties (scope)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Free Exercise/RFRA (</a:t>
            </a:r>
            <a:r>
              <a:rPr lang="en-US" dirty="0">
                <a:solidFill>
                  <a:prstClr val="black"/>
                </a:solidFill>
              </a:rPr>
              <a:t>governing test, e.g. </a:t>
            </a:r>
            <a:r>
              <a:rPr kumimoji="0" lang="en-US" sz="2800" b="0" i="1" u="none" strike="noStrike" kern="1200" cap="none" spc="0" normalizeH="0" baseline="0" noProof="0" dirty="0" err="1">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Lyng</a:t>
            </a: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2800" b="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Apache Stronghold</a:t>
            </a: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judicial view of burden – square peg, round hole)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NHPA/NEPA (primarily procedural, no requirement to avoid impacts/effects)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NAGPRA (limited to remains and funerary objects on federal land)</a:t>
            </a:r>
            <a:endParaRPr lang="en-US" dirty="0"/>
          </a:p>
        </p:txBody>
      </p:sp>
    </p:spTree>
    <p:extLst>
      <p:ext uri="{BB962C8B-B14F-4D97-AF65-F5344CB8AC3E}">
        <p14:creationId xmlns:p14="http://schemas.microsoft.com/office/powerpoint/2010/main" val="2941862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Tribal Nation Law*</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55000" lnSpcReduction="20000"/>
          </a:bodyPr>
          <a:lstStyle/>
          <a:p>
            <a:r>
              <a:rPr lang="en-US" sz="6000" dirty="0"/>
              <a:t>Title 40, Lummi Code of Laws (Cultural Resource Preservation Code) </a:t>
            </a:r>
          </a:p>
          <a:p>
            <a:r>
              <a:rPr lang="en-US" sz="6000" dirty="0"/>
              <a:t>Title 5, Muscogee Code Annotated (Ceremonial Grounds/Churches)</a:t>
            </a:r>
          </a:p>
          <a:p>
            <a:r>
              <a:rPr lang="en-US" sz="6000" dirty="0"/>
              <a:t>4 Navajo Code </a:t>
            </a:r>
            <a:r>
              <a:rPr lang="en-US" sz="6000" dirty="0">
                <a:latin typeface="Calibri" panose="020F0502020204030204" pitchFamily="34" charset="0"/>
                <a:ea typeface="Calibri" panose="020F0502020204030204" pitchFamily="34" charset="0"/>
                <a:cs typeface="Calibri" panose="020F0502020204030204" pitchFamily="34" charset="0"/>
              </a:rPr>
              <a:t>§ 901 et seq. (Navajo Environmental Policy Act)</a:t>
            </a:r>
          </a:p>
          <a:p>
            <a:r>
              <a:rPr lang="en-US" sz="6000" dirty="0">
                <a:latin typeface="Calibri" panose="020F0502020204030204" pitchFamily="34" charset="0"/>
                <a:ea typeface="Calibri" panose="020F0502020204030204" pitchFamily="34" charset="0"/>
                <a:cs typeface="Calibri" panose="020F0502020204030204" pitchFamily="34" charset="0"/>
              </a:rPr>
              <a:t>RST Ordinance 2006-02 (Cultural Resource Management Code) </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These may be out of date or superseded. </a:t>
            </a:r>
            <a:endParaRPr lang="en-US" dirty="0"/>
          </a:p>
        </p:txBody>
      </p:sp>
    </p:spTree>
    <p:extLst>
      <p:ext uri="{BB962C8B-B14F-4D97-AF65-F5344CB8AC3E}">
        <p14:creationId xmlns:p14="http://schemas.microsoft.com/office/powerpoint/2010/main" val="3628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Treaties</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70000" lnSpcReduction="20000"/>
          </a:bodyPr>
          <a:lstStyle/>
          <a:p>
            <a:r>
              <a:rPr lang="en-US" sz="3600" dirty="0">
                <a:latin typeface="Calibri" panose="020F0502020204030204" pitchFamily="34" charset="0"/>
                <a:ea typeface="Calibri" panose="020F0502020204030204" pitchFamily="34" charset="0"/>
                <a:cs typeface="Calibri" panose="020F0502020204030204" pitchFamily="34" charset="0"/>
              </a:rPr>
              <a:t>Article 3 of 1851 Fort Laramie – anti-depredation provision</a:t>
            </a:r>
          </a:p>
          <a:p>
            <a:r>
              <a:rPr lang="en-US" sz="3600" dirty="0">
                <a:latin typeface="Calibri" panose="020F0502020204030204" pitchFamily="34" charset="0"/>
                <a:ea typeface="Calibri" panose="020F0502020204030204" pitchFamily="34" charset="0"/>
                <a:cs typeface="Calibri" panose="020F0502020204030204" pitchFamily="34" charset="0"/>
              </a:rPr>
              <a:t>Article 7 of 1855 Lame Bull Treaty – anti-depredation provision </a:t>
            </a:r>
          </a:p>
          <a:p>
            <a:r>
              <a:rPr lang="en-US" sz="3600" dirty="0">
                <a:latin typeface="Calibri" panose="020F0502020204030204" pitchFamily="34" charset="0"/>
                <a:ea typeface="Calibri" panose="020F0502020204030204" pitchFamily="34" charset="0"/>
                <a:cs typeface="Calibri" panose="020F0502020204030204" pitchFamily="34" charset="0"/>
              </a:rPr>
              <a:t>First Amended Complaint, </a:t>
            </a:r>
            <a:r>
              <a:rPr lang="en-US" sz="3600" i="1" dirty="0">
                <a:latin typeface="Calibri" panose="020F0502020204030204" pitchFamily="34" charset="0"/>
                <a:ea typeface="Calibri" panose="020F0502020204030204" pitchFamily="34" charset="0"/>
                <a:cs typeface="Calibri" panose="020F0502020204030204" pitchFamily="34" charset="0"/>
              </a:rPr>
              <a:t>Rosebud Sioux Tribe and Fort Belknap Indian Community v. Donald Trump, </a:t>
            </a:r>
            <a:r>
              <a:rPr lang="en-US" sz="3600" i="1" dirty="0">
                <a:latin typeface="Calibri" panose="020F0502020204030204" pitchFamily="34" charset="0"/>
                <a:ea typeface="Calibri" panose="020F0502020204030204" pitchFamily="34" charset="0"/>
                <a:cs typeface="Calibri" panose="020F0502020204030204" pitchFamily="34" charset="0"/>
                <a:hlinkClick r:id="rId2"/>
              </a:rPr>
              <a:t>https://www.narf.org/nill/documents/20190508kxl-amended-complaint.pdf</a:t>
            </a:r>
            <a:endParaRPr lang="en-US" sz="3600" i="1" dirty="0">
              <a:latin typeface="Calibri" panose="020F0502020204030204" pitchFamily="34" charset="0"/>
              <a:ea typeface="Calibri" panose="020F0502020204030204" pitchFamily="34" charset="0"/>
              <a:cs typeface="Calibri" panose="020F0502020204030204" pitchFamily="34" charset="0"/>
            </a:endParaRPr>
          </a:p>
          <a:p>
            <a:r>
              <a:rPr lang="en-US" sz="3600" i="1" dirty="0">
                <a:latin typeface="Calibri" panose="020F0502020204030204" pitchFamily="34" charset="0"/>
                <a:ea typeface="Calibri" panose="020F0502020204030204" pitchFamily="34" charset="0"/>
                <a:cs typeface="Calibri" panose="020F0502020204030204" pitchFamily="34" charset="0"/>
              </a:rPr>
              <a:t>But see Gros </a:t>
            </a:r>
            <a:r>
              <a:rPr lang="en-US" sz="3600" i="1" dirty="0" err="1">
                <a:latin typeface="Calibri" panose="020F0502020204030204" pitchFamily="34" charset="0"/>
                <a:ea typeface="Calibri" panose="020F0502020204030204" pitchFamily="34" charset="0"/>
                <a:cs typeface="Calibri" panose="020F0502020204030204" pitchFamily="34" charset="0"/>
              </a:rPr>
              <a:t>Ventre</a:t>
            </a:r>
            <a:r>
              <a:rPr lang="en-US" sz="3600" i="1" dirty="0">
                <a:latin typeface="Calibri" panose="020F0502020204030204" pitchFamily="34" charset="0"/>
                <a:ea typeface="Calibri" panose="020F0502020204030204" pitchFamily="34" charset="0"/>
                <a:cs typeface="Calibri" panose="020F0502020204030204" pitchFamily="34" charset="0"/>
              </a:rPr>
              <a:t> Tribe v. United States, </a:t>
            </a:r>
            <a:r>
              <a:rPr lang="en-US" sz="3600" dirty="0">
                <a:latin typeface="Calibri" panose="020F0502020204030204" pitchFamily="34" charset="0"/>
                <a:ea typeface="Calibri" panose="020F0502020204030204" pitchFamily="34" charset="0"/>
                <a:cs typeface="Calibri" panose="020F0502020204030204" pitchFamily="34" charset="0"/>
              </a:rPr>
              <a:t>469 F.3d 801, 812 (9th Cir. 2006) (breach of trust case that analyzes treaty without using cannons).</a:t>
            </a:r>
          </a:p>
          <a:p>
            <a:pPr marL="0" indent="0">
              <a:buNone/>
            </a:pPr>
            <a:r>
              <a:rPr lang="en-US" sz="3600" i="1" dirty="0">
                <a:latin typeface="Calibri" panose="020F0502020204030204" pitchFamily="34" charset="0"/>
                <a:ea typeface="Calibri" panose="020F0502020204030204" pitchFamily="34" charset="0"/>
                <a:cs typeface="Calibri" panose="020F0502020204030204" pitchFamily="34" charset="0"/>
              </a:rPr>
              <a:t>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102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First Amendment</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Laws incidentally burdening religion are ordinarily not subject to strict scrutiny under the Free Exercise Clause so long as they are neutral and generally applicable. </a:t>
            </a:r>
            <a:r>
              <a:rPr lang="en-US" i="1" dirty="0">
                <a:latin typeface="Calibri" panose="020F0502020204030204" pitchFamily="34" charset="0"/>
                <a:ea typeface="Calibri" panose="020F0502020204030204" pitchFamily="34" charset="0"/>
                <a:cs typeface="Calibri" panose="020F0502020204030204" pitchFamily="34" charset="0"/>
              </a:rPr>
              <a:t>Emp. Div., </a:t>
            </a:r>
            <a:r>
              <a:rPr lang="en-US" i="1" dirty="0" err="1">
                <a:latin typeface="Calibri" panose="020F0502020204030204" pitchFamily="34" charset="0"/>
                <a:ea typeface="Calibri" panose="020F0502020204030204" pitchFamily="34" charset="0"/>
                <a:cs typeface="Calibri" panose="020F0502020204030204" pitchFamily="34" charset="0"/>
              </a:rPr>
              <a:t>Dep't</a:t>
            </a:r>
            <a:r>
              <a:rPr lang="en-US" i="1" dirty="0">
                <a:latin typeface="Calibri" panose="020F0502020204030204" pitchFamily="34" charset="0"/>
                <a:ea typeface="Calibri" panose="020F0502020204030204" pitchFamily="34" charset="0"/>
                <a:cs typeface="Calibri" panose="020F0502020204030204" pitchFamily="34" charset="0"/>
              </a:rPr>
              <a:t> of Hum. Res. of Oregon v. Smith</a:t>
            </a:r>
            <a:r>
              <a:rPr lang="en-US" dirty="0">
                <a:latin typeface="Calibri" panose="020F0502020204030204" pitchFamily="34" charset="0"/>
                <a:ea typeface="Calibri" panose="020F0502020204030204" pitchFamily="34" charset="0"/>
                <a:cs typeface="Calibri" panose="020F0502020204030204" pitchFamily="34" charset="0"/>
              </a:rPr>
              <a:t>, 494 U.S. 872, 876 (1990).</a:t>
            </a:r>
          </a:p>
          <a:p>
            <a:r>
              <a:rPr lang="en-US" dirty="0">
                <a:latin typeface="Calibri" panose="020F0502020204030204" pitchFamily="34" charset="0"/>
                <a:ea typeface="Calibri" panose="020F0502020204030204" pitchFamily="34" charset="0"/>
                <a:cs typeface="Calibri" panose="020F0502020204030204" pitchFamily="34" charset="0"/>
              </a:rPr>
              <a:t>But “government regulations are not neutral and generally applicable, and therefore trigger strict scrutiny under the Free Exercise Clause, whenever they treat any comparable secular activity more favorably than religious exercise.” </a:t>
            </a:r>
            <a:r>
              <a:rPr lang="en-US" i="1" dirty="0">
                <a:latin typeface="Calibri" panose="020F0502020204030204" pitchFamily="34" charset="0"/>
                <a:ea typeface="Calibri" panose="020F0502020204030204" pitchFamily="34" charset="0"/>
                <a:cs typeface="Calibri" panose="020F0502020204030204" pitchFamily="34" charset="0"/>
              </a:rPr>
              <a:t>Tandon v. Newsom</a:t>
            </a:r>
            <a:r>
              <a:rPr lang="en-US" dirty="0">
                <a:latin typeface="Calibri" panose="020F0502020204030204" pitchFamily="34" charset="0"/>
                <a:ea typeface="Calibri" panose="020F0502020204030204" pitchFamily="34" charset="0"/>
                <a:cs typeface="Calibri" panose="020F0502020204030204" pitchFamily="34" charset="0"/>
              </a:rPr>
              <a:t>, 141 S. Ct. 1294, 1296 (2021). </a:t>
            </a:r>
          </a:p>
          <a:p>
            <a:r>
              <a:rPr lang="en-US" dirty="0">
                <a:latin typeface="Calibri" panose="020F0502020204030204" pitchFamily="34" charset="0"/>
                <a:ea typeface="Calibri" panose="020F0502020204030204" pitchFamily="34" charset="0"/>
                <a:cs typeface="Calibri" panose="020F0502020204030204" pitchFamily="34" charset="0"/>
              </a:rPr>
              <a:t>And the Government fails to act neutrally when it proceeds in a manner “intolerant of religious beliefs or restricts practices because of their religious nature.” </a:t>
            </a:r>
            <a:r>
              <a:rPr lang="en-US" i="1" dirty="0">
                <a:latin typeface="Calibri" panose="020F0502020204030204" pitchFamily="34" charset="0"/>
                <a:ea typeface="Calibri" panose="020F0502020204030204" pitchFamily="34" charset="0"/>
                <a:cs typeface="Calibri" panose="020F0502020204030204" pitchFamily="34" charset="0"/>
              </a:rPr>
              <a:t>Fulton v. City of Philadelphia</a:t>
            </a:r>
            <a:r>
              <a:rPr lang="en-US" dirty="0">
                <a:latin typeface="Calibri" panose="020F0502020204030204" pitchFamily="34" charset="0"/>
                <a:ea typeface="Calibri" panose="020F0502020204030204" pitchFamily="34" charset="0"/>
                <a:cs typeface="Calibri" panose="020F0502020204030204" pitchFamily="34" charset="0"/>
              </a:rPr>
              <a:t>, 141 S. Ct. 1868, 1877 (2021).</a:t>
            </a:r>
          </a:p>
          <a:p>
            <a:r>
              <a:rPr lang="en-US" dirty="0">
                <a:latin typeface="Calibri" panose="020F0502020204030204" pitchFamily="34" charset="0"/>
                <a:ea typeface="Calibri" panose="020F0502020204030204" pitchFamily="34" charset="0"/>
                <a:cs typeface="Calibri" panose="020F0502020204030204" pitchFamily="34" charset="0"/>
              </a:rPr>
              <a:t>A policy is “not generally applicable if it invites the government to consider the particular reasons for a person's conduct by providing ‘a mechanism for individualized exemptions.’” </a:t>
            </a:r>
            <a:r>
              <a:rPr lang="en-US" i="1" dirty="0">
                <a:latin typeface="Calibri" panose="020F0502020204030204" pitchFamily="34" charset="0"/>
                <a:ea typeface="Calibri" panose="020F0502020204030204" pitchFamily="34" charset="0"/>
                <a:cs typeface="Calibri" panose="020F0502020204030204" pitchFamily="34" charset="0"/>
              </a:rPr>
              <a:t>Id.</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781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301-506F-3EE2-7B3A-CEC1EB6977DB}"/>
              </a:ext>
            </a:extLst>
          </p:cNvPr>
          <p:cNvSpPr>
            <a:spLocks noGrp="1"/>
          </p:cNvSpPr>
          <p:nvPr>
            <p:ph type="title"/>
          </p:nvPr>
        </p:nvSpPr>
        <p:spPr/>
        <p:txBody>
          <a:bodyPr/>
          <a:lstStyle/>
          <a:p>
            <a:r>
              <a:rPr lang="en-US" dirty="0"/>
              <a:t>First Amendment</a:t>
            </a:r>
          </a:p>
        </p:txBody>
      </p:sp>
      <p:sp>
        <p:nvSpPr>
          <p:cNvPr id="3" name="Content Placeholder 2">
            <a:extLst>
              <a:ext uri="{FF2B5EF4-FFF2-40B4-BE49-F238E27FC236}">
                <a16:creationId xmlns:a16="http://schemas.microsoft.com/office/drawing/2014/main" id="{905991ED-9F07-1860-7B1D-A21C745540BA}"/>
              </a:ext>
            </a:extLst>
          </p:cNvPr>
          <p:cNvSpPr>
            <a:spLocks noGrp="1"/>
          </p:cNvSpPr>
          <p:nvPr>
            <p:ph idx="1"/>
          </p:nvPr>
        </p:nvSpPr>
        <p:spPr>
          <a:xfrm>
            <a:off x="838200" y="1825625"/>
            <a:ext cx="7640782" cy="4351338"/>
          </a:xfrm>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Ninth Circuit, however, concluded that a disposition of government real property is not subject to strict scrutiny when it has “no tendency to coerce individuals into acting contrary to their religious beliefs,” does not “discriminate” against religious adherents, does not “penalize” them, and does not deny them “an equal share of the rights, benefits, and privileges enjoyed by other citizens.” </a:t>
            </a:r>
            <a:r>
              <a:rPr lang="en-US" i="1" dirty="0">
                <a:latin typeface="Calibri" panose="020F0502020204030204" pitchFamily="34" charset="0"/>
                <a:ea typeface="Calibri" panose="020F0502020204030204" pitchFamily="34" charset="0"/>
                <a:cs typeface="Calibri" panose="020F0502020204030204" pitchFamily="34" charset="0"/>
              </a:rPr>
              <a:t>Apache Stronghold v. United States</a:t>
            </a:r>
            <a:r>
              <a:rPr lang="en-US" dirty="0">
                <a:latin typeface="Calibri" panose="020F0502020204030204" pitchFamily="34" charset="0"/>
                <a:ea typeface="Calibri" panose="020F0502020204030204" pitchFamily="34" charset="0"/>
                <a:cs typeface="Calibri" panose="020F0502020204030204" pitchFamily="34" charset="0"/>
              </a:rPr>
              <a:t>, No. 21-15295, 2024 WL 884564, at *13 (9th Cir. Mar. 1, 2024) (citing </a:t>
            </a:r>
            <a:r>
              <a:rPr lang="en-US" i="1" dirty="0" err="1">
                <a:latin typeface="Calibri" panose="020F0502020204030204" pitchFamily="34" charset="0"/>
                <a:ea typeface="Calibri" panose="020F0502020204030204" pitchFamily="34" charset="0"/>
                <a:cs typeface="Calibri" panose="020F0502020204030204" pitchFamily="34" charset="0"/>
              </a:rPr>
              <a:t>Lyng</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but see id</a:t>
            </a:r>
            <a:r>
              <a:rPr lang="en-US" dirty="0">
                <a:latin typeface="Calibri" panose="020F0502020204030204" pitchFamily="34" charset="0"/>
                <a:ea typeface="Calibri" panose="020F0502020204030204" pitchFamily="34" charset="0"/>
                <a:cs typeface="Calibri" panose="020F0502020204030204" pitchFamily="34" charset="0"/>
              </a:rPr>
              <a:t>. at *94 (</a:t>
            </a:r>
            <a:r>
              <a:rPr lang="en-US" dirty="0" err="1">
                <a:latin typeface="Calibri" panose="020F0502020204030204" pitchFamily="34" charset="0"/>
                <a:ea typeface="Calibri" panose="020F0502020204030204" pitchFamily="34" charset="0"/>
                <a:cs typeface="Calibri" panose="020F0502020204030204" pitchFamily="34" charset="0"/>
              </a:rPr>
              <a:t>Murguia</a:t>
            </a:r>
            <a:r>
              <a:rPr lang="en-US" dirty="0">
                <a:latin typeface="Calibri" panose="020F0502020204030204" pitchFamily="34" charset="0"/>
                <a:ea typeface="Calibri" panose="020F0502020204030204" pitchFamily="34" charset="0"/>
                <a:cs typeface="Calibri" panose="020F0502020204030204" pitchFamily="34" charset="0"/>
              </a:rPr>
              <a:t>, J., dissent) (concluding </a:t>
            </a:r>
            <a:r>
              <a:rPr lang="en-US" i="1" dirty="0" err="1">
                <a:latin typeface="Calibri" panose="020F0502020204030204" pitchFamily="34" charset="0"/>
                <a:ea typeface="Calibri" panose="020F0502020204030204" pitchFamily="34" charset="0"/>
                <a:cs typeface="Calibri" panose="020F0502020204030204" pitchFamily="34" charset="0"/>
              </a:rPr>
              <a:t>Lyng</a:t>
            </a:r>
            <a:r>
              <a:rPr lang="en-US" dirty="0">
                <a:latin typeface="Calibri" panose="020F0502020204030204" pitchFamily="34" charset="0"/>
                <a:ea typeface="Calibri" panose="020F0502020204030204" pitchFamily="34" charset="0"/>
                <a:cs typeface="Calibri" panose="020F0502020204030204" pitchFamily="34" charset="0"/>
              </a:rPr>
              <a:t> does not add anything to the </a:t>
            </a:r>
            <a:r>
              <a:rPr lang="en-US" i="1" dirty="0">
                <a:latin typeface="Calibri" panose="020F0502020204030204" pitchFamily="34" charset="0"/>
                <a:ea typeface="Calibri" panose="020F0502020204030204" pitchFamily="34" charset="0"/>
                <a:cs typeface="Calibri" panose="020F0502020204030204" pitchFamily="34" charset="0"/>
              </a:rPr>
              <a:t>Smith</a:t>
            </a:r>
            <a:r>
              <a:rPr lang="en-US" dirty="0">
                <a:latin typeface="Calibri" panose="020F0502020204030204" pitchFamily="34" charset="0"/>
                <a:ea typeface="Calibri" panose="020F0502020204030204" pitchFamily="34" charset="0"/>
                <a:cs typeface="Calibri" panose="020F0502020204030204" pitchFamily="34" charset="0"/>
              </a:rPr>
              <a:t> test, which RFRA overruled). </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7671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6015BD1-9EF4-4F7E-B3F7-67DB6A13A260}" vid="{7140629E-73CB-42D1-B03B-4F240EE8FA07}"/>
    </a:ext>
  </a:extLst>
</a:theme>
</file>

<file path=docProps/app.xml><?xml version="1.0" encoding="utf-8"?>
<Properties xmlns="http://schemas.openxmlformats.org/officeDocument/2006/extended-properties" xmlns:vt="http://schemas.openxmlformats.org/officeDocument/2006/docPropsVTypes">
  <Template>NARF Powerpoint Template</Template>
  <TotalTime>8078</TotalTime>
  <Words>2863</Words>
  <Application>Microsoft Office PowerPoint</Application>
  <PresentationFormat>Widescreen</PresentationFormat>
  <Paragraphs>165</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Roboto</vt:lpstr>
      <vt:lpstr>Roboto Condensed</vt:lpstr>
      <vt:lpstr>Office Theme</vt:lpstr>
      <vt:lpstr>Protecting Sacred Places – Shortcomings and Available Tools</vt:lpstr>
      <vt:lpstr>PowerPoint Presentation</vt:lpstr>
      <vt:lpstr>Available Tools to Protect Sacred Places </vt:lpstr>
      <vt:lpstr>Limits on Available Tools</vt:lpstr>
      <vt:lpstr>Limits on Available Tools</vt:lpstr>
      <vt:lpstr>Tribal Nation Law*</vt:lpstr>
      <vt:lpstr>Treaties</vt:lpstr>
      <vt:lpstr>First Amendment</vt:lpstr>
      <vt:lpstr>First Amendment</vt:lpstr>
      <vt:lpstr>RFRA</vt:lpstr>
      <vt:lpstr>Apache Stronghold v. United States: Procedural History </vt:lpstr>
      <vt:lpstr>Ninth Circuit En Banc Panel Decision </vt:lpstr>
      <vt:lpstr>RFRA</vt:lpstr>
      <vt:lpstr>NHPA</vt:lpstr>
      <vt:lpstr>NHPA</vt:lpstr>
      <vt:lpstr>NHPA</vt:lpstr>
      <vt:lpstr>NEPA </vt:lpstr>
      <vt:lpstr>NEPA </vt:lpstr>
      <vt:lpstr>NAGPRA  </vt:lpstr>
      <vt:lpstr>CWA  </vt:lpstr>
      <vt:lpstr>CWA  </vt:lpstr>
      <vt:lpstr>ESA  </vt:lpstr>
      <vt:lpstr>ESA  </vt:lpstr>
      <vt:lpstr>ESA  </vt:lpstr>
      <vt:lpstr>Antiquities Act   </vt:lpstr>
      <vt:lpstr>Antiquities Act   </vt:lpstr>
      <vt:lpstr>Bears Ears and Co-Management </vt:lpstr>
      <vt:lpstr>Baaj Nwaavjo I'tah Kukveni—Ancestral Footprints National Monument</vt:lpstr>
      <vt:lpstr>Baaj Nwaavjo I'tah Kukveni—Ancestral Footprints National Monument</vt:lpstr>
      <vt:lpstr>PowerPoint Presentation</vt:lpstr>
      <vt:lpstr>PowerPoint Presentation</vt:lpstr>
      <vt:lpstr>Agency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 Shahbandeh</dc:creator>
  <cp:lastModifiedBy>Beth Wright</cp:lastModifiedBy>
  <cp:revision>57</cp:revision>
  <dcterms:created xsi:type="dcterms:W3CDTF">2023-03-30T20:53:16Z</dcterms:created>
  <dcterms:modified xsi:type="dcterms:W3CDTF">2024-09-25T03:10:58Z</dcterms:modified>
</cp:coreProperties>
</file>