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8"/>
  </p:notesMasterIdLst>
  <p:sldIdLst>
    <p:sldId id="256" r:id="rId2"/>
    <p:sldId id="297" r:id="rId3"/>
    <p:sldId id="305" r:id="rId4"/>
    <p:sldId id="269" r:id="rId5"/>
    <p:sldId id="316" r:id="rId6"/>
    <p:sldId id="261" r:id="rId7"/>
    <p:sldId id="303" r:id="rId8"/>
    <p:sldId id="311" r:id="rId9"/>
    <p:sldId id="310" r:id="rId10"/>
    <p:sldId id="293" r:id="rId11"/>
    <p:sldId id="307" r:id="rId12"/>
    <p:sldId id="317" r:id="rId13"/>
    <p:sldId id="275" r:id="rId14"/>
    <p:sldId id="318" r:id="rId15"/>
    <p:sldId id="265" r:id="rId16"/>
    <p:sldId id="264" r:id="rId17"/>
  </p:sldIdLst>
  <p:sldSz cx="9144000" cy="6858000" type="screen4x3"/>
  <p:notesSz cx="7772400" cy="10058400"/>
  <p:defaultTextStyle>
    <a:defPPr>
      <a:defRPr lang="en-GB"/>
    </a:defPPr>
    <a:lvl1pPr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1pPr>
    <a:lvl2pPr marL="742950" indent="-28575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2pPr>
    <a:lvl3pPr marL="11430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3pPr>
    <a:lvl4pPr marL="16002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4pPr>
    <a:lvl5pPr marL="20574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5pPr>
    <a:lvl6pPr marL="2286000" algn="l" defTabSz="914400" rtl="0" eaLnBrk="1" latinLnBrk="0" hangingPunct="1">
      <a:defRPr kern="1200">
        <a:solidFill>
          <a:schemeClr val="tx1"/>
        </a:solidFill>
        <a:latin typeface="Arial" panose="020B0604020202020204" pitchFamily="34" charset="0"/>
        <a:ea typeface="+mn-ea"/>
        <a:cs typeface="Source Han Sans CN" charset="0"/>
      </a:defRPr>
    </a:lvl6pPr>
    <a:lvl7pPr marL="2743200" algn="l" defTabSz="914400" rtl="0" eaLnBrk="1" latinLnBrk="0" hangingPunct="1">
      <a:defRPr kern="1200">
        <a:solidFill>
          <a:schemeClr val="tx1"/>
        </a:solidFill>
        <a:latin typeface="Arial" panose="020B0604020202020204" pitchFamily="34" charset="0"/>
        <a:ea typeface="+mn-ea"/>
        <a:cs typeface="Source Han Sans CN" charset="0"/>
      </a:defRPr>
    </a:lvl7pPr>
    <a:lvl8pPr marL="3200400" algn="l" defTabSz="914400" rtl="0" eaLnBrk="1" latinLnBrk="0" hangingPunct="1">
      <a:defRPr kern="1200">
        <a:solidFill>
          <a:schemeClr val="tx1"/>
        </a:solidFill>
        <a:latin typeface="Arial" panose="020B0604020202020204" pitchFamily="34" charset="0"/>
        <a:ea typeface="+mn-ea"/>
        <a:cs typeface="Source Han Sans CN" charset="0"/>
      </a:defRPr>
    </a:lvl8pPr>
    <a:lvl9pPr marL="3657600" algn="l" defTabSz="914400" rtl="0" eaLnBrk="1" latinLnBrk="0" hangingPunct="1">
      <a:defRPr kern="1200">
        <a:solidFill>
          <a:schemeClr val="tx1"/>
        </a:solidFill>
        <a:latin typeface="Arial" panose="020B0604020202020204" pitchFamily="34" charset="0"/>
        <a:ea typeface="+mn-ea"/>
        <a:cs typeface="Source Han Sans CN"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queline Demko" initials="JD" lastIdx="1" clrIdx="0">
    <p:extLst>
      <p:ext uri="{19B8F6BF-5375-455C-9EA6-DF929625EA0E}">
        <p15:presenceInfo xmlns:p15="http://schemas.microsoft.com/office/powerpoint/2012/main" userId="Jacqueline Demk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21D19"/>
    <a:srgbClr val="F6921E"/>
    <a:srgbClr val="2A4443"/>
    <a:srgbClr val="C96D2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24"/>
    <p:restoredTop sz="93874" autoAdjust="0"/>
  </p:normalViewPr>
  <p:slideViewPr>
    <p:cSldViewPr>
      <p:cViewPr varScale="1">
        <p:scale>
          <a:sx n="71" d="100"/>
          <a:sy n="71" d="100"/>
        </p:scale>
        <p:origin x="1104" y="78"/>
      </p:cViewPr>
      <p:guideLst>
        <p:guide orient="horz" pos="2160"/>
        <p:guide pos="2880"/>
      </p:guideLst>
    </p:cSldViewPr>
  </p:slideViewPr>
  <p:outlineViewPr>
    <p:cViewPr varScale="1">
      <p:scale>
        <a:sx n="170" d="200"/>
        <a:sy n="170" d="200"/>
      </p:scale>
      <p:origin x="-780" y="-84"/>
    </p:cViewPr>
  </p:outlineViewPr>
  <p:notesTextViewPr>
    <p:cViewPr>
      <p:scale>
        <a:sx n="20" d="100"/>
        <a:sy n="2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2-26T12:49:08.906" idx="1">
    <p:pos x="6363" y="-324"/>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FE29B561-EA08-20CE-BA2C-30AAB4AEA0DD}"/>
              </a:ext>
            </a:extLst>
          </p:cNvPr>
          <p:cNvSpPr>
            <a:spLocks noGrp="1" noRot="1" noChangeAspect="1" noChangeArrowheads="1"/>
          </p:cNvSpPr>
          <p:nvPr>
            <p:ph type="sldImg"/>
          </p:nvPr>
        </p:nvSpPr>
        <p:spPr bwMode="auto">
          <a:xfrm>
            <a:off x="533400" y="763588"/>
            <a:ext cx="6702425" cy="377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0" name="Rectangle 2">
            <a:extLst>
              <a:ext uri="{FF2B5EF4-FFF2-40B4-BE49-F238E27FC236}">
                <a16:creationId xmlns:a16="http://schemas.microsoft.com/office/drawing/2014/main" id="{F84AE015-D47C-4A72-435A-FEE268135C14}"/>
              </a:ext>
            </a:extLst>
          </p:cNvPr>
          <p:cNvSpPr>
            <a:spLocks noGrp="1" noChangeArrowheads="1"/>
          </p:cNvSpPr>
          <p:nvPr>
            <p:ph type="body"/>
          </p:nvPr>
        </p:nvSpPr>
        <p:spPr bwMode="auto">
          <a:xfrm>
            <a:off x="777875" y="4776788"/>
            <a:ext cx="6216650"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a:p>
        </p:txBody>
      </p:sp>
      <p:sp>
        <p:nvSpPr>
          <p:cNvPr id="2051" name="Rectangle 3">
            <a:extLst>
              <a:ext uri="{FF2B5EF4-FFF2-40B4-BE49-F238E27FC236}">
                <a16:creationId xmlns:a16="http://schemas.microsoft.com/office/drawing/2014/main" id="{DA01CABD-553C-A14B-1CF1-EF8C3FEA4718}"/>
              </a:ext>
            </a:extLst>
          </p:cNvPr>
          <p:cNvSpPr>
            <a:spLocks noGrp="1" noChangeArrowheads="1"/>
          </p:cNvSpPr>
          <p:nvPr>
            <p:ph type="hdr"/>
          </p:nvPr>
        </p:nvSpPr>
        <p:spPr bwMode="auto">
          <a:xfrm>
            <a:off x="0"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2" name="Rectangle 4">
            <a:extLst>
              <a:ext uri="{FF2B5EF4-FFF2-40B4-BE49-F238E27FC236}">
                <a16:creationId xmlns:a16="http://schemas.microsoft.com/office/drawing/2014/main" id="{19476EC8-1037-C206-9436-157FB4994380}"/>
              </a:ext>
            </a:extLst>
          </p:cNvPr>
          <p:cNvSpPr>
            <a:spLocks noGrp="1" noChangeArrowheads="1"/>
          </p:cNvSpPr>
          <p:nvPr>
            <p:ph type="dt"/>
          </p:nvPr>
        </p:nvSpPr>
        <p:spPr bwMode="auto">
          <a:xfrm>
            <a:off x="4398963"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3" name="Rectangle 5">
            <a:extLst>
              <a:ext uri="{FF2B5EF4-FFF2-40B4-BE49-F238E27FC236}">
                <a16:creationId xmlns:a16="http://schemas.microsoft.com/office/drawing/2014/main" id="{7A2474D8-D3FA-82AF-AF2A-60DED1E0FA22}"/>
              </a:ext>
            </a:extLst>
          </p:cNvPr>
          <p:cNvSpPr>
            <a:spLocks noGrp="1" noChangeArrowheads="1"/>
          </p:cNvSpPr>
          <p:nvPr>
            <p:ph type="ftr"/>
          </p:nvPr>
        </p:nvSpPr>
        <p:spPr bwMode="auto">
          <a:xfrm>
            <a:off x="0"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4" name="Rectangle 6">
            <a:extLst>
              <a:ext uri="{FF2B5EF4-FFF2-40B4-BE49-F238E27FC236}">
                <a16:creationId xmlns:a16="http://schemas.microsoft.com/office/drawing/2014/main" id="{03A56604-C826-27FC-00EF-A1DC277B68EC}"/>
              </a:ext>
            </a:extLst>
          </p:cNvPr>
          <p:cNvSpPr>
            <a:spLocks noGrp="1" noChangeArrowheads="1"/>
          </p:cNvSpPr>
          <p:nvPr>
            <p:ph type="sldNum"/>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fld id="{94D1A02D-2DB1-451F-AFEE-F0F5EE771E7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2788A55-4643-0F43-90CF-6F8D7828560C}"/>
              </a:ext>
            </a:extLst>
          </p:cNvPr>
          <p:cNvSpPr>
            <a:spLocks noGrp="1" noChangeArrowheads="1"/>
          </p:cNvSpPr>
          <p:nvPr>
            <p:ph type="sldNum"/>
          </p:nvPr>
        </p:nvSpPr>
        <p:spPr>
          <a:ln/>
        </p:spPr>
        <p:txBody>
          <a:bodyPr/>
          <a:lstStyle/>
          <a:p>
            <a:fld id="{6FB93E80-E49A-4261-83A4-C062B5DA2D3C}" type="slidenum">
              <a:rPr lang="en-US" altLang="en-US"/>
              <a:pPr/>
              <a:t>1</a:t>
            </a:fld>
            <a:endParaRPr lang="en-US" altLang="en-US"/>
          </a:p>
        </p:txBody>
      </p:sp>
      <p:sp>
        <p:nvSpPr>
          <p:cNvPr id="12289" name="Rectangle 1">
            <a:extLst>
              <a:ext uri="{FF2B5EF4-FFF2-40B4-BE49-F238E27FC236}">
                <a16:creationId xmlns:a16="http://schemas.microsoft.com/office/drawing/2014/main" id="{B857C839-3750-0E5A-0C43-E5609BE4D128}"/>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a:extLst>
              <a:ext uri="{FF2B5EF4-FFF2-40B4-BE49-F238E27FC236}">
                <a16:creationId xmlns:a16="http://schemas.microsoft.com/office/drawing/2014/main" id="{8BEBEE8C-BFED-44D5-5B94-580AD6DBD6F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4B755055-9C5F-48CE-94C4-00DA349B261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10</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969899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11</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446964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12</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255748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0BE493A5-6567-83CA-B3F3-BB122E8F7350}"/>
              </a:ext>
            </a:extLst>
          </p:cNvPr>
          <p:cNvSpPr>
            <a:spLocks noGrp="1" noChangeArrowheads="1"/>
          </p:cNvSpPr>
          <p:nvPr>
            <p:ph type="sldNum"/>
          </p:nvPr>
        </p:nvSpPr>
        <p:spPr>
          <a:ln/>
        </p:spPr>
        <p:txBody>
          <a:bodyPr lIns="96661" tIns="48331" rIns="96661" bIns="48331"/>
          <a:lstStyle/>
          <a:p>
            <a:pPr algn="r" defTabSz="966612" fontAlgn="base" hangingPunct="0">
              <a:lnSpc>
                <a:spcPct val="93000"/>
              </a:lnSpc>
              <a:spcBef>
                <a:spcPts val="14"/>
              </a:spcBef>
              <a:spcAft>
                <a:spcPts val="14"/>
              </a:spcAft>
              <a:buSzPct val="100000"/>
              <a:tabLst>
                <a:tab pos="966612" algn="l"/>
                <a:tab pos="1933224" algn="l"/>
                <a:tab pos="2899837" algn="l"/>
              </a:tabLst>
              <a:defRPr/>
            </a:pPr>
            <a:endParaRPr lang="en-US" altLang="en-US" sz="1500" kern="1200" dirty="0">
              <a:latin typeface="Times New Roman" panose="02020603050405020304" pitchFamily="18" charset="0"/>
              <a:ea typeface="+mn-ea"/>
            </a:endParaRPr>
          </a:p>
        </p:txBody>
      </p:sp>
      <p:sp>
        <p:nvSpPr>
          <p:cNvPr id="13313" name="Rectangle 1">
            <a:extLst>
              <a:ext uri="{FF2B5EF4-FFF2-40B4-BE49-F238E27FC236}">
                <a16:creationId xmlns:a16="http://schemas.microsoft.com/office/drawing/2014/main" id="{566BD15B-91A6-4352-E5D3-709EC06DDEBC}"/>
              </a:ext>
            </a:extLst>
          </p:cNvPr>
          <p:cNvSpPr txBox="1">
            <a:spLocks noGrp="1" noRot="1" noChangeAspect="1" noChangeArrowheads="1"/>
          </p:cNvSpPr>
          <p:nvPr>
            <p:ph type="sldImg"/>
          </p:nvPr>
        </p:nvSpPr>
        <p:spPr bwMode="auto">
          <a:xfrm>
            <a:off x="2057400" y="0"/>
            <a:ext cx="5486400" cy="41148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TextBox 1">
            <a:extLst>
              <a:ext uri="{FF2B5EF4-FFF2-40B4-BE49-F238E27FC236}">
                <a16:creationId xmlns:a16="http://schemas.microsoft.com/office/drawing/2014/main" id="{7BC9FEE2-55FF-4426-B949-B1AD31F9A6D5}"/>
              </a:ext>
            </a:extLst>
          </p:cNvPr>
          <p:cNvSpPr txBox="1"/>
          <p:nvPr/>
        </p:nvSpPr>
        <p:spPr>
          <a:xfrm>
            <a:off x="335043" y="4262057"/>
            <a:ext cx="8931116" cy="3098427"/>
          </a:xfrm>
          <a:prstGeom prst="rect">
            <a:avLst/>
          </a:prstGeom>
          <a:noFill/>
        </p:spPr>
        <p:txBody>
          <a:bodyPr wrap="square" lIns="96661" tIns="48331" rIns="96661" bIns="48331" rtlCol="0">
            <a:spAutoFit/>
          </a:bodyPr>
          <a:lstStyle/>
          <a:p>
            <a:pPr marL="167815"/>
            <a:r>
              <a:rPr lang="en-US" altLang="en-US" sz="1300" dirty="0">
                <a:latin typeface="Brandon Grotesque Regular" panose="020B0503020203060202" pitchFamily="34" charset="0"/>
              </a:rPr>
              <a:t>I’d like to highlight our partnership with the Forest Service as a Community Navigator. In this role, we will grow our outreach and technical assistance to tribes in areas in which we are already invested and connected, and will enable greater tribal access to Forest Service programming. The vehicle for this work will be through the Stewarding Native Lands program and will utilize strategies we already have built into our programs and include:</a:t>
            </a:r>
          </a:p>
          <a:p>
            <a:pPr marL="483306" indent="-315491">
              <a:buFont typeface="Arial" panose="020B0604020202020204" pitchFamily="34" charset="0"/>
              <a:buChar char="•"/>
            </a:pPr>
            <a:r>
              <a:rPr lang="en-US" altLang="en-US" sz="1300" dirty="0">
                <a:latin typeface="Brandon Grotesque Regular" panose="020B0503020203060202" pitchFamily="34" charset="0"/>
              </a:rPr>
              <a:t>Targeted Technical Assistance – which will be provided to improve tribal access to and capacity building for participation in FS opportunities. This TA can cover needs like feasibility assessments, grant writing, project and grant management training, strategic planning, development of conservation strategies, plans that incorporate diverse funding sources, and more. TA will use site visits and consultants with relevant expertise. </a:t>
            </a:r>
          </a:p>
          <a:p>
            <a:pPr marL="483306" indent="-315491">
              <a:buFont typeface="Arial" panose="020B0604020202020204" pitchFamily="34" charset="0"/>
              <a:buChar char="•"/>
            </a:pPr>
            <a:r>
              <a:rPr lang="en-US" altLang="en-US" sz="1300" dirty="0">
                <a:latin typeface="Brandon Grotesque Regular" panose="020B0503020203060202" pitchFamily="34" charset="0"/>
              </a:rPr>
              <a:t>Capacity Support – will provide grants to cover costs associated with building capacity such as strategic planning, feasibility assessments, grant writing, project and grant management training, development of conservation strategies, and more. </a:t>
            </a:r>
          </a:p>
          <a:p>
            <a:pPr marL="483306" indent="-315491">
              <a:buFont typeface="Arial" panose="020B0604020202020204" pitchFamily="34" charset="0"/>
              <a:buChar char="•"/>
            </a:pPr>
            <a:r>
              <a:rPr lang="en-US" altLang="en-US" sz="1300" dirty="0">
                <a:latin typeface="Brandon Grotesque Regular" panose="020B0503020203060202" pitchFamily="34" charset="0"/>
              </a:rPr>
              <a:t>Webinars and Presentations – will support outreach and increase awareness of Forest Service opportunities and resources and collaborate with Tribes to develop webinar topics based on emerging needs and feedback.</a:t>
            </a:r>
          </a:p>
          <a:p>
            <a:pPr marL="483306" indent="-315491">
              <a:buFont typeface="Arial" panose="020B0604020202020204" pitchFamily="34" charset="0"/>
              <a:buChar char="•"/>
            </a:pPr>
            <a:r>
              <a:rPr lang="en-US" altLang="en-US" sz="1300" dirty="0">
                <a:latin typeface="Brandon Grotesque Regular" panose="020B0503020203060202" pitchFamily="34" charset="0"/>
              </a:rPr>
              <a:t>Publications and Resource Guides - will share lessons learned from our activities. We will also create an evaluation report to understand effectiveness this effort and to provide feedback to the US Forest Service and how to reduce barriers to accessing USFS programs and opportunities. </a:t>
            </a:r>
            <a:endParaRPr lang="en-US" sz="1300" dirty="0">
              <a:latin typeface="Brandon Grotesque Regular" panose="020B0503020203060202" pitchFamily="34" charset="0"/>
            </a:endParaRPr>
          </a:p>
        </p:txBody>
      </p:sp>
    </p:spTree>
    <p:extLst>
      <p:ext uri="{BB962C8B-B14F-4D97-AF65-F5344CB8AC3E}">
        <p14:creationId xmlns:p14="http://schemas.microsoft.com/office/powerpoint/2010/main" val="3282357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836219" algn="l"/>
                <a:tab pos="1672438" algn="l"/>
                <a:tab pos="2508656" algn="l"/>
              </a:tabLst>
              <a:defRPr/>
            </a:pPr>
            <a:fld id="{4B755055-9C5F-48CE-94C4-00DA349B2613}"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836219" algn="l"/>
                  <a:tab pos="1672438" algn="l"/>
                  <a:tab pos="2508656" algn="l"/>
                </a:tabLst>
                <a:defRPr/>
              </a:pPr>
              <a:t>14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181100" y="706438"/>
            <a:ext cx="4646613"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01613" y="4414910"/>
            <a:ext cx="5608607" cy="41830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75346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6FAA3EC-4F88-440E-AC9A-5CFD16705C00}"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15</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4718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F3E9E8-4332-60B1-94C4-A87E13D1C43F}"/>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4A4E054-9A3C-48FD-A7C9-58023DE90997}"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16</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20481" name="Rectangle 1">
            <a:extLst>
              <a:ext uri="{FF2B5EF4-FFF2-40B4-BE49-F238E27FC236}">
                <a16:creationId xmlns:a16="http://schemas.microsoft.com/office/drawing/2014/main" id="{48358295-1F4D-7035-4BA2-F566C4C43511}"/>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a:extLst>
              <a:ext uri="{FF2B5EF4-FFF2-40B4-BE49-F238E27FC236}">
                <a16:creationId xmlns:a16="http://schemas.microsoft.com/office/drawing/2014/main" id="{C7A9C5B9-D4CA-CF91-4AFA-8D311286AD51}"/>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2DADFFD6-E013-BB4D-5319-E8666862373C}"/>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5A0C384D-5468-4A75-9C9D-99929536A002}"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2</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9457" name="Rectangle 1">
            <a:extLst>
              <a:ext uri="{FF2B5EF4-FFF2-40B4-BE49-F238E27FC236}">
                <a16:creationId xmlns:a16="http://schemas.microsoft.com/office/drawing/2014/main" id="{C5FEEC1C-E336-6D38-BE77-3478470761A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F0250B0B-25FE-9C26-5EF9-3D3DE630847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6725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fld id="{F6FAA3EC-4F88-440E-AC9A-5CFD16705C00}" type="slidenum">
              <a:rPr lang="en-US" altLang="en-US"/>
              <a:pPr/>
              <a:t>3</a:t>
            </a:fld>
            <a:endParaRPr lang="en-US" altLang="en-US"/>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2923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fld id="{4B755055-9C5F-48CE-94C4-00DA349B2613}" type="slidenum">
              <a:rPr lang="en-US" altLang="en-US"/>
              <a:pPr/>
              <a:t>4</a:t>
            </a:fld>
            <a:endParaRPr lang="en-US" altLang="en-US"/>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57373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5</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446964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836219" algn="l"/>
                <a:tab pos="1672438" algn="l"/>
                <a:tab pos="2508656" algn="l"/>
              </a:tabLst>
              <a:defRPr/>
            </a:pPr>
            <a:fld id="{4B755055-9C5F-48CE-94C4-00DA349B2613}"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836219" algn="l"/>
                  <a:tab pos="1672438" algn="l"/>
                  <a:tab pos="2508656" algn="l"/>
                </a:tabLst>
                <a:defRPr/>
              </a:pPr>
              <a:t>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181100" y="706438"/>
            <a:ext cx="4646613"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01613" y="4414910"/>
            <a:ext cx="5608607" cy="41830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7</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706062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8</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20425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6FAA3EC-4F88-440E-AC9A-5CFD16705C00}"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9</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4718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2EAB1-0C25-9D2F-0EFB-AEBF918B513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13EE74-3FB5-9DFD-400D-EF31531F7F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575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1DA3-6E69-8861-A4E1-9D0900C13C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5651EB-24E0-F39A-80AF-699E572275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294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BBB32C-6295-3098-3FB5-9C27E271C4EE}"/>
              </a:ext>
            </a:extLst>
          </p:cNvPr>
          <p:cNvSpPr>
            <a:spLocks noGrp="1"/>
          </p:cNvSpPr>
          <p:nvPr>
            <p:ph type="title" orient="vert"/>
          </p:nvPr>
        </p:nvSpPr>
        <p:spPr>
          <a:xfrm>
            <a:off x="6629400" y="273050"/>
            <a:ext cx="2055813" cy="53070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57A42F-2D19-41A6-C56A-0FAE4783ED15}"/>
              </a:ext>
            </a:extLst>
          </p:cNvPr>
          <p:cNvSpPr>
            <a:spLocks noGrp="1"/>
          </p:cNvSpPr>
          <p:nvPr>
            <p:ph type="body" orient="vert" idx="1"/>
          </p:nvPr>
        </p:nvSpPr>
        <p:spPr>
          <a:xfrm>
            <a:off x="457200" y="273050"/>
            <a:ext cx="6019800" cy="5307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29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C5987-1C37-A048-A08A-0A86FD297B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D6271B-CE65-FF94-109D-0D223A20F0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93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DEDAD-591A-E425-1A94-F437FE94739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E2F7E7-F177-4026-B73D-24242ED70A8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229174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6018-0F72-8EE6-C152-16D8ABE4ED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2BAA9D-1E9F-BDEB-7C30-B1FC551C7994}"/>
              </a:ext>
            </a:extLst>
          </p:cNvPr>
          <p:cNvSpPr>
            <a:spLocks noGrp="1"/>
          </p:cNvSpPr>
          <p:nvPr>
            <p:ph sz="half" idx="1"/>
          </p:nvPr>
        </p:nvSpPr>
        <p:spPr>
          <a:xfrm>
            <a:off x="457200" y="1604963"/>
            <a:ext cx="4037013"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B2C5E-17AD-9ADF-DF3C-13BE523B7AAB}"/>
              </a:ext>
            </a:extLst>
          </p:cNvPr>
          <p:cNvSpPr>
            <a:spLocks noGrp="1"/>
          </p:cNvSpPr>
          <p:nvPr>
            <p:ph sz="half" idx="2"/>
          </p:nvPr>
        </p:nvSpPr>
        <p:spPr>
          <a:xfrm>
            <a:off x="4646613" y="1604963"/>
            <a:ext cx="4038600"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10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A81D-5892-4BE7-F99F-139E7C97D91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49C0EE-6C4B-ABED-7442-C8D53768D81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5F4BE4-549F-ECE1-8371-176FE1D8CF1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1AF513-3BC7-3944-D3ED-2BC95D64A11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13DF1-2749-6D19-13FD-61DEB3DED45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0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46E-1BAD-E3D2-2BFE-3E127A9654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9273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708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C29B-6638-87FA-8CE9-07B51367CB1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9523BC-5CB3-2709-B252-85D18F7D05F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E666E5-B82E-5F7E-6B78-449E59C9750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09586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5107A-6879-4905-7AFE-90D9CC4625F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C4E8A9-06CE-13F7-7BDB-108E38800A1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863747-702D-2510-A8C5-594384A0D73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981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B3A8ACF-D7A7-A4F3-44F9-AA62DDAD6F32}"/>
              </a:ext>
            </a:extLst>
          </p:cNvPr>
          <p:cNvSpPr>
            <a:spLocks noGrp="1" noChangeArrowheads="1"/>
          </p:cNvSpPr>
          <p:nvPr>
            <p:ph type="title"/>
          </p:nvPr>
        </p:nvSpPr>
        <p:spPr bwMode="auto">
          <a:xfrm>
            <a:off x="457200" y="273050"/>
            <a:ext cx="82280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D0B8B3DB-6111-1047-0BD0-4B3669053D6B}"/>
              </a:ext>
            </a:extLst>
          </p:cNvPr>
          <p:cNvSpPr>
            <a:spLocks noGrp="1" noChangeArrowheads="1"/>
          </p:cNvSpPr>
          <p:nvPr>
            <p:ph type="body" idx="1"/>
          </p:nvPr>
        </p:nvSpPr>
        <p:spPr bwMode="auto">
          <a:xfrm>
            <a:off x="457200" y="1604963"/>
            <a:ext cx="82280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9088"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2pPr>
      <a:lvl3pPr marL="11430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3pPr>
      <a:lvl4pPr marL="16002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4pPr>
      <a:lvl5pPr marL="20574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5pPr>
      <a:lvl6pPr marL="25146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6pPr>
      <a:lvl7pPr marL="29718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7pPr>
      <a:lvl8pPr marL="34290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8pPr>
      <a:lvl9pPr marL="38862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9pPr>
    </p:titleStyle>
    <p:bodyStyle>
      <a:lvl1pPr marL="342900" indent="-342900" algn="ctr" rtl="0" fontAlgn="base">
        <a:lnSpc>
          <a:spcPct val="83000"/>
        </a:lnSpc>
        <a:spcBef>
          <a:spcPts val="1425"/>
        </a:spcBef>
        <a:spcAft>
          <a:spcPts val="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rtl="0" fontAlgn="base">
        <a:lnSpc>
          <a:spcPct val="83000"/>
        </a:lnSpc>
        <a:spcBef>
          <a:spcPts val="1138"/>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2pPr>
      <a:lvl3pPr marL="1143000" indent="-228600" algn="l" rtl="0" fontAlgn="base">
        <a:lnSpc>
          <a:spcPct val="83000"/>
        </a:lnSpc>
        <a:spcBef>
          <a:spcPts val="863"/>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rtl="0" fontAlgn="base">
        <a:lnSpc>
          <a:spcPct val="83000"/>
        </a:lnSpc>
        <a:spcBef>
          <a:spcPts val="575"/>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rtl="0" fontAlgn="base">
        <a:lnSpc>
          <a:spcPct val="83000"/>
        </a:lnSpc>
        <a:spcBef>
          <a:spcPts val="288"/>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mailto:btreadway@firstnations.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www.firstnations.org/webinars/stewarding-native-lands-webinars/" TargetMode="Externa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www.firstnations.org/webinars/stewarding-native-lands-webinars/" TargetMode="Externa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comments" Target="../comments/comment1.xml"/><Relationship Id="rId4" Type="http://schemas.openxmlformats.org/officeDocument/2006/relationships/image" Target="../media/image8.svg"/><Relationship Id="rId9" Type="http://schemas.openxmlformats.org/officeDocument/2006/relationships/hyperlink" Target="https://www.firstnations.org/fnk"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mailto:info@firstnations.org" TargetMode="External"/><Relationship Id="rId11" Type="http://schemas.openxmlformats.org/officeDocument/2006/relationships/image" Target="../media/image35.png"/><Relationship Id="rId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image" Target="../media/image37.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028B8C2-6FDB-5B48-CF07-540B9BD0EA2C}"/>
              </a:ext>
            </a:extLst>
          </p:cNvPr>
          <p:cNvPicPr>
            <a:picLocks noChangeAspect="1"/>
          </p:cNvPicPr>
          <p:nvPr/>
        </p:nvPicPr>
        <p:blipFill rotWithShape="1">
          <a:blip r:embed="rId3"/>
          <a:srcRect r="26004" b="511"/>
          <a:stretch/>
        </p:blipFill>
        <p:spPr>
          <a:xfrm>
            <a:off x="1164" y="1017"/>
            <a:ext cx="9183552" cy="6947768"/>
          </a:xfrm>
          <a:prstGeom prst="rect">
            <a:avLst/>
          </a:prstGeom>
        </p:spPr>
      </p:pic>
      <p:pic>
        <p:nvPicPr>
          <p:cNvPr id="4" name="Picture 4">
            <a:extLst>
              <a:ext uri="{FF2B5EF4-FFF2-40B4-BE49-F238E27FC236}">
                <a16:creationId xmlns:a16="http://schemas.microsoft.com/office/drawing/2014/main" id="{1653A988-CE0C-BABD-3330-0111D27E925C}"/>
              </a:ext>
            </a:extLst>
          </p:cNvPr>
          <p:cNvPicPr>
            <a:picLocks noChangeAspect="1"/>
          </p:cNvPicPr>
          <p:nvPr/>
        </p:nvPicPr>
        <p:blipFill rotWithShape="1">
          <a:blip r:embed="rId4"/>
          <a:srcRect l="-11" r="27055"/>
          <a:stretch/>
        </p:blipFill>
        <p:spPr>
          <a:xfrm>
            <a:off x="0" y="-23087"/>
            <a:ext cx="9189153" cy="6971872"/>
          </a:xfrm>
          <a:prstGeom prst="rect">
            <a:avLst/>
          </a:prstGeom>
        </p:spPr>
      </p:pic>
      <p:pic>
        <p:nvPicPr>
          <p:cNvPr id="7" name="Graphic 7">
            <a:extLst>
              <a:ext uri="{FF2B5EF4-FFF2-40B4-BE49-F238E27FC236}">
                <a16:creationId xmlns:a16="http://schemas.microsoft.com/office/drawing/2014/main" id="{EA18D635-4A39-B947-EDDB-EFBCC6B8F8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5435" y="468086"/>
            <a:ext cx="2743200" cy="628650"/>
          </a:xfrm>
          <a:prstGeom prst="rect">
            <a:avLst/>
          </a:prstGeom>
        </p:spPr>
      </p:pic>
      <p:sp>
        <p:nvSpPr>
          <p:cNvPr id="11" name="TextBox 10">
            <a:extLst>
              <a:ext uri="{FF2B5EF4-FFF2-40B4-BE49-F238E27FC236}">
                <a16:creationId xmlns:a16="http://schemas.microsoft.com/office/drawing/2014/main" id="{810803AD-A29A-4370-8D72-0F6D045B6483}"/>
              </a:ext>
            </a:extLst>
          </p:cNvPr>
          <p:cNvSpPr txBox="1"/>
          <p:nvPr/>
        </p:nvSpPr>
        <p:spPr>
          <a:xfrm>
            <a:off x="251759" y="4953000"/>
            <a:ext cx="8686800" cy="16476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3600" b="0" i="0" u="none" strike="noStrike" kern="1200" cap="all" spc="100" normalizeH="0" noProof="0" dirty="0">
                <a:ln>
                  <a:noFill/>
                </a:ln>
                <a:solidFill>
                  <a:schemeClr val="bg1"/>
                </a:solidFill>
                <a:effectLst/>
                <a:uLnTx/>
                <a:uFillTx/>
                <a:latin typeface="Brandon Grotesque BOLD"/>
                <a:ea typeface="+mn-ea"/>
              </a:rPr>
              <a:t>Indigenous stewardship on national forest lands webinar series: </a:t>
            </a:r>
            <a:r>
              <a:rPr kumimoji="0" lang="en-US" sz="3600" b="0" i="0" u="none" strike="noStrike" kern="1200" cap="all" spc="100" normalizeH="0" noProof="0" dirty="0">
                <a:ln>
                  <a:noFill/>
                </a:ln>
                <a:solidFill>
                  <a:srgbClr val="F6921E"/>
                </a:solidFill>
                <a:effectLst/>
                <a:uLnTx/>
                <a:uFillTx/>
                <a:latin typeface="Brandon Grotesque BOLD"/>
                <a:ea typeface="+mn-ea"/>
              </a:rPr>
              <a:t>Rocky Mountain region </a:t>
            </a:r>
          </a:p>
        </p:txBody>
      </p:sp>
      <p:sp>
        <p:nvSpPr>
          <p:cNvPr id="15" name="TextBox 14">
            <a:extLst>
              <a:ext uri="{FF2B5EF4-FFF2-40B4-BE49-F238E27FC236}">
                <a16:creationId xmlns:a16="http://schemas.microsoft.com/office/drawing/2014/main" id="{2E253C6D-0ECD-4414-8405-C20A45918D75}"/>
              </a:ext>
            </a:extLst>
          </p:cNvPr>
          <p:cNvSpPr txBox="1"/>
          <p:nvPr/>
        </p:nvSpPr>
        <p:spPr>
          <a:xfrm>
            <a:off x="-39552" y="3886200"/>
            <a:ext cx="9183552" cy="901337"/>
          </a:xfrm>
          <a:prstGeom prst="rect">
            <a:avLst/>
          </a:prstGeom>
          <a:noFill/>
        </p:spPr>
        <p:txBody>
          <a:bodyPr wrap="square" rtlCol="0">
            <a:spAutoFit/>
          </a:bodyPr>
          <a:lstStyle/>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800" b="0" i="0" u="none" strike="noStrike" kern="1200" cap="none" spc="0" normalizeH="0" baseline="0" noProof="0" dirty="0">
                <a:ln>
                  <a:noFill/>
                </a:ln>
                <a:solidFill>
                  <a:srgbClr val="F6921E"/>
                </a:solidFill>
                <a:effectLst/>
                <a:uLnTx/>
                <a:uFillTx/>
                <a:latin typeface="Brandon Grotesque Bold" panose="020B0803020203060202" pitchFamily="34" charset="0"/>
                <a:ea typeface="+mn-ea"/>
              </a:rPr>
              <a:t>STEWARDING NATIVE LANDS AND THE U.S. FOREST SERVICE PRESENTS</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D09BF-402B-447A-BBFA-7DD38717F99D}"/>
              </a:ext>
            </a:extLst>
          </p:cNvPr>
          <p:cNvPicPr>
            <a:picLocks noChangeAspect="1"/>
          </p:cNvPicPr>
          <p:nvPr/>
        </p:nvPicPr>
        <p:blipFill>
          <a:blip r:embed="rId3"/>
          <a:stretch>
            <a:fillRect/>
          </a:stretch>
        </p:blipFill>
        <p:spPr>
          <a:xfrm>
            <a:off x="-12928" y="-42183"/>
            <a:ext cx="9144000" cy="1755648"/>
          </a:xfrm>
          <a:prstGeom prst="rect">
            <a:avLst/>
          </a:prstGeom>
        </p:spPr>
      </p:pic>
      <p:sp>
        <p:nvSpPr>
          <p:cNvPr id="7" name="Rectangle 6">
            <a:extLst>
              <a:ext uri="{FF2B5EF4-FFF2-40B4-BE49-F238E27FC236}">
                <a16:creationId xmlns:a16="http://schemas.microsoft.com/office/drawing/2014/main" id="{DD73DFF7-1058-9D5B-C382-BE6E7D6687C1}"/>
              </a:ext>
            </a:extLst>
          </p:cNvPr>
          <p:cNvSpPr/>
          <p:nvPr/>
        </p:nvSpPr>
        <p:spPr bwMode="auto">
          <a:xfrm>
            <a:off x="3971924" y="124621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9" name="TextBox 8">
            <a:extLst>
              <a:ext uri="{FF2B5EF4-FFF2-40B4-BE49-F238E27FC236}">
                <a16:creationId xmlns:a16="http://schemas.microsoft.com/office/drawing/2014/main" id="{126EC19F-BB9A-87FF-34A7-75A026C9959D}"/>
              </a:ext>
            </a:extLst>
          </p:cNvPr>
          <p:cNvSpPr txBox="1"/>
          <p:nvPr/>
        </p:nvSpPr>
        <p:spPr>
          <a:xfrm>
            <a:off x="27979" y="1654784"/>
            <a:ext cx="914400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base" latinLnBrk="0" hangingPunct="0">
              <a:lnSpc>
                <a:spcPct val="100000"/>
              </a:lnSpc>
              <a:spcBef>
                <a:spcPts val="13"/>
              </a:spcBef>
              <a:spcAft>
                <a:spcPts val="13"/>
              </a:spcAft>
              <a:buClr>
                <a:srgbClr val="2E4343"/>
              </a:buClr>
              <a:buSzPct val="100000"/>
              <a:buFont typeface="Arial" panose="020B0604020202020204" pitchFamily="34" charset="0"/>
              <a:buChar char="•"/>
              <a:tabLst/>
              <a:defRPr/>
            </a:pPr>
            <a:r>
              <a:rPr lang="en-US" sz="3200" dirty="0">
                <a:solidFill>
                  <a:srgbClr val="2A4443"/>
                </a:solidFill>
                <a:latin typeface="Brandon Grotesque Medium" panose="020B0603020203060202" pitchFamily="34" charset="0"/>
              </a:rPr>
              <a:t>Brett Treadway </a:t>
            </a:r>
            <a:r>
              <a:rPr lang="en-US" sz="2400" dirty="0">
                <a:solidFill>
                  <a:srgbClr val="2A4443"/>
                </a:solidFill>
                <a:latin typeface="Brandon Grotesque Medium" panose="020B0603020203060202" pitchFamily="34" charset="0"/>
              </a:rPr>
              <a:t>(FNDI)</a:t>
            </a:r>
          </a:p>
          <a:p>
            <a:pPr marR="0" lvl="0" algn="l" defTabSz="914400" rtl="0" eaLnBrk="1" fontAlgn="base" latinLnBrk="0" hangingPunct="0">
              <a:lnSpc>
                <a:spcPct val="100000"/>
              </a:lnSpc>
              <a:spcBef>
                <a:spcPts val="13"/>
              </a:spcBef>
              <a:spcAft>
                <a:spcPts val="13"/>
              </a:spcAft>
              <a:buClr>
                <a:srgbClr val="2E4343"/>
              </a:buClr>
              <a:buSzPct val="100000"/>
              <a:tabLst/>
              <a:defRPr/>
            </a:pPr>
            <a:r>
              <a:rPr lang="en-US" sz="2800" dirty="0">
                <a:solidFill>
                  <a:srgbClr val="2A4443"/>
                </a:solidFill>
                <a:latin typeface="Brandon Grotesque Medium" panose="020B0603020203060202" pitchFamily="34" charset="0"/>
              </a:rPr>
              <a:t>	</a:t>
            </a:r>
            <a:r>
              <a:rPr lang="en-US" sz="2800" dirty="0">
                <a:solidFill>
                  <a:srgbClr val="F6921E"/>
                </a:solidFill>
                <a:latin typeface="Brandon Grotesque Medium" panose="020B0603020203060202" pitchFamily="34" charset="0"/>
                <a:hlinkClick r:id="rId4">
                  <a:extLst>
                    <a:ext uri="{A12FA001-AC4F-418D-AE19-62706E023703}">
                      <ahyp:hlinkClr xmlns:ahyp="http://schemas.microsoft.com/office/drawing/2018/hyperlinkcolor" val="tx"/>
                    </a:ext>
                  </a:extLst>
                </a:hlinkClick>
              </a:rPr>
              <a:t>btreadway@firstnations.org</a:t>
            </a:r>
            <a:r>
              <a:rPr lang="en-US" sz="2800" dirty="0">
                <a:solidFill>
                  <a:srgbClr val="F6921E"/>
                </a:solidFill>
                <a:latin typeface="Brandon Grotesque Medium" panose="020B0603020203060202" pitchFamily="34" charset="0"/>
              </a:rPr>
              <a:t> / (303)867-8015</a:t>
            </a:r>
          </a:p>
          <a:p>
            <a:pPr marR="0" lvl="0" algn="l" defTabSz="914400" rtl="0" eaLnBrk="1" fontAlgn="base" latinLnBrk="0" hangingPunct="0">
              <a:lnSpc>
                <a:spcPct val="100000"/>
              </a:lnSpc>
              <a:spcBef>
                <a:spcPts val="13"/>
              </a:spcBef>
              <a:spcAft>
                <a:spcPts val="13"/>
              </a:spcAft>
              <a:buClr>
                <a:srgbClr val="2E4343"/>
              </a:buClr>
              <a:buSzPct val="100000"/>
              <a:tabLst/>
              <a:defRPr/>
            </a:pPr>
            <a:endParaRPr lang="en-US" sz="2800" dirty="0">
              <a:solidFill>
                <a:srgbClr val="C96D28"/>
              </a:solidFill>
              <a:latin typeface="Brandon Grotesque Medium" panose="020B0603020203060202" pitchFamily="34" charset="0"/>
            </a:endParaRPr>
          </a:p>
          <a:p>
            <a:pPr marL="457200" marR="0" lvl="0" indent="-457200" algn="l" defTabSz="914400" rtl="0" eaLnBrk="1" fontAlgn="base" latinLnBrk="0" hangingPunct="0">
              <a:lnSpc>
                <a:spcPct val="100000"/>
              </a:lnSpc>
              <a:spcBef>
                <a:spcPts val="13"/>
              </a:spcBef>
              <a:spcAft>
                <a:spcPts val="13"/>
              </a:spcAft>
              <a:buClr>
                <a:srgbClr val="2E4343"/>
              </a:buClr>
              <a:buSzPct val="100000"/>
              <a:buFont typeface="Arial" panose="020B0604020202020204" pitchFamily="34" charset="0"/>
              <a:buChar char="•"/>
              <a:tabLst/>
              <a:defRPr/>
            </a:pPr>
            <a:r>
              <a:rPr lang="en-US" sz="3200" dirty="0">
                <a:solidFill>
                  <a:srgbClr val="2A4443"/>
                </a:solidFill>
                <a:latin typeface="Brandon Grotesque Medium" panose="020B0603020203060202" pitchFamily="34" charset="0"/>
              </a:rPr>
              <a:t>Emmit Taylor (Nez Perce Tribe)</a:t>
            </a:r>
            <a:endParaRPr lang="en-US" sz="2400" dirty="0">
              <a:solidFill>
                <a:srgbClr val="2A4443"/>
              </a:solidFill>
              <a:latin typeface="Brandon Grotesque Medium" panose="020B0603020203060202" pitchFamily="34" charset="0"/>
            </a:endParaRPr>
          </a:p>
          <a:p>
            <a:pPr lvl="0">
              <a:lnSpc>
                <a:spcPct val="100000"/>
              </a:lnSpc>
              <a:buClr>
                <a:srgbClr val="2E4343"/>
              </a:buClr>
              <a:defRPr/>
            </a:pPr>
            <a:r>
              <a:rPr lang="en-US" sz="2800" dirty="0">
                <a:solidFill>
                  <a:srgbClr val="2A4443"/>
                </a:solidFill>
                <a:latin typeface="Brandon Grotesque Medium" panose="020B0603020203060202" pitchFamily="34" charset="0"/>
              </a:rPr>
              <a:t>	</a:t>
            </a:r>
            <a:r>
              <a:rPr lang="en-US" sz="2800" u="sng" dirty="0">
                <a:solidFill>
                  <a:srgbClr val="F6921E"/>
                </a:solidFill>
                <a:latin typeface="Brandon Grotesque Medium" panose="020B0603020203060202" pitchFamily="34" charset="0"/>
              </a:rPr>
              <a:t>emmitt@nezperce.org</a:t>
            </a:r>
          </a:p>
          <a:p>
            <a:pPr lvl="0">
              <a:lnSpc>
                <a:spcPct val="100000"/>
              </a:lnSpc>
              <a:buClr>
                <a:srgbClr val="2E4343"/>
              </a:buClr>
              <a:defRPr/>
            </a:pPr>
            <a:endParaRPr lang="en-US" sz="2800" u="sng" dirty="0">
              <a:solidFill>
                <a:srgbClr val="F6921E"/>
              </a:solidFill>
              <a:latin typeface="Brandon Grotesque Medium" panose="020B0603020203060202" pitchFamily="34" charset="0"/>
            </a:endParaRPr>
          </a:p>
          <a:p>
            <a:pPr marL="457200" lvl="0" indent="-457200">
              <a:lnSpc>
                <a:spcPct val="100000"/>
              </a:lnSpc>
              <a:buClr>
                <a:srgbClr val="2E4343"/>
              </a:buClr>
              <a:buFont typeface="Arial" panose="020B0604020202020204" pitchFamily="34" charset="0"/>
              <a:buChar char="•"/>
              <a:defRPr/>
            </a:pPr>
            <a:r>
              <a:rPr lang="en-US" sz="3200" dirty="0">
                <a:solidFill>
                  <a:srgbClr val="2A4443"/>
                </a:solidFill>
                <a:latin typeface="Brandon Grotesque Medium" panose="020B0603020203060202" pitchFamily="34" charset="0"/>
              </a:rPr>
              <a:t>Kathryn “Katie” McDonald </a:t>
            </a:r>
            <a:r>
              <a:rPr lang="en-US" sz="2800" dirty="0">
                <a:solidFill>
                  <a:srgbClr val="F6921E"/>
                </a:solidFill>
                <a:latin typeface="Brandon Grotesque Medium" panose="020B0603020203060202" pitchFamily="34" charset="0"/>
              </a:rPr>
              <a:t> </a:t>
            </a:r>
          </a:p>
          <a:p>
            <a:pPr lvl="0">
              <a:lnSpc>
                <a:spcPct val="100000"/>
              </a:lnSpc>
              <a:buClr>
                <a:srgbClr val="2E4343"/>
              </a:buClr>
              <a:defRPr/>
            </a:pPr>
            <a:r>
              <a:rPr lang="en-US" sz="2800" dirty="0">
                <a:solidFill>
                  <a:srgbClr val="F6921E"/>
                </a:solidFill>
                <a:latin typeface="Brandon Grotesque Medium" panose="020B0603020203060202" pitchFamily="34" charset="0"/>
              </a:rPr>
              <a:t>	 </a:t>
            </a:r>
            <a:r>
              <a:rPr lang="en-US" sz="2800" u="sng" dirty="0">
                <a:solidFill>
                  <a:srgbClr val="F6921E"/>
                </a:solidFill>
                <a:latin typeface="Brandon Grotesque Medium" panose="020B0603020203060202" pitchFamily="34" charset="0"/>
              </a:rPr>
              <a:t>Kathryn.McDonald@cskt.org</a:t>
            </a:r>
          </a:p>
          <a:p>
            <a:pPr lvl="0">
              <a:lnSpc>
                <a:spcPct val="100000"/>
              </a:lnSpc>
              <a:buClr>
                <a:srgbClr val="2E4343"/>
              </a:buClr>
              <a:defRPr/>
            </a:pPr>
            <a:endParaRPr lang="en-US" sz="2400" dirty="0">
              <a:solidFill>
                <a:srgbClr val="2A4443"/>
              </a:solidFill>
              <a:latin typeface="Brandon Grotesque Medium" panose="020B0603020203060202" pitchFamily="34" charset="0"/>
            </a:endParaRPr>
          </a:p>
          <a:p>
            <a:pPr marL="457200" lvl="0" indent="-457200">
              <a:lnSpc>
                <a:spcPct val="100000"/>
              </a:lnSpc>
              <a:buClr>
                <a:srgbClr val="2E4343"/>
              </a:buClr>
              <a:buFont typeface="Arial" panose="020B0604020202020204" pitchFamily="34" charset="0"/>
              <a:buChar char="•"/>
              <a:defRPr/>
            </a:pPr>
            <a:r>
              <a:rPr lang="en-US" sz="3200" dirty="0">
                <a:solidFill>
                  <a:srgbClr val="2A4443"/>
                </a:solidFill>
                <a:latin typeface="Brandon Grotesque Medium" panose="020B0603020203060202" pitchFamily="34" charset="0"/>
              </a:rPr>
              <a:t>Christine Bradbury </a:t>
            </a:r>
          </a:p>
          <a:p>
            <a:pPr lvl="1" indent="0">
              <a:lnSpc>
                <a:spcPct val="100000"/>
              </a:lnSpc>
              <a:buClr>
                <a:srgbClr val="2E4343"/>
              </a:buClr>
              <a:defRPr/>
            </a:pPr>
            <a:r>
              <a:rPr lang="en-US" sz="2800" dirty="0">
                <a:solidFill>
                  <a:srgbClr val="F6921E"/>
                </a:solidFill>
                <a:latin typeface="Brandon Grotesque Medium" panose="020B0603020203060202" pitchFamily="34" charset="0"/>
              </a:rPr>
              <a:t>  </a:t>
            </a:r>
            <a:r>
              <a:rPr lang="en-US" sz="2800" u="sng" dirty="0">
                <a:solidFill>
                  <a:srgbClr val="F6921E"/>
                </a:solidFill>
                <a:latin typeface="Brandon Grotesque Medium" panose="020B0603020203060202" pitchFamily="34" charset="0"/>
              </a:rPr>
              <a:t>christine.bradbury@usda.gov</a:t>
            </a:r>
            <a:endParaRPr lang="en-US" sz="2800" dirty="0">
              <a:solidFill>
                <a:srgbClr val="2A4443"/>
              </a:solidFill>
              <a:latin typeface="Brandon Grotesque Medium" panose="020B0603020203060202" pitchFamily="34" charset="0"/>
            </a:endParaRPr>
          </a:p>
        </p:txBody>
      </p:sp>
      <p:pic>
        <p:nvPicPr>
          <p:cNvPr id="10" name="Picture 3">
            <a:extLst>
              <a:ext uri="{FF2B5EF4-FFF2-40B4-BE49-F238E27FC236}">
                <a16:creationId xmlns:a16="http://schemas.microsoft.com/office/drawing/2014/main" id="{5DE1AA6F-EDB2-49B5-8A17-3B1F3FED5A87}"/>
              </a:ext>
            </a:extLst>
          </p:cNvPr>
          <p:cNvPicPr>
            <a:picLocks noChangeAspect="1"/>
          </p:cNvPicPr>
          <p:nvPr/>
        </p:nvPicPr>
        <p:blipFill>
          <a:blip r:embed="rId5"/>
          <a:stretch>
            <a:fillRect/>
          </a:stretch>
        </p:blipFill>
        <p:spPr>
          <a:xfrm>
            <a:off x="5209642" y="-769579"/>
            <a:ext cx="3913413" cy="2666467"/>
          </a:xfrm>
          <a:prstGeom prst="rect">
            <a:avLst/>
          </a:prstGeom>
        </p:spPr>
      </p:pic>
      <p:sp>
        <p:nvSpPr>
          <p:cNvPr id="11" name="TextBox 10">
            <a:extLst>
              <a:ext uri="{FF2B5EF4-FFF2-40B4-BE49-F238E27FC236}">
                <a16:creationId xmlns:a16="http://schemas.microsoft.com/office/drawing/2014/main" id="{0669608F-5689-4FD2-AC30-1DC140544F27}"/>
              </a:ext>
            </a:extLst>
          </p:cNvPr>
          <p:cNvSpPr txBox="1"/>
          <p:nvPr/>
        </p:nvSpPr>
        <p:spPr>
          <a:xfrm>
            <a:off x="2476499" y="469445"/>
            <a:ext cx="419099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CONTACTS</a:t>
            </a:r>
            <a:endParaRPr lang="en-US" sz="2800" dirty="0">
              <a:solidFill>
                <a:srgbClr val="FFFFFF"/>
              </a:solidFill>
            </a:endParaRPr>
          </a:p>
        </p:txBody>
      </p:sp>
    </p:spTree>
    <p:extLst>
      <p:ext uri="{BB962C8B-B14F-4D97-AF65-F5344CB8AC3E}">
        <p14:creationId xmlns:p14="http://schemas.microsoft.com/office/powerpoint/2010/main" val="56913118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53103" y="483930"/>
            <a:ext cx="9102109" cy="1065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Previous FNDI Webinars</a:t>
            </a:r>
          </a:p>
          <a:p>
            <a:pPr algn="ctr"/>
            <a:endParaRPr lang="en-US" sz="2800" dirty="0">
              <a:solidFill>
                <a:srgbClr val="FFFFFF"/>
              </a:solidFill>
            </a:endParaRPr>
          </a:p>
        </p:txBody>
      </p:sp>
      <p:pic>
        <p:nvPicPr>
          <p:cNvPr id="4" name="Picture 3">
            <a:extLst>
              <a:ext uri="{FF2B5EF4-FFF2-40B4-BE49-F238E27FC236}">
                <a16:creationId xmlns:a16="http://schemas.microsoft.com/office/drawing/2014/main" id="{811D6B9E-6A4A-42BE-9594-3E10DE0A399B}"/>
              </a:ext>
            </a:extLst>
          </p:cNvPr>
          <p:cNvPicPr>
            <a:picLocks noChangeAspect="1"/>
          </p:cNvPicPr>
          <p:nvPr/>
        </p:nvPicPr>
        <p:blipFill>
          <a:blip r:embed="rId4"/>
          <a:stretch>
            <a:fillRect/>
          </a:stretch>
        </p:blipFill>
        <p:spPr>
          <a:xfrm>
            <a:off x="3868945" y="1219200"/>
            <a:ext cx="1194920" cy="103641"/>
          </a:xfrm>
          <a:prstGeom prst="rect">
            <a:avLst/>
          </a:prstGeom>
        </p:spPr>
      </p:pic>
      <p:sp>
        <p:nvSpPr>
          <p:cNvPr id="6" name="TextBox 5">
            <a:extLst>
              <a:ext uri="{FF2B5EF4-FFF2-40B4-BE49-F238E27FC236}">
                <a16:creationId xmlns:a16="http://schemas.microsoft.com/office/drawing/2014/main" id="{5789828C-00CC-49A0-AC3C-54B45C3D5AC1}"/>
              </a:ext>
            </a:extLst>
          </p:cNvPr>
          <p:cNvSpPr txBox="1"/>
          <p:nvPr/>
        </p:nvSpPr>
        <p:spPr>
          <a:xfrm>
            <a:off x="20945" y="1895703"/>
            <a:ext cx="9102110" cy="6108275"/>
          </a:xfrm>
          <a:prstGeom prst="rect">
            <a:avLst/>
          </a:prstGeom>
          <a:noFill/>
        </p:spPr>
        <p:txBody>
          <a:bodyPr wrap="square" rtlCol="0">
            <a:spAutoFit/>
          </a:bodyPr>
          <a:lstStyle/>
          <a:p>
            <a:pPr>
              <a:buClr>
                <a:srgbClr val="2A4443"/>
              </a:buClr>
            </a:pPr>
            <a:r>
              <a:rPr lang="en-US" sz="2400" b="1" i="1" dirty="0">
                <a:solidFill>
                  <a:srgbClr val="2A4443"/>
                </a:solidFill>
                <a:latin typeface="Brandon Grotesque Regular" panose="020B0503020203060202" pitchFamily="34" charset="0"/>
                <a:cs typeface="Arial" panose="020B0604020202020204" pitchFamily="34" charset="0"/>
              </a:rPr>
              <a:t>FNDI x USFS INDIGENOUS STEWARDSHIP ON NATIONAL FOREST LANDS WEBINAR SERIES</a:t>
            </a:r>
          </a:p>
          <a:p>
            <a:pPr>
              <a:buClr>
                <a:srgbClr val="2A4443"/>
              </a:buClr>
            </a:pPr>
            <a:endParaRPr lang="en-US" sz="2400" dirty="0">
              <a:solidFill>
                <a:srgbClr val="2A4443"/>
              </a:solidFill>
              <a:latin typeface="Brandon Grotesque Regular" panose="020B0503020203060202" pitchFamily="34" charset="0"/>
              <a:cs typeface="Arial" panose="020B0604020202020204" pitchFamily="34" charset="0"/>
            </a:endParaRPr>
          </a:p>
          <a:p>
            <a:pPr marL="1028700" lvl="1">
              <a:buClr>
                <a:srgbClr val="2A4443"/>
              </a:buClr>
              <a:buFont typeface="Arial" panose="020B0604020202020204" pitchFamily="34" charset="0"/>
              <a:buChar char="•"/>
            </a:pPr>
            <a:r>
              <a:rPr lang="en-US" sz="2400" b="1" u="sng" dirty="0">
                <a:solidFill>
                  <a:srgbClr val="F6921E"/>
                </a:solidFill>
                <a:latin typeface="Brandon Grotesque Regular" panose="020B0503020203060202" pitchFamily="34" charset="0"/>
                <a:cs typeface="Arial" panose="020B0604020202020204" pitchFamily="34" charset="0"/>
              </a:rPr>
              <a:t>Great Lakes Region</a:t>
            </a:r>
            <a:r>
              <a:rPr lang="en-US" sz="2400" u="sng" dirty="0">
                <a:solidFill>
                  <a:srgbClr val="F6921E"/>
                </a:solidFill>
                <a:latin typeface="Brandon Grotesque Regular" panose="020B0503020203060202" pitchFamily="34" charset="0"/>
                <a:cs typeface="Arial" panose="020B0604020202020204" pitchFamily="34" charset="0"/>
              </a:rPr>
              <a:t>: </a:t>
            </a:r>
            <a:r>
              <a:rPr lang="en-US" sz="2400" dirty="0">
                <a:solidFill>
                  <a:srgbClr val="F6921E"/>
                </a:solidFill>
                <a:latin typeface="Brandon Grotesque Regular" panose="020B0503020203060202" pitchFamily="34" charset="0"/>
                <a:cs typeface="Arial" panose="020B0604020202020204" pitchFamily="34" charset="0"/>
              </a:rPr>
              <a:t>Leech Lake Band of Ojibwe and Ste. Sault Marie Band of Chippewa Indians </a:t>
            </a:r>
          </a:p>
          <a:p>
            <a:pPr marL="1028700" lvl="1">
              <a:buClr>
                <a:srgbClr val="2A4443"/>
              </a:buClr>
              <a:buFont typeface="Arial" panose="020B0604020202020204" pitchFamily="34" charset="0"/>
              <a:buChar char="•"/>
            </a:pPr>
            <a:r>
              <a:rPr lang="en-US" sz="2400" b="1" u="sng" dirty="0">
                <a:solidFill>
                  <a:srgbClr val="F6921E"/>
                </a:solidFill>
                <a:latin typeface="Brandon Grotesque Regular" panose="020B0503020203060202" pitchFamily="34" charset="0"/>
                <a:cs typeface="Arial" panose="020B0604020202020204" pitchFamily="34" charset="0"/>
              </a:rPr>
              <a:t>East Region:</a:t>
            </a:r>
            <a:r>
              <a:rPr lang="en-US" sz="2400" u="sng" dirty="0">
                <a:solidFill>
                  <a:srgbClr val="F6921E"/>
                </a:solidFill>
                <a:latin typeface="Brandon Grotesque Regular" panose="020B0503020203060202" pitchFamily="34" charset="0"/>
                <a:cs typeface="Arial" panose="020B0604020202020204" pitchFamily="34" charset="0"/>
              </a:rPr>
              <a:t> </a:t>
            </a:r>
            <a:r>
              <a:rPr lang="en-US" sz="2400" dirty="0">
                <a:solidFill>
                  <a:srgbClr val="F6921E"/>
                </a:solidFill>
                <a:latin typeface="Brandon Grotesque Regular" panose="020B0503020203060202" pitchFamily="34" charset="0"/>
                <a:cs typeface="Arial" panose="020B0604020202020204" pitchFamily="34" charset="0"/>
              </a:rPr>
              <a:t>Great Lakes Indian Fish and Wildlife Commission and Eastern Band of Cherokee Indians</a:t>
            </a:r>
            <a:r>
              <a:rPr lang="en-US" sz="2400" b="1" dirty="0">
                <a:solidFill>
                  <a:srgbClr val="F6921E"/>
                </a:solidFill>
                <a:latin typeface="Brandon Grotesque Regular" panose="020B0503020203060202" pitchFamily="34" charset="0"/>
                <a:cs typeface="Arial" panose="020B0604020202020204" pitchFamily="34" charset="0"/>
              </a:rPr>
              <a:t> </a:t>
            </a:r>
            <a:endParaRPr lang="en-US" sz="2400" dirty="0">
              <a:solidFill>
                <a:srgbClr val="2A4443"/>
              </a:solidFill>
              <a:latin typeface="Brandon Grotesque Regular" panose="020B0503020203060202" pitchFamily="34" charset="0"/>
              <a:cs typeface="Arial" panose="020B0604020202020204" pitchFamily="34" charset="0"/>
            </a:endParaRPr>
          </a:p>
          <a:p>
            <a:pPr>
              <a:buClr>
                <a:srgbClr val="2A4443"/>
              </a:buClr>
            </a:pPr>
            <a:endParaRPr lang="en-US" sz="2400" dirty="0">
              <a:solidFill>
                <a:srgbClr val="2A4443"/>
              </a:solidFill>
              <a:latin typeface="Brandon Grotesque Regular" panose="020B0503020203060202" pitchFamily="34" charset="0"/>
              <a:cs typeface="Arial" panose="020B0604020202020204" pitchFamily="34" charset="0"/>
            </a:endParaRPr>
          </a:p>
          <a:p>
            <a:pPr>
              <a:buClr>
                <a:srgbClr val="2A4443"/>
              </a:buClr>
            </a:pPr>
            <a:r>
              <a:rPr lang="en-US" sz="2400" dirty="0">
                <a:solidFill>
                  <a:srgbClr val="2A4443"/>
                </a:solidFill>
                <a:latin typeface="Brandon Grotesque Regular" panose="020B0503020203060202" pitchFamily="34" charset="0"/>
                <a:cs typeface="Arial" panose="020B0604020202020204" pitchFamily="34" charset="0"/>
              </a:rPr>
              <a:t>Upcoming:</a:t>
            </a:r>
          </a:p>
          <a:p>
            <a:pPr>
              <a:buClr>
                <a:srgbClr val="2A4443"/>
              </a:buClr>
            </a:pPr>
            <a:endParaRPr lang="en-US" sz="2400" dirty="0">
              <a:solidFill>
                <a:srgbClr val="2A4443"/>
              </a:solidFill>
              <a:latin typeface="Brandon Grotesque Regular" panose="020B0503020203060202" pitchFamily="34" charset="0"/>
              <a:cs typeface="Arial" panose="020B0604020202020204" pitchFamily="34" charset="0"/>
            </a:endParaRPr>
          </a:p>
          <a:p>
            <a:pPr marL="1085850" lvl="1" indent="-342900">
              <a:buClr>
                <a:srgbClr val="2A4443"/>
              </a:buClr>
              <a:buFont typeface="Arial" panose="020B0604020202020204" pitchFamily="34" charset="0"/>
              <a:buChar char="•"/>
            </a:pPr>
            <a:r>
              <a:rPr lang="en-US" sz="2400" dirty="0">
                <a:solidFill>
                  <a:srgbClr val="F6921E"/>
                </a:solidFill>
                <a:latin typeface="Brandon Grotesque Regular" panose="020B0503020203060202" pitchFamily="34" charset="0"/>
                <a:cs typeface="Arial" panose="020B0604020202020204" pitchFamily="34" charset="0"/>
              </a:rPr>
              <a:t>Webinar #4: Pacific Region Webinar (Date TBD) </a:t>
            </a:r>
          </a:p>
          <a:p>
            <a:pPr lvl="1" indent="0">
              <a:buClr>
                <a:srgbClr val="2A4443"/>
              </a:buClr>
            </a:pPr>
            <a:endParaRPr lang="en-US" sz="2800" b="1" dirty="0">
              <a:solidFill>
                <a:srgbClr val="F6921E"/>
              </a:solidFill>
              <a:latin typeface="Brandon Grotesque Regular" panose="020B0503020203060202" pitchFamily="34" charset="0"/>
              <a:cs typeface="Arial" panose="020B0604020202020204" pitchFamily="34" charset="0"/>
            </a:endParaRPr>
          </a:p>
          <a:p>
            <a:pPr>
              <a:buClr>
                <a:srgbClr val="2A4443"/>
              </a:buClr>
            </a:pPr>
            <a:endParaRPr lang="en-US" sz="2400" dirty="0">
              <a:solidFill>
                <a:srgbClr val="2A4443"/>
              </a:solidFill>
              <a:latin typeface="Brandon Grotesque Regular" panose="020B0503020203060202" pitchFamily="34" charset="0"/>
              <a:cs typeface="Arial" panose="020B0604020202020204" pitchFamily="34" charset="0"/>
            </a:endParaRPr>
          </a:p>
          <a:p>
            <a:pPr>
              <a:buClr>
                <a:srgbClr val="2A4443"/>
              </a:buClr>
            </a:pPr>
            <a:endParaRPr lang="en-US" sz="2400" dirty="0">
              <a:solidFill>
                <a:srgbClr val="2A4443"/>
              </a:solidFill>
              <a:latin typeface="Brandon Grotesque Regular" panose="020B0503020203060202" pitchFamily="34" charset="0"/>
              <a:cs typeface="Arial" panose="020B0604020202020204" pitchFamily="34" charset="0"/>
            </a:endParaRPr>
          </a:p>
          <a:p>
            <a:pPr>
              <a:buClr>
                <a:srgbClr val="2A4443"/>
              </a:buClr>
            </a:pPr>
            <a:r>
              <a:rPr lang="en-US" sz="2400" dirty="0">
                <a:solidFill>
                  <a:srgbClr val="2A4443"/>
                </a:solidFill>
                <a:latin typeface="Brandon Grotesque Regular" panose="020B0503020203060202" pitchFamily="34" charset="0"/>
                <a:cs typeface="Arial" panose="020B0604020202020204" pitchFamily="34" charset="0"/>
              </a:rPr>
              <a:t>Link to recordings, materials, and registration info found here: </a:t>
            </a:r>
            <a:r>
              <a:rPr lang="en-US" sz="2000" dirty="0">
                <a:solidFill>
                  <a:srgbClr val="821D19"/>
                </a:solidFill>
                <a:latin typeface="Brandon Grotesque Regular" panose="020B0503020203060202"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https://www.firstnations.org/webinars/stewarding-native-lands-webinars/</a:t>
            </a:r>
            <a:r>
              <a:rPr lang="en-US" sz="2000" dirty="0">
                <a:solidFill>
                  <a:srgbClr val="821D19"/>
                </a:solidFill>
                <a:latin typeface="Brandon Grotesque Regular" panose="020B0503020203060202" pitchFamily="34" charset="0"/>
                <a:cs typeface="Arial" panose="020B0604020202020204" pitchFamily="34" charset="0"/>
              </a:rPr>
              <a:t> </a:t>
            </a:r>
          </a:p>
          <a:p>
            <a:pPr marL="285750" indent="-285750">
              <a:buClr>
                <a:srgbClr val="2A4443"/>
              </a:buClr>
              <a:buFont typeface="Arial" panose="020B0604020202020204" pitchFamily="34" charset="0"/>
              <a:buChar char="•"/>
            </a:pPr>
            <a:endParaRPr lang="en-US" dirty="0">
              <a:solidFill>
                <a:srgbClr val="2A4443"/>
              </a:solidFill>
              <a:latin typeface="Brandon Grotesque Regular" panose="020B0503020203060202" pitchFamily="34" charset="0"/>
              <a:cs typeface="Arial" panose="020B0604020202020204" pitchFamily="34" charset="0"/>
            </a:endParaRPr>
          </a:p>
          <a:p>
            <a:pPr marL="1028700" lvl="1">
              <a:buClr>
                <a:srgbClr val="2A4443"/>
              </a:buClr>
              <a:buFont typeface="Arial" panose="020B0604020202020204" pitchFamily="34" charset="0"/>
              <a:buChar char="•"/>
            </a:pPr>
            <a:endParaRPr lang="en-US" dirty="0">
              <a:solidFill>
                <a:srgbClr val="F6921E"/>
              </a:solidFill>
              <a:latin typeface="Brandon Grotesque Regular" panose="020B0503020203060202" pitchFamily="34" charset="0"/>
              <a:cs typeface="Arial" panose="020B0604020202020204" pitchFamily="34" charset="0"/>
            </a:endParaRPr>
          </a:p>
        </p:txBody>
      </p:sp>
    </p:spTree>
    <p:extLst>
      <p:ext uri="{BB962C8B-B14F-4D97-AF65-F5344CB8AC3E}">
        <p14:creationId xmlns:p14="http://schemas.microsoft.com/office/powerpoint/2010/main" val="384674201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84651" y="167828"/>
            <a:ext cx="9102109" cy="16380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Other FNDI Co-Stewardship/Co-Management Webinars</a:t>
            </a:r>
          </a:p>
          <a:p>
            <a:pPr algn="ctr"/>
            <a:endParaRPr lang="en-US" sz="2800" dirty="0">
              <a:solidFill>
                <a:srgbClr val="FFFFFF"/>
              </a:solidFill>
            </a:endParaRPr>
          </a:p>
        </p:txBody>
      </p:sp>
      <p:pic>
        <p:nvPicPr>
          <p:cNvPr id="4" name="Picture 3">
            <a:extLst>
              <a:ext uri="{FF2B5EF4-FFF2-40B4-BE49-F238E27FC236}">
                <a16:creationId xmlns:a16="http://schemas.microsoft.com/office/drawing/2014/main" id="{811D6B9E-6A4A-42BE-9594-3E10DE0A399B}"/>
              </a:ext>
            </a:extLst>
          </p:cNvPr>
          <p:cNvPicPr>
            <a:picLocks noChangeAspect="1"/>
          </p:cNvPicPr>
          <p:nvPr/>
        </p:nvPicPr>
        <p:blipFill>
          <a:blip r:embed="rId4"/>
          <a:stretch>
            <a:fillRect/>
          </a:stretch>
        </p:blipFill>
        <p:spPr>
          <a:xfrm>
            <a:off x="3868944" y="1371600"/>
            <a:ext cx="1194920" cy="103641"/>
          </a:xfrm>
          <a:prstGeom prst="rect">
            <a:avLst/>
          </a:prstGeom>
        </p:spPr>
      </p:pic>
      <p:sp>
        <p:nvSpPr>
          <p:cNvPr id="6" name="TextBox 5">
            <a:extLst>
              <a:ext uri="{FF2B5EF4-FFF2-40B4-BE49-F238E27FC236}">
                <a16:creationId xmlns:a16="http://schemas.microsoft.com/office/drawing/2014/main" id="{5789828C-00CC-49A0-AC3C-54B45C3D5AC1}"/>
              </a:ext>
            </a:extLst>
          </p:cNvPr>
          <p:cNvSpPr txBox="1"/>
          <p:nvPr/>
        </p:nvSpPr>
        <p:spPr>
          <a:xfrm>
            <a:off x="20945" y="1895703"/>
            <a:ext cx="9102110" cy="5135060"/>
          </a:xfrm>
          <a:prstGeom prst="rect">
            <a:avLst/>
          </a:prstGeom>
          <a:noFill/>
        </p:spPr>
        <p:txBody>
          <a:bodyPr wrap="square" rtlCol="0">
            <a:spAutoFit/>
          </a:bodyPr>
          <a:lstStyle/>
          <a:p>
            <a:pPr>
              <a:buClr>
                <a:srgbClr val="2A4443"/>
              </a:buClr>
            </a:pPr>
            <a:r>
              <a:rPr lang="en-US" sz="2400" i="1" dirty="0">
                <a:solidFill>
                  <a:srgbClr val="2A4443"/>
                </a:solidFill>
                <a:latin typeface="Brandon Grotesque Regular" panose="020B0503020203060202" pitchFamily="34" charset="0"/>
                <a:cs typeface="Arial" panose="020B0604020202020204" pitchFamily="34" charset="0"/>
              </a:rPr>
              <a:t>FNDI CO-STEWARDSHIP AND CO-MANAGEMENT WEBINAR SERIES </a:t>
            </a:r>
            <a:endParaRPr lang="en-US" sz="3200" i="1" dirty="0">
              <a:solidFill>
                <a:srgbClr val="2A4443"/>
              </a:solidFill>
              <a:latin typeface="Brandon Grotesque Regular" panose="020B0503020203060202" pitchFamily="34" charset="0"/>
              <a:cs typeface="Arial" panose="020B0604020202020204" pitchFamily="34" charset="0"/>
            </a:endParaRPr>
          </a:p>
          <a:p>
            <a:pPr marL="1028700" lvl="1">
              <a:buClr>
                <a:srgbClr val="2A4443"/>
              </a:buClr>
              <a:buFont typeface="Arial" panose="020B0604020202020204" pitchFamily="34" charset="0"/>
              <a:buChar char="•"/>
            </a:pPr>
            <a:r>
              <a:rPr lang="en-US" sz="2400" dirty="0">
                <a:solidFill>
                  <a:srgbClr val="F6921E"/>
                </a:solidFill>
                <a:latin typeface="Brandon Grotesque Regular" panose="020B0503020203060202" pitchFamily="34" charset="0"/>
                <a:cs typeface="Arial" panose="020B0604020202020204" pitchFamily="34" charset="0"/>
              </a:rPr>
              <a:t>Tribal Co-Stewardship and Co-Management 101</a:t>
            </a:r>
          </a:p>
          <a:p>
            <a:pPr marL="1028700" lvl="1">
              <a:buClr>
                <a:srgbClr val="2A4443"/>
              </a:buClr>
              <a:buFont typeface="Arial" panose="020B0604020202020204" pitchFamily="34" charset="0"/>
              <a:buChar char="•"/>
            </a:pPr>
            <a:r>
              <a:rPr lang="en-US" sz="2400" dirty="0">
                <a:solidFill>
                  <a:srgbClr val="F6921E"/>
                </a:solidFill>
                <a:latin typeface="Brandon Grotesque Regular" panose="020B0503020203060202" pitchFamily="34" charset="0"/>
                <a:cs typeface="Arial" panose="020B0604020202020204" pitchFamily="34" charset="0"/>
              </a:rPr>
              <a:t>Sovereign-to-Sovereign Agreements Database: A Resource to Grow the Field of Tribal Co-Management</a:t>
            </a:r>
          </a:p>
          <a:p>
            <a:pPr marL="1028700" lvl="1">
              <a:buClr>
                <a:srgbClr val="2A4443"/>
              </a:buClr>
              <a:buFont typeface="Arial" panose="020B0604020202020204" pitchFamily="34" charset="0"/>
              <a:buChar char="•"/>
            </a:pPr>
            <a:r>
              <a:rPr lang="en-US" sz="2400" dirty="0">
                <a:solidFill>
                  <a:srgbClr val="F6921E"/>
                </a:solidFill>
                <a:latin typeface="Brandon Grotesque Regular" panose="020B0503020203060202" pitchFamily="34" charset="0"/>
                <a:cs typeface="Arial" panose="020B0604020202020204" pitchFamily="34" charset="0"/>
              </a:rPr>
              <a:t>Sacred Site and Cultural Resource Protection Through Tribal Co-Stewardship and Co-Management</a:t>
            </a:r>
          </a:p>
          <a:p>
            <a:pPr marL="1028700" lvl="1">
              <a:buClr>
                <a:srgbClr val="2A4443"/>
              </a:buClr>
              <a:buFont typeface="Arial" panose="020B0604020202020204" pitchFamily="34" charset="0"/>
              <a:buChar char="•"/>
            </a:pPr>
            <a:endParaRPr lang="en-US" dirty="0">
              <a:solidFill>
                <a:srgbClr val="2A4443"/>
              </a:solidFill>
              <a:latin typeface="Brandon Grotesque Regular" panose="020B0503020203060202" pitchFamily="34" charset="0"/>
              <a:cs typeface="Arial" panose="020B0604020202020204" pitchFamily="34" charset="0"/>
            </a:endParaRPr>
          </a:p>
          <a:p>
            <a:pPr>
              <a:buClr>
                <a:srgbClr val="2A4443"/>
              </a:buClr>
            </a:pPr>
            <a:r>
              <a:rPr lang="en-US" sz="2400" dirty="0">
                <a:solidFill>
                  <a:srgbClr val="2A4443"/>
                </a:solidFill>
                <a:latin typeface="Brandon Grotesque Regular" panose="020B0503020203060202" pitchFamily="34" charset="0"/>
                <a:cs typeface="Arial" panose="020B0604020202020204" pitchFamily="34" charset="0"/>
              </a:rPr>
              <a:t>Upcoming:</a:t>
            </a:r>
          </a:p>
          <a:p>
            <a:pPr marL="1028700" lvl="1">
              <a:buClr>
                <a:srgbClr val="2A4443"/>
              </a:buClr>
              <a:buFont typeface="Arial" panose="020B0604020202020204" pitchFamily="34" charset="0"/>
              <a:buChar char="•"/>
            </a:pPr>
            <a:r>
              <a:rPr lang="en-US" sz="2400" dirty="0">
                <a:solidFill>
                  <a:srgbClr val="F6921E"/>
                </a:solidFill>
                <a:latin typeface="Brandon Grotesque Regular" panose="020B0503020203060202" pitchFamily="34" charset="0"/>
                <a:cs typeface="Arial" panose="020B0604020202020204" pitchFamily="34" charset="0"/>
              </a:rPr>
              <a:t>Tribal Co-Stewardship and Cultural Fire (October 24</a:t>
            </a:r>
            <a:r>
              <a:rPr lang="en-US" sz="2400" baseline="30000" dirty="0">
                <a:solidFill>
                  <a:srgbClr val="F6921E"/>
                </a:solidFill>
                <a:latin typeface="Brandon Grotesque Regular" panose="020B0503020203060202" pitchFamily="34" charset="0"/>
                <a:cs typeface="Arial" panose="020B0604020202020204" pitchFamily="34" charset="0"/>
              </a:rPr>
              <a:t>th) </a:t>
            </a:r>
            <a:endParaRPr lang="en-US" sz="2400" dirty="0">
              <a:solidFill>
                <a:srgbClr val="F6921E"/>
              </a:solidFill>
              <a:latin typeface="Brandon Grotesque Regular" panose="020B0503020203060202" pitchFamily="34" charset="0"/>
              <a:cs typeface="Arial" panose="020B0604020202020204" pitchFamily="34" charset="0"/>
            </a:endParaRPr>
          </a:p>
          <a:p>
            <a:pPr marL="1028700" lvl="1">
              <a:buClr>
                <a:srgbClr val="2A4443"/>
              </a:buClr>
              <a:buFont typeface="Arial" panose="020B0604020202020204" pitchFamily="34" charset="0"/>
              <a:buChar char="•"/>
            </a:pPr>
            <a:r>
              <a:rPr lang="en-US" sz="2400" dirty="0">
                <a:solidFill>
                  <a:srgbClr val="F6921E"/>
                </a:solidFill>
                <a:latin typeface="Brandon Grotesque Regular" panose="020B0503020203060202" pitchFamily="34" charset="0"/>
                <a:cs typeface="Arial" panose="020B0604020202020204" pitchFamily="34" charset="0"/>
              </a:rPr>
              <a:t>Leveraging 638 Contracts for Tribal Co-Stewardship/Management (November 7</a:t>
            </a:r>
            <a:r>
              <a:rPr lang="en-US" sz="2400" baseline="30000" dirty="0">
                <a:solidFill>
                  <a:srgbClr val="F6921E"/>
                </a:solidFill>
                <a:latin typeface="Brandon Grotesque Regular" panose="020B0503020203060202" pitchFamily="34" charset="0"/>
                <a:cs typeface="Arial" panose="020B0604020202020204" pitchFamily="34" charset="0"/>
              </a:rPr>
              <a:t>th</a:t>
            </a:r>
            <a:r>
              <a:rPr lang="en-US" sz="2400" dirty="0">
                <a:solidFill>
                  <a:srgbClr val="F6921E"/>
                </a:solidFill>
                <a:latin typeface="Brandon Grotesque Regular" panose="020B0503020203060202" pitchFamily="34" charset="0"/>
                <a:cs typeface="Arial" panose="020B0604020202020204" pitchFamily="34" charset="0"/>
              </a:rPr>
              <a:t>) </a:t>
            </a:r>
            <a:endParaRPr lang="en-US" sz="1600" dirty="0">
              <a:solidFill>
                <a:srgbClr val="2A4443"/>
              </a:solidFill>
              <a:latin typeface="Brandon Grotesque Regular" panose="020B0503020203060202" pitchFamily="34" charset="0"/>
              <a:cs typeface="Arial" panose="020B0604020202020204" pitchFamily="34" charset="0"/>
            </a:endParaRPr>
          </a:p>
          <a:p>
            <a:pPr>
              <a:buClr>
                <a:srgbClr val="2A4443"/>
              </a:buClr>
            </a:pPr>
            <a:endParaRPr lang="en-US" dirty="0">
              <a:solidFill>
                <a:srgbClr val="2A4443"/>
              </a:solidFill>
              <a:latin typeface="Brandon Grotesque Regular" panose="020B0503020203060202" pitchFamily="34" charset="0"/>
              <a:cs typeface="Arial" panose="020B0604020202020204" pitchFamily="34" charset="0"/>
            </a:endParaRPr>
          </a:p>
          <a:p>
            <a:pPr marL="285750" indent="-285750">
              <a:buClr>
                <a:srgbClr val="2A4443"/>
              </a:buClr>
              <a:buFont typeface="Arial" panose="020B0604020202020204" pitchFamily="34" charset="0"/>
              <a:buChar char="•"/>
            </a:pPr>
            <a:r>
              <a:rPr lang="en-US" dirty="0">
                <a:solidFill>
                  <a:srgbClr val="2A4443"/>
                </a:solidFill>
                <a:latin typeface="Brandon Grotesque Regular" panose="020B0503020203060202" pitchFamily="34" charset="0"/>
                <a:cs typeface="Arial" panose="020B0604020202020204" pitchFamily="34" charset="0"/>
              </a:rPr>
              <a:t>LINK TO RECCORDINGS HERE: </a:t>
            </a:r>
            <a:r>
              <a:rPr lang="en-US" sz="2000" dirty="0">
                <a:solidFill>
                  <a:srgbClr val="821D19"/>
                </a:solidFill>
                <a:latin typeface="Brandon Grotesque Regular" panose="020B0503020203060202"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https://www.firstnations.org/webinars/stewarding-native-lands-webinars/</a:t>
            </a:r>
            <a:r>
              <a:rPr lang="en-US" sz="2000" dirty="0">
                <a:solidFill>
                  <a:srgbClr val="821D19"/>
                </a:solidFill>
                <a:latin typeface="Brandon Grotesque Regular" panose="020B0503020203060202" pitchFamily="34" charset="0"/>
                <a:cs typeface="Arial" panose="020B0604020202020204" pitchFamily="34" charset="0"/>
              </a:rPr>
              <a:t> </a:t>
            </a:r>
          </a:p>
          <a:p>
            <a:pPr marL="285750" indent="-285750">
              <a:buClr>
                <a:srgbClr val="2A4443"/>
              </a:buClr>
              <a:buFont typeface="Arial" panose="020B0604020202020204" pitchFamily="34" charset="0"/>
              <a:buChar char="•"/>
            </a:pPr>
            <a:endParaRPr lang="en-US" dirty="0">
              <a:solidFill>
                <a:srgbClr val="2A4443"/>
              </a:solidFill>
              <a:latin typeface="Brandon Grotesque Regular" panose="020B0503020203060202" pitchFamily="34" charset="0"/>
              <a:cs typeface="Arial" panose="020B0604020202020204" pitchFamily="34" charset="0"/>
            </a:endParaRPr>
          </a:p>
          <a:p>
            <a:pPr marL="1028700" lvl="1">
              <a:buClr>
                <a:srgbClr val="2A4443"/>
              </a:buClr>
              <a:buFont typeface="Arial" panose="020B0604020202020204" pitchFamily="34" charset="0"/>
              <a:buChar char="•"/>
            </a:pPr>
            <a:endParaRPr lang="en-US" dirty="0">
              <a:solidFill>
                <a:srgbClr val="F6921E"/>
              </a:solidFill>
              <a:latin typeface="Brandon Grotesque Regular" panose="020B0503020203060202" pitchFamily="34" charset="0"/>
              <a:cs typeface="Arial" panose="020B0604020202020204" pitchFamily="34" charset="0"/>
            </a:endParaRPr>
          </a:p>
        </p:txBody>
      </p:sp>
    </p:spTree>
    <p:extLst>
      <p:ext uri="{BB962C8B-B14F-4D97-AF65-F5344CB8AC3E}">
        <p14:creationId xmlns:p14="http://schemas.microsoft.com/office/powerpoint/2010/main" val="49577783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32FE988-49C0-9126-4C1D-635FB45E1411}"/>
              </a:ext>
            </a:extLst>
          </p:cNvPr>
          <p:cNvSpPr txBox="1"/>
          <p:nvPr/>
        </p:nvSpPr>
        <p:spPr>
          <a:xfrm>
            <a:off x="3220013" y="3164168"/>
            <a:ext cx="5717060" cy="179312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85750" indent="-285750" defTabSz="685800">
              <a:spcBef>
                <a:spcPts val="10"/>
              </a:spcBef>
              <a:spcAft>
                <a:spcPts val="10"/>
              </a:spcAft>
              <a:buFont typeface="Arial" panose="020B0604020202020204" pitchFamily="34" charset="0"/>
              <a:buChar char="•"/>
            </a:pPr>
            <a:r>
              <a:rPr lang="en-US" sz="2400" dirty="0">
                <a:latin typeface="Brandon Grotesque Regular" panose="020B0503020203060202" pitchFamily="34" charset="0"/>
              </a:rPr>
              <a:t>Technical Assistance</a:t>
            </a:r>
          </a:p>
          <a:p>
            <a:pPr marL="285750" indent="-285750" defTabSz="685800">
              <a:spcBef>
                <a:spcPts val="10"/>
              </a:spcBef>
              <a:spcAft>
                <a:spcPts val="10"/>
              </a:spcAft>
              <a:buFont typeface="Arial" panose="020B0604020202020204" pitchFamily="34" charset="0"/>
              <a:buChar char="•"/>
            </a:pPr>
            <a:r>
              <a:rPr lang="en-US" sz="2400" dirty="0">
                <a:latin typeface="Brandon Grotesque Regular" panose="020B0503020203060202" pitchFamily="34" charset="0"/>
              </a:rPr>
              <a:t>Capacity Support Grants (up to $25,000)</a:t>
            </a:r>
          </a:p>
          <a:p>
            <a:pPr marL="285750" indent="-285750" defTabSz="685800">
              <a:spcBef>
                <a:spcPts val="10"/>
              </a:spcBef>
              <a:spcAft>
                <a:spcPts val="10"/>
              </a:spcAft>
              <a:buFont typeface="Arial" panose="020B0604020202020204" pitchFamily="34" charset="0"/>
              <a:buChar char="•"/>
            </a:pPr>
            <a:r>
              <a:rPr lang="en-US" sz="2400" dirty="0">
                <a:latin typeface="Brandon Grotesque Regular" panose="020B0503020203060202" pitchFamily="34" charset="0"/>
              </a:rPr>
              <a:t>Webinars and Presentations</a:t>
            </a:r>
          </a:p>
          <a:p>
            <a:pPr marL="285750" indent="-285750" defTabSz="685800">
              <a:spcBef>
                <a:spcPts val="10"/>
              </a:spcBef>
              <a:spcAft>
                <a:spcPts val="10"/>
              </a:spcAft>
              <a:buFont typeface="Arial" panose="020B0604020202020204" pitchFamily="34" charset="0"/>
              <a:buChar char="•"/>
            </a:pPr>
            <a:r>
              <a:rPr lang="en-US" sz="2400" dirty="0">
                <a:latin typeface="Brandon Grotesque Regular" panose="020B0503020203060202" pitchFamily="34" charset="0"/>
              </a:rPr>
              <a:t>Publications and Resource Guides</a:t>
            </a:r>
          </a:p>
          <a:p>
            <a:pPr marL="285750" indent="-285750" defTabSz="685800">
              <a:spcBef>
                <a:spcPts val="10"/>
              </a:spcBef>
              <a:spcAft>
                <a:spcPts val="10"/>
              </a:spcAft>
              <a:buFont typeface="Arial" panose="020B0604020202020204" pitchFamily="34" charset="0"/>
              <a:buChar char="•"/>
            </a:pPr>
            <a:r>
              <a:rPr lang="en-US" sz="2400" dirty="0">
                <a:latin typeface="Brandon Grotesque Regular" panose="020B0503020203060202" pitchFamily="34" charset="0"/>
              </a:rPr>
              <a:t>And more</a:t>
            </a:r>
          </a:p>
        </p:txBody>
      </p:sp>
      <p:pic>
        <p:nvPicPr>
          <p:cNvPr id="3" name="Picture 2">
            <a:extLst>
              <a:ext uri="{FF2B5EF4-FFF2-40B4-BE49-F238E27FC236}">
                <a16:creationId xmlns:a16="http://schemas.microsoft.com/office/drawing/2014/main" id="{B5D5F881-71B5-6E31-BED3-8766F0D52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8487" y="6308970"/>
            <a:ext cx="576135" cy="447657"/>
          </a:xfrm>
          <a:prstGeom prst="rect">
            <a:avLst/>
          </a:prstGeom>
        </p:spPr>
      </p:pic>
      <p:pic>
        <p:nvPicPr>
          <p:cNvPr id="23" name="Google Shape;184;p41">
            <a:extLst>
              <a:ext uri="{FF2B5EF4-FFF2-40B4-BE49-F238E27FC236}">
                <a16:creationId xmlns:a16="http://schemas.microsoft.com/office/drawing/2014/main" id="{27799521-842C-46CB-9099-3914185281E4}"/>
              </a:ext>
            </a:extLst>
          </p:cNvPr>
          <p:cNvPicPr preferRelativeResize="0"/>
          <p:nvPr/>
        </p:nvPicPr>
        <p:blipFill rotWithShape="1">
          <a:blip r:embed="rId4">
            <a:alphaModFix/>
          </a:blip>
          <a:srcRect/>
          <a:stretch/>
        </p:blipFill>
        <p:spPr>
          <a:xfrm>
            <a:off x="383876" y="2051372"/>
            <a:ext cx="900762" cy="73158"/>
          </a:xfrm>
          <a:prstGeom prst="rect">
            <a:avLst/>
          </a:prstGeom>
          <a:noFill/>
          <a:ln>
            <a:noFill/>
          </a:ln>
        </p:spPr>
      </p:pic>
      <p:pic>
        <p:nvPicPr>
          <p:cNvPr id="7" name="Picture 6">
            <a:extLst>
              <a:ext uri="{FF2B5EF4-FFF2-40B4-BE49-F238E27FC236}">
                <a16:creationId xmlns:a16="http://schemas.microsoft.com/office/drawing/2014/main" id="{B2C59C16-4EB2-44DD-A990-5B731C6B7F34}"/>
              </a:ext>
            </a:extLst>
          </p:cNvPr>
          <p:cNvPicPr>
            <a:picLocks noChangeAspect="1"/>
          </p:cNvPicPr>
          <p:nvPr/>
        </p:nvPicPr>
        <p:blipFill rotWithShape="1">
          <a:blip r:embed="rId5"/>
          <a:srcRect l="39798" r="26144"/>
          <a:stretch/>
        </p:blipFill>
        <p:spPr>
          <a:xfrm>
            <a:off x="1" y="842774"/>
            <a:ext cx="2629737" cy="6014098"/>
          </a:xfrm>
          <a:prstGeom prst="rect">
            <a:avLst/>
          </a:prstGeom>
          <a:solidFill>
            <a:srgbClr val="2A4443"/>
          </a:solidFill>
        </p:spPr>
      </p:pic>
      <p:sp>
        <p:nvSpPr>
          <p:cNvPr id="24" name="TextBox 23">
            <a:extLst>
              <a:ext uri="{FF2B5EF4-FFF2-40B4-BE49-F238E27FC236}">
                <a16:creationId xmlns:a16="http://schemas.microsoft.com/office/drawing/2014/main" id="{E9A7115F-D35F-45BF-800C-4291F9BC3634}"/>
              </a:ext>
            </a:extLst>
          </p:cNvPr>
          <p:cNvSpPr txBox="1"/>
          <p:nvPr/>
        </p:nvSpPr>
        <p:spPr>
          <a:xfrm>
            <a:off x="2851064" y="1326558"/>
            <a:ext cx="5893356" cy="144962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spcBef>
                <a:spcPts val="10"/>
              </a:spcBef>
              <a:spcAft>
                <a:spcPts val="10"/>
              </a:spcAft>
            </a:pPr>
            <a:r>
              <a:rPr lang="en-US" sz="2400" i="1" dirty="0">
                <a:latin typeface="Brandon Grotesque Regular" panose="020B0503020203060202" pitchFamily="34" charset="0"/>
              </a:rPr>
              <a:t>First Nations will conduct outreach and support engagement of Tribes and Native-led Organizations in U.S. Forest Service IRA and related BIL programs and  opportunities.</a:t>
            </a:r>
          </a:p>
        </p:txBody>
      </p:sp>
      <p:sp>
        <p:nvSpPr>
          <p:cNvPr id="9" name="TextBox 8">
            <a:extLst>
              <a:ext uri="{FF2B5EF4-FFF2-40B4-BE49-F238E27FC236}">
                <a16:creationId xmlns:a16="http://schemas.microsoft.com/office/drawing/2014/main" id="{069C36B8-70DB-425F-B4B8-42BA9F03F489}"/>
              </a:ext>
            </a:extLst>
          </p:cNvPr>
          <p:cNvSpPr txBox="1"/>
          <p:nvPr/>
        </p:nvSpPr>
        <p:spPr>
          <a:xfrm>
            <a:off x="2700092" y="4942112"/>
            <a:ext cx="6262042" cy="58932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spcBef>
                <a:spcPts val="10"/>
              </a:spcBef>
              <a:spcAft>
                <a:spcPts val="10"/>
              </a:spcAft>
            </a:pPr>
            <a:r>
              <a:rPr lang="en-US" i="1" kern="1200" dirty="0">
                <a:solidFill>
                  <a:schemeClr val="tx1"/>
                </a:solidFill>
                <a:latin typeface="Brandon Grotesque Regular" panose="020B0503020203060202" pitchFamily="34" charset="0"/>
                <a:ea typeface="+mn-ea"/>
              </a:rPr>
              <a:t>IRA – Inflation Reduction Act</a:t>
            </a:r>
          </a:p>
          <a:p>
            <a:pPr defTabSz="685800">
              <a:spcBef>
                <a:spcPts val="10"/>
              </a:spcBef>
              <a:spcAft>
                <a:spcPts val="10"/>
              </a:spcAft>
            </a:pPr>
            <a:r>
              <a:rPr lang="en-US" i="1" kern="1200" dirty="0">
                <a:solidFill>
                  <a:schemeClr val="tx1"/>
                </a:solidFill>
                <a:latin typeface="Brandon Grotesque Regular" panose="020B0503020203060202" pitchFamily="34" charset="0"/>
                <a:ea typeface="+mn-ea"/>
              </a:rPr>
              <a:t>BIL – Bipartisan Infrastructure Law</a:t>
            </a:r>
          </a:p>
        </p:txBody>
      </p:sp>
      <p:sp>
        <p:nvSpPr>
          <p:cNvPr id="10" name="Rectangle 9">
            <a:extLst>
              <a:ext uri="{FF2B5EF4-FFF2-40B4-BE49-F238E27FC236}">
                <a16:creationId xmlns:a16="http://schemas.microsoft.com/office/drawing/2014/main" id="{05990AB1-6D29-4D82-BFD9-95DC3BE610EE}"/>
              </a:ext>
            </a:extLst>
          </p:cNvPr>
          <p:cNvSpPr/>
          <p:nvPr/>
        </p:nvSpPr>
        <p:spPr bwMode="auto">
          <a:xfrm>
            <a:off x="12875" y="818901"/>
            <a:ext cx="2616863" cy="6014098"/>
          </a:xfrm>
          <a:prstGeom prst="rect">
            <a:avLst/>
          </a:prstGeom>
          <a:solidFill>
            <a:srgbClr val="2A4443">
              <a:alpha val="6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dirty="0"/>
          </a:p>
        </p:txBody>
      </p:sp>
      <p:pic>
        <p:nvPicPr>
          <p:cNvPr id="8" name="Picture 7">
            <a:extLst>
              <a:ext uri="{FF2B5EF4-FFF2-40B4-BE49-F238E27FC236}">
                <a16:creationId xmlns:a16="http://schemas.microsoft.com/office/drawing/2014/main" id="{2EB65DB7-603C-4BA2-B780-38CE761B792E}"/>
              </a:ext>
            </a:extLst>
          </p:cNvPr>
          <p:cNvPicPr>
            <a:picLocks noChangeAspect="1"/>
          </p:cNvPicPr>
          <p:nvPr/>
        </p:nvPicPr>
        <p:blipFill>
          <a:blip r:embed="rId6"/>
          <a:stretch>
            <a:fillRect/>
          </a:stretch>
        </p:blipFill>
        <p:spPr>
          <a:xfrm>
            <a:off x="3554" y="1848025"/>
            <a:ext cx="2696538" cy="1433659"/>
          </a:xfrm>
          <a:prstGeom prst="rect">
            <a:avLst/>
          </a:prstGeom>
        </p:spPr>
      </p:pic>
      <p:sp>
        <p:nvSpPr>
          <p:cNvPr id="2" name="Rectangle 1">
            <a:extLst>
              <a:ext uri="{FF2B5EF4-FFF2-40B4-BE49-F238E27FC236}">
                <a16:creationId xmlns:a16="http://schemas.microsoft.com/office/drawing/2014/main" id="{1E43E715-FABF-4E7B-822E-761FD479CA44}"/>
              </a:ext>
            </a:extLst>
          </p:cNvPr>
          <p:cNvSpPr/>
          <p:nvPr/>
        </p:nvSpPr>
        <p:spPr>
          <a:xfrm>
            <a:off x="4221287" y="5758242"/>
            <a:ext cx="4267200" cy="951158"/>
          </a:xfrm>
          <a:prstGeom prst="rect">
            <a:avLst/>
          </a:prstGeom>
        </p:spPr>
        <p:txBody>
          <a:bodyPr wrap="square">
            <a:spAutoFit/>
          </a:bodyPr>
          <a:lstStyle/>
          <a:p>
            <a:r>
              <a:rPr lang="en-US" sz="1050" dirty="0">
                <a:solidFill>
                  <a:srgbClr val="000000"/>
                </a:solidFill>
                <a:latin typeface="CIDFont+F2"/>
              </a:rPr>
              <a:t>Leiloni Begaye </a:t>
            </a:r>
          </a:p>
          <a:p>
            <a:r>
              <a:rPr lang="en-US" sz="1050" dirty="0">
                <a:solidFill>
                  <a:srgbClr val="000000"/>
                </a:solidFill>
                <a:latin typeface="CIDFont+F2"/>
              </a:rPr>
              <a:t>Associate Director</a:t>
            </a:r>
          </a:p>
          <a:p>
            <a:r>
              <a:rPr lang="en-US" sz="1050" dirty="0">
                <a:solidFill>
                  <a:srgbClr val="000000"/>
                </a:solidFill>
                <a:latin typeface="CIDFont+F2"/>
              </a:rPr>
              <a:t>First Nations Development Institute</a:t>
            </a:r>
          </a:p>
          <a:p>
            <a:r>
              <a:rPr lang="en-US" sz="1050" dirty="0">
                <a:solidFill>
                  <a:srgbClr val="000000"/>
                </a:solidFill>
                <a:latin typeface="CIDFont+F2"/>
              </a:rPr>
              <a:t>lbegaye@firstnations.org</a:t>
            </a:r>
          </a:p>
          <a:p>
            <a:r>
              <a:rPr lang="en-US" dirty="0">
                <a:solidFill>
                  <a:srgbClr val="2E4343"/>
                </a:solidFill>
                <a:latin typeface="CIDFont+F5"/>
              </a:rPr>
              <a:t>www.firstnations.org/community-navigator</a:t>
            </a:r>
            <a:endParaRPr lang="en-US" dirty="0"/>
          </a:p>
        </p:txBody>
      </p:sp>
      <p:pic>
        <p:nvPicPr>
          <p:cNvPr id="4" name="Picture 3">
            <a:extLst>
              <a:ext uri="{FF2B5EF4-FFF2-40B4-BE49-F238E27FC236}">
                <a16:creationId xmlns:a16="http://schemas.microsoft.com/office/drawing/2014/main" id="{C0162BFD-44D3-4A2D-8791-C18F908D092B}"/>
              </a:ext>
            </a:extLst>
          </p:cNvPr>
          <p:cNvPicPr>
            <a:picLocks noChangeAspect="1"/>
          </p:cNvPicPr>
          <p:nvPr/>
        </p:nvPicPr>
        <p:blipFill>
          <a:blip r:embed="rId7"/>
          <a:stretch>
            <a:fillRect/>
          </a:stretch>
        </p:blipFill>
        <p:spPr>
          <a:xfrm>
            <a:off x="0" y="1128"/>
            <a:ext cx="9144000" cy="1065672"/>
          </a:xfrm>
          <a:prstGeom prst="rect">
            <a:avLst/>
          </a:prstGeom>
        </p:spPr>
      </p:pic>
      <p:pic>
        <p:nvPicPr>
          <p:cNvPr id="5" name="Picture 4">
            <a:extLst>
              <a:ext uri="{FF2B5EF4-FFF2-40B4-BE49-F238E27FC236}">
                <a16:creationId xmlns:a16="http://schemas.microsoft.com/office/drawing/2014/main" id="{E99F9888-A9A1-4A17-B0EA-86E8C2943671}"/>
              </a:ext>
            </a:extLst>
          </p:cNvPr>
          <p:cNvPicPr>
            <a:picLocks noChangeAspect="1"/>
          </p:cNvPicPr>
          <p:nvPr/>
        </p:nvPicPr>
        <p:blipFill>
          <a:blip r:embed="rId8"/>
          <a:stretch>
            <a:fillRect/>
          </a:stretch>
        </p:blipFill>
        <p:spPr>
          <a:xfrm>
            <a:off x="5116681" y="-1459952"/>
            <a:ext cx="3913971" cy="2664183"/>
          </a:xfrm>
          <a:prstGeom prst="rect">
            <a:avLst/>
          </a:prstGeom>
        </p:spPr>
      </p:pic>
      <p:sp>
        <p:nvSpPr>
          <p:cNvPr id="13" name="Rectangle 12">
            <a:extLst>
              <a:ext uri="{FF2B5EF4-FFF2-40B4-BE49-F238E27FC236}">
                <a16:creationId xmlns:a16="http://schemas.microsoft.com/office/drawing/2014/main" id="{3F73B863-1DBF-45CB-80B4-2E3FF3206AEC}"/>
              </a:ext>
            </a:extLst>
          </p:cNvPr>
          <p:cNvSpPr/>
          <p:nvPr/>
        </p:nvSpPr>
        <p:spPr bwMode="auto">
          <a:xfrm>
            <a:off x="3897253" y="609600"/>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11" name="Rectangle 10">
            <a:extLst>
              <a:ext uri="{FF2B5EF4-FFF2-40B4-BE49-F238E27FC236}">
                <a16:creationId xmlns:a16="http://schemas.microsoft.com/office/drawing/2014/main" id="{0D54BCA1-E3DD-4A13-BBCA-899E91900392}"/>
              </a:ext>
            </a:extLst>
          </p:cNvPr>
          <p:cNvSpPr/>
          <p:nvPr/>
        </p:nvSpPr>
        <p:spPr>
          <a:xfrm>
            <a:off x="1411775" y="25001"/>
            <a:ext cx="6320449" cy="557460"/>
          </a:xfrm>
          <a:prstGeom prst="rect">
            <a:avLst/>
          </a:prstGeom>
        </p:spPr>
        <p:txBody>
          <a:bodyPr wrap="none">
            <a:spAutoFit/>
          </a:bodyPr>
          <a:lstStyle/>
          <a:p>
            <a:pPr algn="ctr"/>
            <a:r>
              <a:rPr lang="en-US" sz="3200" dirty="0">
                <a:solidFill>
                  <a:srgbClr val="FFFFFF"/>
                </a:solidFill>
                <a:latin typeface="Brandon Grotesque BOLD"/>
              </a:rPr>
              <a:t>Opportunities: Community Navigator</a:t>
            </a:r>
            <a:endParaRPr lang="en-US" sz="2000" dirty="0">
              <a:solidFill>
                <a:srgbClr val="FFFFFF"/>
              </a:solidFill>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2">
            <a:extLst>
              <a:ext uri="{FF2B5EF4-FFF2-40B4-BE49-F238E27FC236}">
                <a16:creationId xmlns:a16="http://schemas.microsoft.com/office/drawing/2014/main" id="{41CF2FDC-F562-40D6-9C70-D8250A4418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2" y="-513935"/>
            <a:ext cx="11057161" cy="7885871"/>
          </a:xfrm>
          <a:prstGeom prst="rect">
            <a:avLst/>
          </a:prstGeom>
        </p:spPr>
      </p:pic>
      <p:sp>
        <p:nvSpPr>
          <p:cNvPr id="14" name="TextBox 13">
            <a:extLst>
              <a:ext uri="{FF2B5EF4-FFF2-40B4-BE49-F238E27FC236}">
                <a16:creationId xmlns:a16="http://schemas.microsoft.com/office/drawing/2014/main" id="{C2B786FE-3F45-4E2D-A2A0-5DB513833EFB}"/>
              </a:ext>
            </a:extLst>
          </p:cNvPr>
          <p:cNvSpPr txBox="1"/>
          <p:nvPr/>
        </p:nvSpPr>
        <p:spPr>
          <a:xfrm>
            <a:off x="381000" y="1944606"/>
            <a:ext cx="8534400" cy="5195781"/>
          </a:xfrm>
          <a:prstGeom prst="rect">
            <a:avLst/>
          </a:prstGeom>
          <a:noFill/>
        </p:spPr>
        <p:txBody>
          <a:bodyPr wrap="square" rtlCol="0">
            <a:spAutoFit/>
          </a:bodyPr>
          <a:lstStyle/>
          <a:p>
            <a:pPr algn="ctr">
              <a:spcBef>
                <a:spcPts val="1200"/>
              </a:spcBef>
              <a:spcAft>
                <a:spcPts val="1200"/>
              </a:spcAft>
              <a:buClr>
                <a:srgbClr val="FD9B00"/>
              </a:buClr>
            </a:pPr>
            <a:r>
              <a:rPr lang="en-US" sz="4800" dirty="0">
                <a:solidFill>
                  <a:srgbClr val="2E4343"/>
                </a:solidFill>
                <a:latin typeface="Brandon Grotesque Bold" panose="020B0803020203060202" pitchFamily="34" charset="0"/>
              </a:rPr>
              <a:t>Tribal Co-Stewardship and Co-Management Conference</a:t>
            </a:r>
          </a:p>
          <a:p>
            <a:pPr algn="ctr">
              <a:spcBef>
                <a:spcPts val="1200"/>
              </a:spcBef>
              <a:spcAft>
                <a:spcPts val="1200"/>
              </a:spcAft>
              <a:buClr>
                <a:srgbClr val="FD9B00"/>
              </a:buClr>
            </a:pPr>
            <a:r>
              <a:rPr lang="en-US" sz="4800" dirty="0">
                <a:solidFill>
                  <a:srgbClr val="2E4343"/>
                </a:solidFill>
                <a:latin typeface="Brandon Grotesque Regular" panose="020B0503020203060202" pitchFamily="34" charset="0"/>
              </a:rPr>
              <a:t>November 19-20, 2024</a:t>
            </a:r>
          </a:p>
          <a:p>
            <a:pPr algn="ctr">
              <a:spcBef>
                <a:spcPts val="1200"/>
              </a:spcBef>
              <a:spcAft>
                <a:spcPts val="1200"/>
              </a:spcAft>
              <a:buClr>
                <a:srgbClr val="FD9B00"/>
              </a:buClr>
            </a:pPr>
            <a:r>
              <a:rPr lang="en-US" sz="4800" dirty="0">
                <a:solidFill>
                  <a:srgbClr val="2E4343"/>
                </a:solidFill>
                <a:latin typeface="Brandon Grotesque Regular" panose="020B0503020203060202" pitchFamily="34" charset="0"/>
              </a:rPr>
              <a:t>Gila River Resort, Wild Horse Pass</a:t>
            </a:r>
          </a:p>
          <a:p>
            <a:pPr algn="ctr">
              <a:spcBef>
                <a:spcPts val="1200"/>
              </a:spcBef>
              <a:spcAft>
                <a:spcPts val="1200"/>
              </a:spcAft>
              <a:buClr>
                <a:srgbClr val="FD9B00"/>
              </a:buClr>
            </a:pPr>
            <a:r>
              <a:rPr lang="en-US" sz="4800" dirty="0">
                <a:solidFill>
                  <a:srgbClr val="2E4343"/>
                </a:solidFill>
                <a:latin typeface="Brandon Grotesque Regular" panose="020B0503020203060202" pitchFamily="34" charset="0"/>
              </a:rPr>
              <a:t>Chandler, AZ</a:t>
            </a:r>
            <a:endParaRPr lang="en-US" sz="3600" dirty="0">
              <a:solidFill>
                <a:srgbClr val="2E4343"/>
              </a:solidFill>
              <a:latin typeface="Brandon Grotesque Regular" panose="020B0503020203060202" pitchFamily="34" charset="0"/>
            </a:endParaRPr>
          </a:p>
          <a:p>
            <a:pPr marL="457200" marR="0" lvl="0" indent="-457200" algn="l" defTabSz="914400" rtl="0" eaLnBrk="1" fontAlgn="base" latinLnBrk="0" hangingPunct="0">
              <a:lnSpc>
                <a:spcPct val="93000"/>
              </a:lnSpc>
              <a:spcBef>
                <a:spcPts val="1200"/>
              </a:spcBef>
              <a:spcAft>
                <a:spcPts val="1200"/>
              </a:spcAft>
              <a:buClr>
                <a:srgbClr val="FD9B00"/>
              </a:buClr>
              <a:buSzPct val="100000"/>
              <a:buFont typeface="Webdings" panose="05030102010509060703" pitchFamily="18" charset="2"/>
              <a:buChar char="="/>
              <a:tabLst/>
              <a:defRPr/>
            </a:pPr>
            <a:endParaRPr kumimoji="0" lang="en-US" sz="3000" b="0" i="0" u="none" strike="noStrike" kern="1200" cap="none" spc="0" normalizeH="0" baseline="0" noProof="0" dirty="0">
              <a:ln>
                <a:noFill/>
              </a:ln>
              <a:solidFill>
                <a:srgbClr val="000000"/>
              </a:solidFill>
              <a:effectLst/>
              <a:uLnTx/>
              <a:uFillTx/>
              <a:latin typeface="Brandon Grotesque Regular" panose="020B0503020203060202" pitchFamily="34" charset="0"/>
              <a:ea typeface="+mn-ea"/>
            </a:endParaRPr>
          </a:p>
        </p:txBody>
      </p:sp>
      <p:sp>
        <p:nvSpPr>
          <p:cNvPr id="4" name="TextBox 3">
            <a:extLst>
              <a:ext uri="{FF2B5EF4-FFF2-40B4-BE49-F238E27FC236}">
                <a16:creationId xmlns:a16="http://schemas.microsoft.com/office/drawing/2014/main" id="{37DB59E6-1466-499A-8AD0-9DAF578DEFF3}"/>
              </a:ext>
            </a:extLst>
          </p:cNvPr>
          <p:cNvSpPr txBox="1"/>
          <p:nvPr/>
        </p:nvSpPr>
        <p:spPr>
          <a:xfrm>
            <a:off x="685800" y="685800"/>
            <a:ext cx="8077200" cy="12588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8000" b="0" i="0" u="none" strike="noStrike" kern="1200" cap="none" spc="0" normalizeH="0" baseline="0" noProof="0" dirty="0">
                <a:ln>
                  <a:noFill/>
                </a:ln>
                <a:solidFill>
                  <a:srgbClr val="F6921E"/>
                </a:solidFill>
                <a:effectLst/>
                <a:uLnTx/>
                <a:uFillTx/>
                <a:latin typeface="Brandon Grotesque Regular" panose="020B0503020203060202" pitchFamily="34" charset="0"/>
              </a:rPr>
              <a:t>SAVE THE DATE</a:t>
            </a:r>
            <a:endParaRPr kumimoji="0" lang="en-US" sz="8000" b="0" i="0" u="none" strike="noStrike" kern="1200" cap="none" spc="0" normalizeH="0" baseline="0" noProof="0" dirty="0">
              <a:ln>
                <a:noFill/>
              </a:ln>
              <a:solidFill>
                <a:srgbClr val="000000"/>
              </a:solidFill>
              <a:effectLst/>
              <a:uLnTx/>
              <a:uFillTx/>
              <a:latin typeface="Brandon Grotesque Regular" panose="020B0503020203060202" pitchFamily="34" charset="0"/>
            </a:endParaRPr>
          </a:p>
        </p:txBody>
      </p:sp>
    </p:spTree>
    <p:extLst>
      <p:ext uri="{BB962C8B-B14F-4D97-AF65-F5344CB8AC3E}">
        <p14:creationId xmlns:p14="http://schemas.microsoft.com/office/powerpoint/2010/main" val="221275842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6" name="TextBox 5">
            <a:extLst>
              <a:ext uri="{FF2B5EF4-FFF2-40B4-BE49-F238E27FC236}">
                <a16:creationId xmlns:a16="http://schemas.microsoft.com/office/drawing/2014/main" id="{F72DB7C2-8367-4706-659F-2ADB028493A2}"/>
              </a:ext>
            </a:extLst>
          </p:cNvPr>
          <p:cNvSpPr txBox="1"/>
          <p:nvPr/>
        </p:nvSpPr>
        <p:spPr>
          <a:xfrm>
            <a:off x="609600" y="554595"/>
            <a:ext cx="8077200" cy="644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3800" b="0" i="0" u="none" strike="noStrike" kern="1200" cap="none" spc="0" normalizeH="0" baseline="0" noProof="0" dirty="0">
                <a:ln>
                  <a:noFill/>
                </a:ln>
                <a:solidFill>
                  <a:srgbClr val="F6921E"/>
                </a:solidFill>
                <a:effectLst/>
                <a:uLnTx/>
                <a:uFillTx/>
                <a:latin typeface="Brandon Grotesque BOLD"/>
                <a:ea typeface="+mn-ea"/>
              </a:rPr>
              <a:t>COMMUNICATIONS</a:t>
            </a:r>
            <a:endPar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mn-ea"/>
            </a:endParaRPr>
          </a:p>
        </p:txBody>
      </p:sp>
      <p:sp>
        <p:nvSpPr>
          <p:cNvPr id="18" name="TextBox 17">
            <a:extLst>
              <a:ext uri="{FF2B5EF4-FFF2-40B4-BE49-F238E27FC236}">
                <a16:creationId xmlns:a16="http://schemas.microsoft.com/office/drawing/2014/main" id="{85C4B9CD-CEFC-FBC8-7612-15E11C70FCCA}"/>
              </a:ext>
            </a:extLst>
          </p:cNvPr>
          <p:cNvSpPr txBox="1"/>
          <p:nvPr/>
        </p:nvSpPr>
        <p:spPr>
          <a:xfrm>
            <a:off x="790648" y="2982565"/>
            <a:ext cx="53082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20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FOLLOW US ON SOCIAL MEDIA</a:t>
            </a:r>
          </a:p>
        </p:txBody>
      </p:sp>
      <p:sp>
        <p:nvSpPr>
          <p:cNvPr id="19" name="TextBox 18">
            <a:extLst>
              <a:ext uri="{FF2B5EF4-FFF2-40B4-BE49-F238E27FC236}">
                <a16:creationId xmlns:a16="http://schemas.microsoft.com/office/drawing/2014/main" id="{C8308FBC-AF94-ACFD-418B-4E7C125D3EF2}"/>
              </a:ext>
            </a:extLst>
          </p:cNvPr>
          <p:cNvSpPr txBox="1"/>
          <p:nvPr/>
        </p:nvSpPr>
        <p:spPr>
          <a:xfrm>
            <a:off x="1060567" y="3391522"/>
            <a:ext cx="4419600"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50000"/>
              </a:lnSpc>
              <a:spcBef>
                <a:spcPts val="13"/>
              </a:spcBef>
              <a:spcAft>
                <a:spcPts val="13"/>
              </a:spcAft>
              <a:buClr>
                <a:srgbClr val="000000"/>
              </a:buClr>
              <a:buSzPct val="100000"/>
              <a:buFont typeface="Times New Roman" panose="02020603050405020304" pitchFamily="18" charset="0"/>
              <a:buNone/>
              <a:tabLst/>
              <a:defRPr/>
            </a:pPr>
            <a: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fndi303</a:t>
            </a:r>
            <a:b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br>
            <a: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First Nations Development Institute</a:t>
            </a:r>
          </a:p>
          <a:p>
            <a:pPr marL="0" marR="0" lvl="0" indent="0" algn="l" defTabSz="914400" rtl="0" eaLnBrk="1" fontAlgn="base" latinLnBrk="0" hangingPunct="0">
              <a:lnSpc>
                <a:spcPct val="150000"/>
              </a:lnSpc>
              <a:spcBef>
                <a:spcPts val="13"/>
              </a:spcBef>
              <a:spcAft>
                <a:spcPts val="13"/>
              </a:spcAft>
              <a:buClr>
                <a:srgbClr val="000000"/>
              </a:buClr>
              <a:buSzPct val="100000"/>
              <a:buFont typeface="Times New Roman" panose="02020603050405020304" pitchFamily="18" charset="0"/>
              <a:buNone/>
              <a:tabLst/>
              <a:defRPr/>
            </a:pPr>
            <a:r>
              <a:rPr kumimoji="0" lang="en-US" sz="1600" b="0" i="0" u="none" strike="noStrike" kern="1200" cap="none" spc="0" normalizeH="0" baseline="0" noProof="0" dirty="0" err="1">
                <a:ln>
                  <a:noFill/>
                </a:ln>
                <a:solidFill>
                  <a:srgbClr val="FFFFFF"/>
                </a:solidFill>
                <a:effectLst/>
                <a:uLnTx/>
                <a:uFillTx/>
                <a:latin typeface="Brandon Grotesque Regular" panose="020B0503020203060202" pitchFamily="34" charset="77"/>
                <a:ea typeface="+mn-ea"/>
              </a:rPr>
              <a:t>FirstNationsDevelopmentInstitute</a:t>
            </a:r>
            <a:endPar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endParaRPr>
          </a:p>
          <a:p>
            <a:pPr marL="0" marR="0" lvl="0" indent="0" algn="l" defTabSz="914400" rtl="0" eaLnBrk="1" fontAlgn="base" latinLnBrk="0" hangingPunct="0">
              <a:lnSpc>
                <a:spcPct val="150000"/>
              </a:lnSpc>
              <a:spcBef>
                <a:spcPts val="13"/>
              </a:spcBef>
              <a:spcAft>
                <a:spcPts val="13"/>
              </a:spcAft>
              <a:buClr>
                <a:srgbClr val="000000"/>
              </a:buClr>
              <a:buSzPct val="100000"/>
              <a:buFont typeface="Times New Roman" panose="02020603050405020304" pitchFamily="18" charset="0"/>
              <a:buNone/>
              <a:tabLst/>
              <a:defRPr/>
            </a:pPr>
            <a: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@FNDI303</a:t>
            </a:r>
          </a:p>
        </p:txBody>
      </p:sp>
      <p:pic>
        <p:nvPicPr>
          <p:cNvPr id="20" name="Picture 14" descr="Icon&#10;&#10;Description automatically generated">
            <a:extLst>
              <a:ext uri="{FF2B5EF4-FFF2-40B4-BE49-F238E27FC236}">
                <a16:creationId xmlns:a16="http://schemas.microsoft.com/office/drawing/2014/main" id="{083A7461-1098-3271-D340-A50CC9054000}"/>
              </a:ext>
            </a:extLst>
          </p:cNvPr>
          <p:cNvPicPr>
            <a:picLocks noChangeAspect="1"/>
          </p:cNvPicPr>
          <p:nvPr/>
        </p:nvPicPr>
        <p:blipFill>
          <a:blip r:embed="rId5"/>
          <a:stretch>
            <a:fillRect/>
          </a:stretch>
        </p:blipFill>
        <p:spPr>
          <a:xfrm>
            <a:off x="790648" y="3496181"/>
            <a:ext cx="266634" cy="266633"/>
          </a:xfrm>
          <a:prstGeom prst="rect">
            <a:avLst/>
          </a:prstGeom>
        </p:spPr>
      </p:pic>
      <p:pic>
        <p:nvPicPr>
          <p:cNvPr id="21" name="Picture 16" descr="Logo, icon&#10;&#10;Description automatically generated">
            <a:extLst>
              <a:ext uri="{FF2B5EF4-FFF2-40B4-BE49-F238E27FC236}">
                <a16:creationId xmlns:a16="http://schemas.microsoft.com/office/drawing/2014/main" id="{3721A727-E6DE-9723-9C67-9A4FC876254E}"/>
              </a:ext>
            </a:extLst>
          </p:cNvPr>
          <p:cNvPicPr>
            <a:picLocks noChangeAspect="1"/>
          </p:cNvPicPr>
          <p:nvPr/>
        </p:nvPicPr>
        <p:blipFill>
          <a:blip r:embed="rId6"/>
          <a:stretch>
            <a:fillRect/>
          </a:stretch>
        </p:blipFill>
        <p:spPr>
          <a:xfrm>
            <a:off x="824876" y="3834559"/>
            <a:ext cx="230576" cy="230576"/>
          </a:xfrm>
          <a:prstGeom prst="rect">
            <a:avLst/>
          </a:prstGeom>
        </p:spPr>
      </p:pic>
      <p:pic>
        <p:nvPicPr>
          <p:cNvPr id="22" name="Picture 21">
            <a:extLst>
              <a:ext uri="{FF2B5EF4-FFF2-40B4-BE49-F238E27FC236}">
                <a16:creationId xmlns:a16="http://schemas.microsoft.com/office/drawing/2014/main" id="{F8FE5E06-2667-5A4B-6EC9-040D582B5650}"/>
              </a:ext>
            </a:extLst>
          </p:cNvPr>
          <p:cNvPicPr>
            <a:picLocks noChangeAspect="1"/>
          </p:cNvPicPr>
          <p:nvPr/>
        </p:nvPicPr>
        <p:blipFill>
          <a:blip r:embed="rId7"/>
          <a:stretch>
            <a:fillRect/>
          </a:stretch>
        </p:blipFill>
        <p:spPr>
          <a:xfrm>
            <a:off x="790648" y="4231136"/>
            <a:ext cx="266633" cy="266633"/>
          </a:xfrm>
          <a:prstGeom prst="rect">
            <a:avLst/>
          </a:prstGeom>
        </p:spPr>
      </p:pic>
      <p:pic>
        <p:nvPicPr>
          <p:cNvPr id="23" name="Picture 22">
            <a:extLst>
              <a:ext uri="{FF2B5EF4-FFF2-40B4-BE49-F238E27FC236}">
                <a16:creationId xmlns:a16="http://schemas.microsoft.com/office/drawing/2014/main" id="{DF340E68-6224-363D-F8C9-8926173594FE}"/>
              </a:ext>
            </a:extLst>
          </p:cNvPr>
          <p:cNvPicPr>
            <a:picLocks noChangeAspect="1"/>
          </p:cNvPicPr>
          <p:nvPr/>
        </p:nvPicPr>
        <p:blipFill>
          <a:blip r:embed="rId8"/>
          <a:stretch>
            <a:fillRect/>
          </a:stretch>
        </p:blipFill>
        <p:spPr>
          <a:xfrm>
            <a:off x="774097" y="4663770"/>
            <a:ext cx="281355" cy="228600"/>
          </a:xfrm>
          <a:prstGeom prst="rect">
            <a:avLst/>
          </a:prstGeom>
        </p:spPr>
      </p:pic>
      <p:sp>
        <p:nvSpPr>
          <p:cNvPr id="13" name="Rectangle 12">
            <a:extLst>
              <a:ext uri="{FF2B5EF4-FFF2-40B4-BE49-F238E27FC236}">
                <a16:creationId xmlns:a16="http://schemas.microsoft.com/office/drawing/2014/main" id="{C30DE54D-E9C1-438D-9A42-BD0CAA24E007}"/>
              </a:ext>
            </a:extLst>
          </p:cNvPr>
          <p:cNvSpPr/>
          <p:nvPr/>
        </p:nvSpPr>
        <p:spPr bwMode="auto">
          <a:xfrm>
            <a:off x="774097" y="1238196"/>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4" name="TextBox 3">
            <a:extLst>
              <a:ext uri="{FF2B5EF4-FFF2-40B4-BE49-F238E27FC236}">
                <a16:creationId xmlns:a16="http://schemas.microsoft.com/office/drawing/2014/main" id="{11E28EF4-881B-4F94-8EDF-430CC0371D17}"/>
              </a:ext>
            </a:extLst>
          </p:cNvPr>
          <p:cNvSpPr txBox="1"/>
          <p:nvPr/>
        </p:nvSpPr>
        <p:spPr>
          <a:xfrm>
            <a:off x="790648" y="1524000"/>
            <a:ext cx="6524552" cy="1587166"/>
          </a:xfrm>
          <a:prstGeom prst="rect">
            <a:avLst/>
          </a:prstGeom>
          <a:noFill/>
        </p:spPr>
        <p:txBody>
          <a:bodyPr wrap="square" rtlCol="0">
            <a:spAutoFit/>
          </a:bodyPr>
          <a:lstStyle/>
          <a:p>
            <a:r>
              <a:rPr lang="en-US" sz="2400" dirty="0">
                <a:solidFill>
                  <a:srgbClr val="FFFFFF"/>
                </a:solidFill>
                <a:latin typeface="Brandon Grotesque Regular" panose="020B0503020203060202" pitchFamily="34" charset="0"/>
              </a:rPr>
              <a:t>ACCESS THE WEINBAR RECORDING IN FIRST NATIONS KNOWLEDGE CENTER:</a:t>
            </a:r>
          </a:p>
          <a:p>
            <a:r>
              <a:rPr lang="en-US" sz="1600" b="1" dirty="0">
                <a:solidFill>
                  <a:srgbClr val="F6921E"/>
                </a:solidFill>
              </a:rPr>
              <a:t>Here is where you can find the webinar recording and slides once they are posted: </a:t>
            </a:r>
            <a:r>
              <a:rPr lang="en-US" sz="1600" u="sng" dirty="0">
                <a:solidFill>
                  <a:srgbClr val="F6921E"/>
                </a:solidFill>
                <a:hlinkClick r:id="rId9">
                  <a:extLst>
                    <a:ext uri="{A12FA001-AC4F-418D-AE19-62706E023703}">
                      <ahyp:hlinkClr xmlns:ahyp="http://schemas.microsoft.com/office/drawing/2018/hyperlinkcolor" val="tx"/>
                    </a:ext>
                  </a:extLst>
                </a:hlinkClick>
              </a:rPr>
              <a:t>https://www.firstnations.org/fnk</a:t>
            </a:r>
            <a:endParaRPr lang="en-US" sz="1600" dirty="0">
              <a:solidFill>
                <a:srgbClr val="F6921E"/>
              </a:solidFill>
            </a:endParaRPr>
          </a:p>
          <a:p>
            <a:endParaRPr lang="en-US" sz="2400" dirty="0">
              <a:solidFill>
                <a:srgbClr val="FFFFFF"/>
              </a:solidFill>
              <a:latin typeface="Brandon Grotesque Regular" panose="020B0503020203060202" pitchFamily="34" charset="0"/>
            </a:endParaRPr>
          </a:p>
        </p:txBody>
      </p:sp>
    </p:spTree>
    <p:extLst>
      <p:ext uri="{BB962C8B-B14F-4D97-AF65-F5344CB8AC3E}">
        <p14:creationId xmlns:p14="http://schemas.microsoft.com/office/powerpoint/2010/main" val="131519736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E0CD7B-213A-C7B3-AB42-6203C47E3DD9}"/>
              </a:ext>
            </a:extLst>
          </p:cNvPr>
          <p:cNvPicPr>
            <a:picLocks noChangeAspect="1"/>
          </p:cNvPicPr>
          <p:nvPr/>
        </p:nvPicPr>
        <p:blipFill rotWithShape="1">
          <a:blip r:embed="rId3"/>
          <a:srcRect l="12856" t="178" r="12396"/>
          <a:stretch/>
        </p:blipFill>
        <p:spPr>
          <a:xfrm>
            <a:off x="-2041" y="0"/>
            <a:ext cx="9195699" cy="6864796"/>
          </a:xfrm>
          <a:prstGeom prst="rect">
            <a:avLst/>
          </a:prstGeom>
        </p:spPr>
      </p:pic>
      <p:pic>
        <p:nvPicPr>
          <p:cNvPr id="13" name="Picture 3" descr="A picture containing night sky&#10;&#10;Description automatically generated">
            <a:extLst>
              <a:ext uri="{FF2B5EF4-FFF2-40B4-BE49-F238E27FC236}">
                <a16:creationId xmlns:a16="http://schemas.microsoft.com/office/drawing/2014/main" id="{ACC3E62A-CBB9-7FCE-B273-266889E70956}"/>
              </a:ext>
            </a:extLst>
          </p:cNvPr>
          <p:cNvPicPr>
            <a:picLocks noChangeAspect="1"/>
          </p:cNvPicPr>
          <p:nvPr/>
        </p:nvPicPr>
        <p:blipFill>
          <a:blip r:embed="rId4"/>
          <a:stretch>
            <a:fillRect/>
          </a:stretch>
        </p:blipFill>
        <p:spPr>
          <a:xfrm>
            <a:off x="13033" y="3055713"/>
            <a:ext cx="9195699" cy="3810000"/>
          </a:xfrm>
          <a:prstGeom prst="rect">
            <a:avLst/>
          </a:prstGeom>
        </p:spPr>
      </p:pic>
      <p:sp>
        <p:nvSpPr>
          <p:cNvPr id="5" name="TextBox 4">
            <a:extLst>
              <a:ext uri="{FF2B5EF4-FFF2-40B4-BE49-F238E27FC236}">
                <a16:creationId xmlns:a16="http://schemas.microsoft.com/office/drawing/2014/main" id="{C4E18219-014D-EBB8-E43E-07FAF726744E}"/>
              </a:ext>
            </a:extLst>
          </p:cNvPr>
          <p:cNvSpPr txBox="1"/>
          <p:nvPr/>
        </p:nvSpPr>
        <p:spPr>
          <a:xfrm>
            <a:off x="2122713" y="3265710"/>
            <a:ext cx="4952999" cy="1036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6600" b="0" i="0" u="none" strike="noStrike" kern="1200" cap="none" spc="0" normalizeH="0" baseline="0" noProof="0" dirty="0">
                <a:ln>
                  <a:noFill/>
                </a:ln>
                <a:solidFill>
                  <a:srgbClr val="FFFFFF"/>
                </a:solidFill>
                <a:effectLst/>
                <a:uLnTx/>
                <a:uFillTx/>
                <a:latin typeface="Brandon Grotesque BOLD"/>
                <a:ea typeface="+mn-ea"/>
              </a:rPr>
              <a:t>THANK YOU</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endParaRPr>
          </a:p>
        </p:txBody>
      </p:sp>
      <p:pic>
        <p:nvPicPr>
          <p:cNvPr id="8" name="Picture 8">
            <a:extLst>
              <a:ext uri="{FF2B5EF4-FFF2-40B4-BE49-F238E27FC236}">
                <a16:creationId xmlns:a16="http://schemas.microsoft.com/office/drawing/2014/main" id="{A9D99B44-7E98-8330-8330-DE47581C48D6}"/>
              </a:ext>
            </a:extLst>
          </p:cNvPr>
          <p:cNvPicPr>
            <a:picLocks noChangeAspect="1"/>
          </p:cNvPicPr>
          <p:nvPr/>
        </p:nvPicPr>
        <p:blipFill>
          <a:blip r:embed="rId5"/>
          <a:stretch>
            <a:fillRect/>
          </a:stretch>
        </p:blipFill>
        <p:spPr>
          <a:xfrm>
            <a:off x="1022639" y="5360235"/>
            <a:ext cx="119496" cy="223982"/>
          </a:xfrm>
          <a:prstGeom prst="rect">
            <a:avLst/>
          </a:prstGeom>
        </p:spPr>
      </p:pic>
      <p:pic>
        <p:nvPicPr>
          <p:cNvPr id="9" name="Picture 8">
            <a:extLst>
              <a:ext uri="{FF2B5EF4-FFF2-40B4-BE49-F238E27FC236}">
                <a16:creationId xmlns:a16="http://schemas.microsoft.com/office/drawing/2014/main" id="{6A5B2E83-4102-3103-42E8-8CDC310BBA22}"/>
              </a:ext>
            </a:extLst>
          </p:cNvPr>
          <p:cNvPicPr>
            <a:picLocks noChangeAspect="1"/>
          </p:cNvPicPr>
          <p:nvPr/>
        </p:nvPicPr>
        <p:blipFill>
          <a:blip r:embed="rId5"/>
          <a:stretch>
            <a:fillRect/>
          </a:stretch>
        </p:blipFill>
        <p:spPr>
          <a:xfrm>
            <a:off x="3799321" y="5360235"/>
            <a:ext cx="119496" cy="223982"/>
          </a:xfrm>
          <a:prstGeom prst="rect">
            <a:avLst/>
          </a:prstGeom>
        </p:spPr>
      </p:pic>
      <p:pic>
        <p:nvPicPr>
          <p:cNvPr id="10" name="Picture 8">
            <a:extLst>
              <a:ext uri="{FF2B5EF4-FFF2-40B4-BE49-F238E27FC236}">
                <a16:creationId xmlns:a16="http://schemas.microsoft.com/office/drawing/2014/main" id="{07216B9E-B3C4-A318-0DE4-34D34DD015DC}"/>
              </a:ext>
            </a:extLst>
          </p:cNvPr>
          <p:cNvPicPr>
            <a:picLocks noChangeAspect="1"/>
          </p:cNvPicPr>
          <p:nvPr/>
        </p:nvPicPr>
        <p:blipFill>
          <a:blip r:embed="rId5"/>
          <a:stretch>
            <a:fillRect/>
          </a:stretch>
        </p:blipFill>
        <p:spPr>
          <a:xfrm>
            <a:off x="5769703" y="5360235"/>
            <a:ext cx="119496" cy="223982"/>
          </a:xfrm>
          <a:prstGeom prst="rect">
            <a:avLst/>
          </a:prstGeom>
        </p:spPr>
      </p:pic>
      <p:sp>
        <p:nvSpPr>
          <p:cNvPr id="4" name="TextBox 3">
            <a:extLst>
              <a:ext uri="{FF2B5EF4-FFF2-40B4-BE49-F238E27FC236}">
                <a16:creationId xmlns:a16="http://schemas.microsoft.com/office/drawing/2014/main" id="{0BC90EE0-2AD4-092E-EE84-01B884768B3F}"/>
              </a:ext>
            </a:extLst>
          </p:cNvPr>
          <p:cNvSpPr txBox="1"/>
          <p:nvPr/>
        </p:nvSpPr>
        <p:spPr>
          <a:xfrm>
            <a:off x="1191491" y="5284036"/>
            <a:ext cx="238529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NATIONAL HEADQUARTERS </a:t>
            </a:r>
            <a:endParaRPr kumimoji="0" lang="en-US" sz="1800" b="1" i="0" u="none" strike="noStrike" kern="1200" cap="none" spc="0" normalizeH="0" baseline="0" noProof="0" dirty="0">
              <a:ln>
                <a:noFill/>
              </a:ln>
              <a:solidFill>
                <a:srgbClr val="000000"/>
              </a:solidFill>
              <a:effectLst/>
              <a:uLnTx/>
              <a:uFillTx/>
              <a:latin typeface="Brandon Grotesque Black" panose="020B0503020203060202" pitchFamily="34" charset="77"/>
              <a:ea typeface="+mn-ea"/>
            </a:endParaRP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First Nations Development Institute 2432 Main Street</a:t>
            </a: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Longmont, CO 80501 </a:t>
            </a:r>
          </a:p>
        </p:txBody>
      </p:sp>
      <p:sp>
        <p:nvSpPr>
          <p:cNvPr id="6" name="TextBox 5">
            <a:extLst>
              <a:ext uri="{FF2B5EF4-FFF2-40B4-BE49-F238E27FC236}">
                <a16:creationId xmlns:a16="http://schemas.microsoft.com/office/drawing/2014/main" id="{EA9115A5-BD42-79B4-2F6A-48177AA62DDB}"/>
              </a:ext>
            </a:extLst>
          </p:cNvPr>
          <p:cNvSpPr txBox="1"/>
          <p:nvPr/>
        </p:nvSpPr>
        <p:spPr>
          <a:xfrm>
            <a:off x="3979719" y="5284036"/>
            <a:ext cx="1717538" cy="7953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CONTACT</a:t>
            </a: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Tel:  303.774.7836 </a:t>
            </a:r>
            <a:endParaRPr kumimoji="0" lang="en-US" sz="18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endParaRP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Fax: 303.774.7841 </a:t>
            </a: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hlinkClick r:id="rId6">
                  <a:extLst>
                    <a:ext uri="{A12FA001-AC4F-418D-AE19-62706E023703}">
                      <ahyp:hlinkClr xmlns:ahyp="http://schemas.microsoft.com/office/drawing/2018/hyperlinkcolor" val="tx"/>
                    </a:ext>
                  </a:extLst>
                </a:hlinkClick>
              </a:rPr>
              <a:t>info@firstnations.org</a:t>
            </a: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 </a:t>
            </a:r>
            <a:endParaRPr kumimoji="0" lang="en-US" sz="18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endParaRPr>
          </a:p>
        </p:txBody>
      </p:sp>
      <p:sp>
        <p:nvSpPr>
          <p:cNvPr id="11" name="TextBox 10">
            <a:extLst>
              <a:ext uri="{FF2B5EF4-FFF2-40B4-BE49-F238E27FC236}">
                <a16:creationId xmlns:a16="http://schemas.microsoft.com/office/drawing/2014/main" id="{D8B0C99C-3437-7030-0757-6BB0B1BCE4CA}"/>
              </a:ext>
            </a:extLst>
          </p:cNvPr>
          <p:cNvSpPr txBox="1"/>
          <p:nvPr/>
        </p:nvSpPr>
        <p:spPr>
          <a:xfrm>
            <a:off x="5961646" y="5284036"/>
            <a:ext cx="23852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CONNECT</a:t>
            </a:r>
          </a:p>
        </p:txBody>
      </p:sp>
      <p:sp>
        <p:nvSpPr>
          <p:cNvPr id="12" name="TextBox 11">
            <a:extLst>
              <a:ext uri="{FF2B5EF4-FFF2-40B4-BE49-F238E27FC236}">
                <a16:creationId xmlns:a16="http://schemas.microsoft.com/office/drawing/2014/main" id="{0320E08A-C926-4446-09A3-6166B270ADEC}"/>
              </a:ext>
            </a:extLst>
          </p:cNvPr>
          <p:cNvSpPr txBox="1"/>
          <p:nvPr/>
        </p:nvSpPr>
        <p:spPr>
          <a:xfrm>
            <a:off x="6152146" y="5497626"/>
            <a:ext cx="284710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firstnations.org</a:t>
            </a:r>
            <a:b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b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fndi303</a:t>
            </a:r>
            <a:b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b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First Nations Development Institute</a:t>
            </a: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err="1">
                <a:ln>
                  <a:noFill/>
                </a:ln>
                <a:solidFill>
                  <a:srgbClr val="FFFFFF"/>
                </a:solidFill>
                <a:effectLst/>
                <a:uLnTx/>
                <a:uFillTx/>
                <a:latin typeface="Brandon Grotesque Regular" panose="020B0503020203060202" pitchFamily="34" charset="77"/>
                <a:ea typeface="+mn-ea"/>
              </a:rPr>
              <a:t>FirstNationsDevelopmentInstitute</a:t>
            </a:r>
            <a:endPar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endParaRP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@FNDI303</a:t>
            </a:r>
          </a:p>
        </p:txBody>
      </p:sp>
      <p:pic>
        <p:nvPicPr>
          <p:cNvPr id="14" name="Picture 14" descr="Icon&#10;&#10;Description automatically generated">
            <a:extLst>
              <a:ext uri="{FF2B5EF4-FFF2-40B4-BE49-F238E27FC236}">
                <a16:creationId xmlns:a16="http://schemas.microsoft.com/office/drawing/2014/main" id="{78EECC7D-6647-E825-4EAC-6E96E3E87AAC}"/>
              </a:ext>
            </a:extLst>
          </p:cNvPr>
          <p:cNvPicPr>
            <a:picLocks noChangeAspect="1"/>
          </p:cNvPicPr>
          <p:nvPr/>
        </p:nvPicPr>
        <p:blipFill>
          <a:blip r:embed="rId7"/>
          <a:stretch>
            <a:fillRect/>
          </a:stretch>
        </p:blipFill>
        <p:spPr>
          <a:xfrm>
            <a:off x="6049640" y="5739868"/>
            <a:ext cx="137374" cy="130186"/>
          </a:xfrm>
          <a:prstGeom prst="rect">
            <a:avLst/>
          </a:prstGeom>
        </p:spPr>
      </p:pic>
      <p:pic>
        <p:nvPicPr>
          <p:cNvPr id="15" name="Picture 15" descr="A picture containing text, clipart&#10;&#10;Description automatically generated">
            <a:extLst>
              <a:ext uri="{FF2B5EF4-FFF2-40B4-BE49-F238E27FC236}">
                <a16:creationId xmlns:a16="http://schemas.microsoft.com/office/drawing/2014/main" id="{BA1825F8-335E-8289-96FD-5B1A13E849CA}"/>
              </a:ext>
            </a:extLst>
          </p:cNvPr>
          <p:cNvPicPr>
            <a:picLocks noChangeAspect="1"/>
          </p:cNvPicPr>
          <p:nvPr/>
        </p:nvPicPr>
        <p:blipFill>
          <a:blip r:embed="rId8"/>
          <a:stretch>
            <a:fillRect/>
          </a:stretch>
        </p:blipFill>
        <p:spPr>
          <a:xfrm>
            <a:off x="6049289" y="5547849"/>
            <a:ext cx="142875" cy="131990"/>
          </a:xfrm>
          <a:prstGeom prst="rect">
            <a:avLst/>
          </a:prstGeom>
        </p:spPr>
      </p:pic>
      <p:pic>
        <p:nvPicPr>
          <p:cNvPr id="16" name="Picture 16" descr="Logo, icon&#10;&#10;Description automatically generated">
            <a:extLst>
              <a:ext uri="{FF2B5EF4-FFF2-40B4-BE49-F238E27FC236}">
                <a16:creationId xmlns:a16="http://schemas.microsoft.com/office/drawing/2014/main" id="{986A8454-203A-D4B6-3C63-98BDEF9140AB}"/>
              </a:ext>
            </a:extLst>
          </p:cNvPr>
          <p:cNvPicPr>
            <a:picLocks noChangeAspect="1"/>
          </p:cNvPicPr>
          <p:nvPr/>
        </p:nvPicPr>
        <p:blipFill>
          <a:blip r:embed="rId9"/>
          <a:stretch>
            <a:fillRect/>
          </a:stretch>
        </p:blipFill>
        <p:spPr>
          <a:xfrm>
            <a:off x="6059379" y="5933226"/>
            <a:ext cx="112581" cy="112581"/>
          </a:xfrm>
          <a:prstGeom prst="rect">
            <a:avLst/>
          </a:prstGeom>
        </p:spPr>
      </p:pic>
      <p:pic>
        <p:nvPicPr>
          <p:cNvPr id="17" name="Picture 8">
            <a:extLst>
              <a:ext uri="{FF2B5EF4-FFF2-40B4-BE49-F238E27FC236}">
                <a16:creationId xmlns:a16="http://schemas.microsoft.com/office/drawing/2014/main" id="{37728FB2-C562-4051-F1D8-860A57349144}"/>
              </a:ext>
            </a:extLst>
          </p:cNvPr>
          <p:cNvPicPr>
            <a:picLocks noChangeAspect="1"/>
          </p:cNvPicPr>
          <p:nvPr/>
        </p:nvPicPr>
        <p:blipFill>
          <a:blip r:embed="rId5"/>
          <a:stretch>
            <a:fillRect/>
          </a:stretch>
        </p:blipFill>
        <p:spPr>
          <a:xfrm rot="5400000">
            <a:off x="4524450" y="4069295"/>
            <a:ext cx="91013" cy="914397"/>
          </a:xfrm>
          <a:prstGeom prst="rect">
            <a:avLst/>
          </a:prstGeom>
        </p:spPr>
      </p:pic>
      <p:pic>
        <p:nvPicPr>
          <p:cNvPr id="18" name="Picture 17">
            <a:extLst>
              <a:ext uri="{FF2B5EF4-FFF2-40B4-BE49-F238E27FC236}">
                <a16:creationId xmlns:a16="http://schemas.microsoft.com/office/drawing/2014/main" id="{D948B42E-B8B6-67E4-EE10-03C248BDF487}"/>
              </a:ext>
            </a:extLst>
          </p:cNvPr>
          <p:cNvPicPr>
            <a:picLocks noChangeAspect="1"/>
          </p:cNvPicPr>
          <p:nvPr/>
        </p:nvPicPr>
        <p:blipFill>
          <a:blip r:embed="rId10"/>
          <a:stretch>
            <a:fillRect/>
          </a:stretch>
        </p:blipFill>
        <p:spPr>
          <a:xfrm>
            <a:off x="6054265" y="6108979"/>
            <a:ext cx="130186" cy="130186"/>
          </a:xfrm>
          <a:prstGeom prst="rect">
            <a:avLst/>
          </a:prstGeom>
        </p:spPr>
      </p:pic>
      <p:pic>
        <p:nvPicPr>
          <p:cNvPr id="19" name="Picture 18">
            <a:extLst>
              <a:ext uri="{FF2B5EF4-FFF2-40B4-BE49-F238E27FC236}">
                <a16:creationId xmlns:a16="http://schemas.microsoft.com/office/drawing/2014/main" id="{3DDAEAA1-CD56-92CC-AA11-CE4B22B0A11F}"/>
              </a:ext>
            </a:extLst>
          </p:cNvPr>
          <p:cNvPicPr>
            <a:picLocks noChangeAspect="1"/>
          </p:cNvPicPr>
          <p:nvPr/>
        </p:nvPicPr>
        <p:blipFill>
          <a:blip r:embed="rId11"/>
          <a:stretch>
            <a:fillRect/>
          </a:stretch>
        </p:blipFill>
        <p:spPr>
          <a:xfrm>
            <a:off x="6054265" y="6310512"/>
            <a:ext cx="137374" cy="111616"/>
          </a:xfrm>
          <a:prstGeom prst="rect">
            <a:avLst/>
          </a:prstGeom>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8917D1F-EF8D-4176-B0B5-CDCFF4978F25}"/>
              </a:ext>
            </a:extLst>
          </p:cNvPr>
          <p:cNvSpPr/>
          <p:nvPr/>
        </p:nvSpPr>
        <p:spPr bwMode="auto">
          <a:xfrm>
            <a:off x="0" y="-124573"/>
            <a:ext cx="9146721" cy="698257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23" name="Picture 3">
            <a:extLst>
              <a:ext uri="{FF2B5EF4-FFF2-40B4-BE49-F238E27FC236}">
                <a16:creationId xmlns:a16="http://schemas.microsoft.com/office/drawing/2014/main" id="{EB525693-5CF5-4765-AF41-5EA9E04D9A6F}"/>
              </a:ext>
            </a:extLst>
          </p:cNvPr>
          <p:cNvPicPr>
            <a:picLocks noChangeAspect="1"/>
          </p:cNvPicPr>
          <p:nvPr/>
        </p:nvPicPr>
        <p:blipFill>
          <a:blip r:embed="rId3"/>
          <a:stretch>
            <a:fillRect/>
          </a:stretch>
        </p:blipFill>
        <p:spPr>
          <a:xfrm>
            <a:off x="5308828" y="4059844"/>
            <a:ext cx="3913413" cy="2666467"/>
          </a:xfrm>
          <a:prstGeom prst="rect">
            <a:avLst/>
          </a:prstGeom>
        </p:spPr>
      </p:pic>
      <p:sp>
        <p:nvSpPr>
          <p:cNvPr id="9" name="TextBox 8">
            <a:extLst>
              <a:ext uri="{FF2B5EF4-FFF2-40B4-BE49-F238E27FC236}">
                <a16:creationId xmlns:a16="http://schemas.microsoft.com/office/drawing/2014/main" id="{3AE0E684-8E03-3DD0-FDA5-BD64E2F6F588}"/>
              </a:ext>
            </a:extLst>
          </p:cNvPr>
          <p:cNvSpPr txBox="1"/>
          <p:nvPr/>
        </p:nvSpPr>
        <p:spPr>
          <a:xfrm>
            <a:off x="639535" y="605516"/>
            <a:ext cx="7737024"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lang="en-US" sz="4000" dirty="0">
                <a:solidFill>
                  <a:srgbClr val="FFFFFF"/>
                </a:solidFill>
                <a:latin typeface="Brandon Grotesque BOLD"/>
              </a:rPr>
              <a:t>WEBINAR MANAGEMENT</a:t>
            </a:r>
            <a:endParaRPr kumimoji="0" lang="en-US" b="0" i="0" u="none" strike="noStrike" kern="1200" cap="none" spc="0" normalizeH="0" baseline="0" noProof="0" dirty="0">
              <a:ln>
                <a:noFill/>
              </a:ln>
              <a:solidFill>
                <a:srgbClr val="FFFFFF"/>
              </a:solidFill>
              <a:effectLst/>
              <a:uLnTx/>
              <a:uFillTx/>
            </a:endParaRPr>
          </a:p>
        </p:txBody>
      </p:sp>
      <p:sp>
        <p:nvSpPr>
          <p:cNvPr id="11" name="Rectangle 10">
            <a:extLst>
              <a:ext uri="{FF2B5EF4-FFF2-40B4-BE49-F238E27FC236}">
                <a16:creationId xmlns:a16="http://schemas.microsoft.com/office/drawing/2014/main" id="{EC4CFDFF-18A7-B623-2F31-D11E381729C3}"/>
              </a:ext>
            </a:extLst>
          </p:cNvPr>
          <p:cNvSpPr/>
          <p:nvPr/>
        </p:nvSpPr>
        <p:spPr bwMode="auto">
          <a:xfrm>
            <a:off x="767442" y="132533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5" name="TextBox 4">
            <a:extLst>
              <a:ext uri="{FF2B5EF4-FFF2-40B4-BE49-F238E27FC236}">
                <a16:creationId xmlns:a16="http://schemas.microsoft.com/office/drawing/2014/main" id="{5973808C-9F88-449C-9C13-C6F8781EB684}"/>
              </a:ext>
            </a:extLst>
          </p:cNvPr>
          <p:cNvSpPr txBox="1"/>
          <p:nvPr/>
        </p:nvSpPr>
        <p:spPr>
          <a:xfrm>
            <a:off x="108914" y="2537087"/>
            <a:ext cx="2743901" cy="646331"/>
          </a:xfrm>
          <a:prstGeom prst="rect">
            <a:avLst/>
          </a:prstGeom>
          <a:noFill/>
        </p:spPr>
        <p:txBody>
          <a:bodyPr wrap="square" rtlCol="0">
            <a:spAutoFit/>
          </a:bodyPr>
          <a:lstStyle/>
          <a:p>
            <a:pPr lvl="0" algn="ctr" eaLnBrk="0">
              <a:lnSpc>
                <a:spcPct val="100000"/>
              </a:lnSpc>
              <a:spcBef>
                <a:spcPct val="0"/>
              </a:spcBef>
              <a:spcAft>
                <a:spcPct val="0"/>
              </a:spcAft>
              <a:buClrTx/>
              <a:buSzTx/>
            </a:pPr>
            <a:r>
              <a:rPr lang="en-US" altLang="en-US" dirty="0">
                <a:solidFill>
                  <a:schemeClr val="bg1"/>
                </a:solidFill>
                <a:latin typeface="Brandon Grotesque Black" panose="020B0A03020203060202" pitchFamily="34" charset="0"/>
                <a:ea typeface="Segoe UI Emoji" panose="020B0502040204020203" pitchFamily="34" charset="0"/>
                <a:cs typeface="Times New Roman" panose="02020603050405020304" pitchFamily="18" charset="0"/>
              </a:rPr>
              <a:t>All attendees will be muted throughout this webinar.  </a:t>
            </a:r>
          </a:p>
        </p:txBody>
      </p:sp>
      <p:cxnSp>
        <p:nvCxnSpPr>
          <p:cNvPr id="33" name="Straight Arrow Connector 32">
            <a:extLst>
              <a:ext uri="{FF2B5EF4-FFF2-40B4-BE49-F238E27FC236}">
                <a16:creationId xmlns:a16="http://schemas.microsoft.com/office/drawing/2014/main" id="{30C32D04-43E4-496F-ACD7-E30F050A7FE1}"/>
              </a:ext>
            </a:extLst>
          </p:cNvPr>
          <p:cNvCxnSpPr>
            <a:cxnSpLocks/>
          </p:cNvCxnSpPr>
          <p:nvPr/>
        </p:nvCxnSpPr>
        <p:spPr bwMode="auto">
          <a:xfrm>
            <a:off x="5029200" y="3342556"/>
            <a:ext cx="0" cy="820197"/>
          </a:xfrm>
          <a:prstGeom prst="straightConnector1">
            <a:avLst/>
          </a:prstGeom>
          <a:ln>
            <a:solidFill>
              <a:srgbClr val="F6921E"/>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B8E53EC6-CE2A-4909-85D5-57372A6F5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14" y="4262649"/>
            <a:ext cx="8926171" cy="323895"/>
          </a:xfrm>
          <a:prstGeom prst="rect">
            <a:avLst/>
          </a:prstGeom>
        </p:spPr>
      </p:pic>
      <p:sp>
        <p:nvSpPr>
          <p:cNvPr id="24" name="TextBox 23">
            <a:extLst>
              <a:ext uri="{FF2B5EF4-FFF2-40B4-BE49-F238E27FC236}">
                <a16:creationId xmlns:a16="http://schemas.microsoft.com/office/drawing/2014/main" id="{8008FB3C-C35B-4395-A576-05D24FAA9658}"/>
              </a:ext>
            </a:extLst>
          </p:cNvPr>
          <p:cNvSpPr txBox="1"/>
          <p:nvPr/>
        </p:nvSpPr>
        <p:spPr>
          <a:xfrm>
            <a:off x="3927613" y="2040824"/>
            <a:ext cx="3504579" cy="1200329"/>
          </a:xfrm>
          <a:prstGeom prst="rect">
            <a:avLst/>
          </a:prstGeom>
          <a:noFill/>
        </p:spPr>
        <p:txBody>
          <a:bodyPr wrap="square" rtlCol="0">
            <a:spAutoFit/>
          </a:bodyPr>
          <a:lstStyle/>
          <a:p>
            <a:pPr lvl="0" algn="ctr" eaLnBrk="0">
              <a:lnSpc>
                <a:spcPct val="100000"/>
              </a:lnSpc>
              <a:spcBef>
                <a:spcPct val="0"/>
              </a:spcBef>
              <a:spcAft>
                <a:spcPct val="0"/>
              </a:spcAft>
              <a:buClrTx/>
              <a:buSzTx/>
            </a:pPr>
            <a:r>
              <a:rPr lang="en-US" altLang="en-US" dirty="0">
                <a:solidFill>
                  <a:schemeClr val="bg1"/>
                </a:solidFill>
                <a:latin typeface="Brandon Grotesque Black" panose="020B0A03020203060202" pitchFamily="34" charset="0"/>
                <a:ea typeface="Segoe UI Emoji" panose="020B0502040204020203" pitchFamily="34" charset="0"/>
                <a:cs typeface="Times New Roman" panose="02020603050405020304" pitchFamily="18" charset="0"/>
              </a:rPr>
              <a:t>If you have questions, please type them in the question box. </a:t>
            </a:r>
          </a:p>
          <a:p>
            <a:pPr lvl="0" algn="ctr" eaLnBrk="0">
              <a:lnSpc>
                <a:spcPct val="100000"/>
              </a:lnSpc>
              <a:spcBef>
                <a:spcPct val="0"/>
              </a:spcBef>
              <a:spcAft>
                <a:spcPct val="0"/>
              </a:spcAft>
              <a:buClrTx/>
              <a:buSzTx/>
            </a:pPr>
            <a:r>
              <a:rPr lang="en-US" altLang="en-US" dirty="0">
                <a:solidFill>
                  <a:schemeClr val="bg1"/>
                </a:solidFill>
                <a:latin typeface="Brandon Grotesque Black" panose="020B0A03020203060202" pitchFamily="34" charset="0"/>
                <a:ea typeface="Segoe UI Emoji" panose="020B0502040204020203" pitchFamily="34" charset="0"/>
                <a:cs typeface="Times New Roman" panose="02020603050405020304" pitchFamily="18" charset="0"/>
              </a:rPr>
              <a:t>They will be addressed during the Questions section.</a:t>
            </a:r>
          </a:p>
        </p:txBody>
      </p:sp>
      <p:cxnSp>
        <p:nvCxnSpPr>
          <p:cNvPr id="27" name="Straight Arrow Connector 26">
            <a:extLst>
              <a:ext uri="{FF2B5EF4-FFF2-40B4-BE49-F238E27FC236}">
                <a16:creationId xmlns:a16="http://schemas.microsoft.com/office/drawing/2014/main" id="{F269E670-1217-44C9-BA19-07B1FCADEBF1}"/>
              </a:ext>
            </a:extLst>
          </p:cNvPr>
          <p:cNvCxnSpPr>
            <a:cxnSpLocks/>
          </p:cNvCxnSpPr>
          <p:nvPr/>
        </p:nvCxnSpPr>
        <p:spPr bwMode="auto">
          <a:xfrm>
            <a:off x="639535" y="3342555"/>
            <a:ext cx="0" cy="820197"/>
          </a:xfrm>
          <a:prstGeom prst="straightConnector1">
            <a:avLst/>
          </a:prstGeom>
          <a:ln>
            <a:solidFill>
              <a:srgbClr val="F6921E"/>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sp>
        <p:nvSpPr>
          <p:cNvPr id="28" name="TextBox 27">
            <a:extLst>
              <a:ext uri="{FF2B5EF4-FFF2-40B4-BE49-F238E27FC236}">
                <a16:creationId xmlns:a16="http://schemas.microsoft.com/office/drawing/2014/main" id="{44BC1F71-1935-4313-A69C-3792D0F8A924}"/>
              </a:ext>
            </a:extLst>
          </p:cNvPr>
          <p:cNvSpPr txBox="1"/>
          <p:nvPr/>
        </p:nvSpPr>
        <p:spPr>
          <a:xfrm>
            <a:off x="-457200" y="5936007"/>
            <a:ext cx="5153824" cy="461665"/>
          </a:xfrm>
          <a:prstGeom prst="rect">
            <a:avLst/>
          </a:prstGeom>
          <a:noFill/>
        </p:spPr>
        <p:txBody>
          <a:bodyPr wrap="square" rtlCol="0">
            <a:spAutoFit/>
          </a:bodyPr>
          <a:lstStyle/>
          <a:p>
            <a:pPr lvl="0" algn="ctr" eaLnBrk="0">
              <a:lnSpc>
                <a:spcPct val="100000"/>
              </a:lnSpc>
              <a:spcBef>
                <a:spcPct val="0"/>
              </a:spcBef>
              <a:spcAft>
                <a:spcPct val="0"/>
              </a:spcAft>
              <a:buClrTx/>
              <a:buSzTx/>
            </a:pPr>
            <a:r>
              <a:rPr lang="en-US" altLang="en-US" sz="2400" dirty="0">
                <a:solidFill>
                  <a:schemeClr val="bg1"/>
                </a:solidFill>
                <a:latin typeface="Brandon Grotesque Black" panose="020B0A03020203060202" pitchFamily="34" charset="0"/>
                <a:ea typeface="Segoe UI Emoji" panose="020B0502040204020203" pitchFamily="34" charset="0"/>
                <a:cs typeface="Times New Roman" panose="02020603050405020304" pitchFamily="18" charset="0"/>
              </a:rPr>
              <a:t>This webinar is being recorded.</a:t>
            </a:r>
          </a:p>
        </p:txBody>
      </p:sp>
    </p:spTree>
    <p:extLst>
      <p:ext uri="{BB962C8B-B14F-4D97-AF65-F5344CB8AC3E}">
        <p14:creationId xmlns:p14="http://schemas.microsoft.com/office/powerpoint/2010/main" val="43760581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4" name="Rectangle 3">
            <a:extLst>
              <a:ext uri="{FF2B5EF4-FFF2-40B4-BE49-F238E27FC236}">
                <a16:creationId xmlns:a16="http://schemas.microsoft.com/office/drawing/2014/main" id="{7C7F8C66-4AF2-408D-B76C-315B350ED45B}"/>
              </a:ext>
            </a:extLst>
          </p:cNvPr>
          <p:cNvSpPr/>
          <p:nvPr/>
        </p:nvSpPr>
        <p:spPr>
          <a:xfrm>
            <a:off x="304800" y="609600"/>
            <a:ext cx="7848600" cy="4227119"/>
          </a:xfrm>
          <a:prstGeom prst="rect">
            <a:avLst/>
          </a:prstGeom>
        </p:spPr>
        <p:txBody>
          <a:bodyPr wrap="square">
            <a:spAutoFit/>
          </a:bodyPr>
          <a:lstStyle/>
          <a:p>
            <a:pPr lvl="0"/>
            <a:r>
              <a:rPr lang="en-US" sz="4800" dirty="0">
                <a:solidFill>
                  <a:srgbClr val="FFFFFF"/>
                </a:solidFill>
                <a:latin typeface="Brandon Grotesque Regular" panose="020B0503020203060202" pitchFamily="34" charset="0"/>
              </a:rPr>
              <a:t>First Nations’ mission is to </a:t>
            </a:r>
            <a:r>
              <a:rPr lang="en-US" sz="4800" b="1" dirty="0">
                <a:solidFill>
                  <a:srgbClr val="FFFFFF"/>
                </a:solidFill>
                <a:latin typeface="Brandon Grotesque Bold" panose="020B0803020203060202" pitchFamily="34" charset="0"/>
              </a:rPr>
              <a:t>uplift</a:t>
            </a:r>
            <a:r>
              <a:rPr lang="en-US" sz="4800" dirty="0">
                <a:solidFill>
                  <a:srgbClr val="FFFFFF"/>
                </a:solidFill>
                <a:latin typeface="Brandon Grotesque Regular" panose="020B0503020203060202" pitchFamily="34" charset="0"/>
              </a:rPr>
              <a:t> and </a:t>
            </a:r>
            <a:r>
              <a:rPr lang="en-US" sz="4800" b="1" dirty="0">
                <a:solidFill>
                  <a:srgbClr val="FFFFFF"/>
                </a:solidFill>
                <a:latin typeface="Brandon Grotesque Bold" panose="020B0803020203060202" pitchFamily="34" charset="0"/>
              </a:rPr>
              <a:t>sustain</a:t>
            </a:r>
            <a:r>
              <a:rPr lang="en-US" sz="4800" dirty="0">
                <a:solidFill>
                  <a:srgbClr val="FFFFFF"/>
                </a:solidFill>
                <a:latin typeface="Brandon Grotesque Regular" panose="020B0503020203060202" pitchFamily="34" charset="0"/>
              </a:rPr>
              <a:t> the lifeways and economies of Native communities through </a:t>
            </a:r>
            <a:r>
              <a:rPr lang="en-US" sz="4800" b="1" dirty="0">
                <a:solidFill>
                  <a:srgbClr val="FFFFFF"/>
                </a:solidFill>
                <a:latin typeface="Brandon Grotesque Bold" panose="020B0803020203060202" pitchFamily="34" charset="0"/>
              </a:rPr>
              <a:t>advocacy</a:t>
            </a:r>
            <a:r>
              <a:rPr lang="en-US" sz="4800" dirty="0">
                <a:solidFill>
                  <a:srgbClr val="FFFFFF"/>
                </a:solidFill>
                <a:latin typeface="Brandon Grotesque Regular" panose="020B0503020203060202" pitchFamily="34" charset="0"/>
              </a:rPr>
              <a:t>, </a:t>
            </a:r>
            <a:r>
              <a:rPr lang="en-US" sz="4800" b="1" dirty="0">
                <a:solidFill>
                  <a:srgbClr val="FFFFFF"/>
                </a:solidFill>
                <a:latin typeface="Brandon Grotesque Bold" panose="020B0803020203060202" pitchFamily="34" charset="0"/>
              </a:rPr>
              <a:t>financial support</a:t>
            </a:r>
            <a:r>
              <a:rPr lang="en-US" sz="4800" dirty="0">
                <a:solidFill>
                  <a:srgbClr val="FFFFFF"/>
                </a:solidFill>
                <a:latin typeface="Brandon Grotesque Regular" panose="020B0503020203060202" pitchFamily="34" charset="0"/>
              </a:rPr>
              <a:t>, and </a:t>
            </a:r>
            <a:r>
              <a:rPr lang="en-US" sz="4800" b="1" dirty="0">
                <a:solidFill>
                  <a:srgbClr val="FFFFFF"/>
                </a:solidFill>
                <a:latin typeface="Brandon Grotesque Bold" panose="020B0803020203060202" pitchFamily="34" charset="0"/>
              </a:rPr>
              <a:t>knowledge sharing</a:t>
            </a:r>
            <a:r>
              <a:rPr lang="en-US" sz="4800" dirty="0">
                <a:solidFill>
                  <a:srgbClr val="FFFFFF"/>
                </a:solidFill>
                <a:latin typeface="Brandon Grotesque Regular" panose="020B0503020203060202" pitchFamily="34" charset="0"/>
              </a:rPr>
              <a:t>. </a:t>
            </a:r>
          </a:p>
        </p:txBody>
      </p:sp>
    </p:spTree>
    <p:extLst>
      <p:ext uri="{BB962C8B-B14F-4D97-AF65-F5344CB8AC3E}">
        <p14:creationId xmlns:p14="http://schemas.microsoft.com/office/powerpoint/2010/main" val="338647413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00EC76-EA6A-E93C-88D5-B001D3167D86}"/>
              </a:ext>
            </a:extLst>
          </p:cNvPr>
          <p:cNvSpPr txBox="1"/>
          <p:nvPr/>
        </p:nvSpPr>
        <p:spPr>
          <a:xfrm>
            <a:off x="381000" y="605516"/>
            <a:ext cx="5811608" cy="5574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2A4443"/>
                </a:solidFill>
                <a:latin typeface="Brandon Grotesque Black" panose="020B0A03020203060202" pitchFamily="34" charset="0"/>
              </a:rPr>
              <a:t>OUR STRATEGIES</a:t>
            </a:r>
            <a:endParaRPr lang="en-US" sz="1400" dirty="0">
              <a:solidFill>
                <a:srgbClr val="2A4443"/>
              </a:solidFill>
              <a:latin typeface="Brandon Grotesque Black" panose="020B0A03020203060202" pitchFamily="34" charset="0"/>
            </a:endParaRPr>
          </a:p>
        </p:txBody>
      </p:sp>
      <p:pic>
        <p:nvPicPr>
          <p:cNvPr id="3" name="Picture 2">
            <a:extLst>
              <a:ext uri="{FF2B5EF4-FFF2-40B4-BE49-F238E27FC236}">
                <a16:creationId xmlns:a16="http://schemas.microsoft.com/office/drawing/2014/main" id="{1547D18D-B332-8165-8FA2-7AF5E57559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58392" y="6048900"/>
            <a:ext cx="768180" cy="596875"/>
          </a:xfrm>
          <a:prstGeom prst="rect">
            <a:avLst/>
          </a:prstGeom>
        </p:spPr>
      </p:pic>
      <p:pic>
        <p:nvPicPr>
          <p:cNvPr id="15" name="Picture 2">
            <a:extLst>
              <a:ext uri="{FF2B5EF4-FFF2-40B4-BE49-F238E27FC236}">
                <a16:creationId xmlns:a16="http://schemas.microsoft.com/office/drawing/2014/main" id="{6A0062D9-D155-49E2-8950-C2841A784461}"/>
              </a:ext>
            </a:extLst>
          </p:cNvPr>
          <p:cNvPicPr>
            <a:picLocks noChangeAspect="1"/>
          </p:cNvPicPr>
          <p:nvPr/>
        </p:nvPicPr>
        <p:blipFill>
          <a:blip r:embed="rId4">
            <a:extLst>
              <a:ext uri="{28A0092B-C50C-407E-A947-70E740481C1C}">
                <a14:useLocalDpi xmlns:a14="http://schemas.microsoft.com/office/drawing/2010/main" val="0"/>
              </a:ext>
            </a:extLst>
          </a:blip>
          <a:srcRect l="35674" r="35674"/>
          <a:stretch/>
        </p:blipFill>
        <p:spPr>
          <a:xfrm>
            <a:off x="6187167" y="-9525"/>
            <a:ext cx="2954440" cy="6867525"/>
          </a:xfrm>
          <a:prstGeom prst="rect">
            <a:avLst/>
          </a:prstGeom>
        </p:spPr>
      </p:pic>
      <p:pic>
        <p:nvPicPr>
          <p:cNvPr id="2" name="Picture 1">
            <a:extLst>
              <a:ext uri="{FF2B5EF4-FFF2-40B4-BE49-F238E27FC236}">
                <a16:creationId xmlns:a16="http://schemas.microsoft.com/office/drawing/2014/main" id="{A575CAEC-E195-4A03-9C34-651F2C04BFC9}"/>
              </a:ext>
            </a:extLst>
          </p:cNvPr>
          <p:cNvPicPr>
            <a:picLocks noChangeAspect="1"/>
          </p:cNvPicPr>
          <p:nvPr/>
        </p:nvPicPr>
        <p:blipFill>
          <a:blip r:embed="rId5"/>
          <a:stretch>
            <a:fillRect/>
          </a:stretch>
        </p:blipFill>
        <p:spPr>
          <a:xfrm>
            <a:off x="403665" y="1202414"/>
            <a:ext cx="1201016" cy="97544"/>
          </a:xfrm>
          <a:prstGeom prst="rect">
            <a:avLst/>
          </a:prstGeom>
        </p:spPr>
      </p:pic>
      <p:pic>
        <p:nvPicPr>
          <p:cNvPr id="4" name="Picture 3">
            <a:extLst>
              <a:ext uri="{FF2B5EF4-FFF2-40B4-BE49-F238E27FC236}">
                <a16:creationId xmlns:a16="http://schemas.microsoft.com/office/drawing/2014/main" id="{4F0D15AB-5315-475E-9B63-46AD61E1F5EB}"/>
              </a:ext>
            </a:extLst>
          </p:cNvPr>
          <p:cNvPicPr>
            <a:picLocks noChangeAspect="1"/>
          </p:cNvPicPr>
          <p:nvPr/>
        </p:nvPicPr>
        <p:blipFill>
          <a:blip r:embed="rId6"/>
          <a:stretch>
            <a:fillRect/>
          </a:stretch>
        </p:blipFill>
        <p:spPr>
          <a:xfrm>
            <a:off x="376989" y="1814211"/>
            <a:ext cx="1932599" cy="4438273"/>
          </a:xfrm>
          <a:prstGeom prst="rect">
            <a:avLst/>
          </a:prstGeom>
        </p:spPr>
      </p:pic>
      <p:sp>
        <p:nvSpPr>
          <p:cNvPr id="8" name="TextBox 7">
            <a:extLst>
              <a:ext uri="{FF2B5EF4-FFF2-40B4-BE49-F238E27FC236}">
                <a16:creationId xmlns:a16="http://schemas.microsoft.com/office/drawing/2014/main" id="{9EF58BDF-DAF9-4937-8852-6A6F4561EF48}"/>
              </a:ext>
            </a:extLst>
          </p:cNvPr>
          <p:cNvSpPr txBox="1"/>
          <p:nvPr/>
        </p:nvSpPr>
        <p:spPr>
          <a:xfrm>
            <a:off x="1235660" y="2498385"/>
            <a:ext cx="4343400" cy="354777"/>
          </a:xfrm>
          <a:prstGeom prst="rect">
            <a:avLst/>
          </a:prstGeom>
          <a:noFill/>
        </p:spPr>
        <p:txBody>
          <a:bodyPr wrap="square" rtlCol="0">
            <a:spAutoFit/>
          </a:bodyPr>
          <a:lstStyle/>
          <a:p>
            <a:r>
              <a:rPr lang="en-US" dirty="0">
                <a:latin typeface="Brandon Grotesque Regular" panose="020B0503020203060202" pitchFamily="34" charset="0"/>
              </a:rPr>
              <a:t>TECHNICAL ASSISTANCE &amp; TRAININGS</a:t>
            </a:r>
          </a:p>
        </p:txBody>
      </p:sp>
      <p:sp>
        <p:nvSpPr>
          <p:cNvPr id="11" name="TextBox 10">
            <a:extLst>
              <a:ext uri="{FF2B5EF4-FFF2-40B4-BE49-F238E27FC236}">
                <a16:creationId xmlns:a16="http://schemas.microsoft.com/office/drawing/2014/main" id="{A7C2BA24-9FFE-49EA-A374-480E735CBFD7}"/>
              </a:ext>
            </a:extLst>
          </p:cNvPr>
          <p:cNvSpPr txBox="1"/>
          <p:nvPr/>
        </p:nvSpPr>
        <p:spPr>
          <a:xfrm>
            <a:off x="1235660" y="3268090"/>
            <a:ext cx="4572000" cy="354777"/>
          </a:xfrm>
          <a:prstGeom prst="rect">
            <a:avLst/>
          </a:prstGeom>
          <a:noFill/>
        </p:spPr>
        <p:txBody>
          <a:bodyPr wrap="square" rtlCol="0">
            <a:spAutoFit/>
          </a:bodyPr>
          <a:lstStyle/>
          <a:p>
            <a:r>
              <a:rPr lang="en-US" dirty="0">
                <a:latin typeface="Brandon Grotesque Regular" panose="020B0503020203060202" pitchFamily="34" charset="0"/>
              </a:rPr>
              <a:t>CONVENINGS &amp; WEBINARS</a:t>
            </a:r>
          </a:p>
        </p:txBody>
      </p:sp>
      <p:sp>
        <p:nvSpPr>
          <p:cNvPr id="12" name="TextBox 11">
            <a:extLst>
              <a:ext uri="{FF2B5EF4-FFF2-40B4-BE49-F238E27FC236}">
                <a16:creationId xmlns:a16="http://schemas.microsoft.com/office/drawing/2014/main" id="{BF430D6D-FA10-4632-8532-EDF4487CDA67}"/>
              </a:ext>
            </a:extLst>
          </p:cNvPr>
          <p:cNvSpPr txBox="1"/>
          <p:nvPr/>
        </p:nvSpPr>
        <p:spPr>
          <a:xfrm>
            <a:off x="1244956" y="4117212"/>
            <a:ext cx="6199198" cy="354777"/>
          </a:xfrm>
          <a:prstGeom prst="rect">
            <a:avLst/>
          </a:prstGeom>
          <a:noFill/>
        </p:spPr>
        <p:txBody>
          <a:bodyPr wrap="square" rtlCol="0">
            <a:spAutoFit/>
          </a:bodyPr>
          <a:lstStyle/>
          <a:p>
            <a:r>
              <a:rPr lang="en-US" dirty="0">
                <a:latin typeface="Brandon Grotesque Regular" panose="020B0503020203060202" pitchFamily="34" charset="0"/>
              </a:rPr>
              <a:t>RESEARCH ON BEST PRACTICES &amp; MODELS</a:t>
            </a:r>
          </a:p>
        </p:txBody>
      </p:sp>
      <p:sp>
        <p:nvSpPr>
          <p:cNvPr id="13" name="TextBox 12">
            <a:extLst>
              <a:ext uri="{FF2B5EF4-FFF2-40B4-BE49-F238E27FC236}">
                <a16:creationId xmlns:a16="http://schemas.microsoft.com/office/drawing/2014/main" id="{5149FC17-A946-45F5-9A43-39C789876DB9}"/>
              </a:ext>
            </a:extLst>
          </p:cNvPr>
          <p:cNvSpPr txBox="1"/>
          <p:nvPr/>
        </p:nvSpPr>
        <p:spPr>
          <a:xfrm>
            <a:off x="1235660" y="4981433"/>
            <a:ext cx="4691479" cy="354777"/>
          </a:xfrm>
          <a:prstGeom prst="rect">
            <a:avLst/>
          </a:prstGeom>
          <a:noFill/>
        </p:spPr>
        <p:txBody>
          <a:bodyPr wrap="square" rtlCol="0">
            <a:spAutoFit/>
          </a:bodyPr>
          <a:lstStyle/>
          <a:p>
            <a:r>
              <a:rPr lang="en-US" dirty="0">
                <a:latin typeface="Brandon Grotesque Regular" panose="020B0503020203060202" pitchFamily="34" charset="0"/>
              </a:rPr>
              <a:t>COALITION BUILDING &amp; FELLOWSHIPS</a:t>
            </a:r>
          </a:p>
        </p:txBody>
      </p:sp>
      <p:sp>
        <p:nvSpPr>
          <p:cNvPr id="16" name="Rectangle 15">
            <a:extLst>
              <a:ext uri="{FF2B5EF4-FFF2-40B4-BE49-F238E27FC236}">
                <a16:creationId xmlns:a16="http://schemas.microsoft.com/office/drawing/2014/main" id="{E2790FC5-FFC2-48ED-A79D-7A47F90C3E9D}"/>
              </a:ext>
            </a:extLst>
          </p:cNvPr>
          <p:cNvSpPr/>
          <p:nvPr/>
        </p:nvSpPr>
        <p:spPr bwMode="auto">
          <a:xfrm>
            <a:off x="1244956" y="5695024"/>
            <a:ext cx="1041044" cy="34996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Brandon Grotesque Black" panose="020B0A03020203060202" pitchFamily="34" charset="0"/>
            </a:endParaRPr>
          </a:p>
        </p:txBody>
      </p:sp>
      <p:sp>
        <p:nvSpPr>
          <p:cNvPr id="17" name="TextBox 16">
            <a:extLst>
              <a:ext uri="{FF2B5EF4-FFF2-40B4-BE49-F238E27FC236}">
                <a16:creationId xmlns:a16="http://schemas.microsoft.com/office/drawing/2014/main" id="{535C1ACF-47C5-41F1-8A49-930B8F8C8D0A}"/>
              </a:ext>
            </a:extLst>
          </p:cNvPr>
          <p:cNvSpPr txBox="1"/>
          <p:nvPr/>
        </p:nvSpPr>
        <p:spPr>
          <a:xfrm>
            <a:off x="1213274" y="5714872"/>
            <a:ext cx="3429000" cy="354777"/>
          </a:xfrm>
          <a:prstGeom prst="rect">
            <a:avLst/>
          </a:prstGeom>
          <a:noFill/>
        </p:spPr>
        <p:txBody>
          <a:bodyPr wrap="square" rtlCol="0">
            <a:spAutoFit/>
          </a:bodyPr>
          <a:lstStyle/>
          <a:p>
            <a:r>
              <a:rPr lang="en-US" dirty="0">
                <a:latin typeface="Brandon Grotesque Regular" panose="020B0503020203060202" pitchFamily="34" charset="0"/>
              </a:rPr>
              <a:t>ADVOCACY </a:t>
            </a:r>
          </a:p>
        </p:txBody>
      </p:sp>
      <p:sp>
        <p:nvSpPr>
          <p:cNvPr id="6" name="Rectangle 5">
            <a:extLst>
              <a:ext uri="{FF2B5EF4-FFF2-40B4-BE49-F238E27FC236}">
                <a16:creationId xmlns:a16="http://schemas.microsoft.com/office/drawing/2014/main" id="{5550C0FE-F941-4436-90AB-60C57CAE87EB}"/>
              </a:ext>
            </a:extLst>
          </p:cNvPr>
          <p:cNvSpPr/>
          <p:nvPr/>
        </p:nvSpPr>
        <p:spPr bwMode="auto">
          <a:xfrm>
            <a:off x="6187167" y="-9525"/>
            <a:ext cx="2954440" cy="6867525"/>
          </a:xfrm>
          <a:prstGeom prst="rect">
            <a:avLst/>
          </a:prstGeom>
          <a:solidFill>
            <a:srgbClr val="FFFFFF">
              <a:alpha val="50196"/>
            </a:srgbClr>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7" name="TextBox 6">
            <a:extLst>
              <a:ext uri="{FF2B5EF4-FFF2-40B4-BE49-F238E27FC236}">
                <a16:creationId xmlns:a16="http://schemas.microsoft.com/office/drawing/2014/main" id="{94105B16-4C6E-4BBC-B9C1-65C388D38263}"/>
              </a:ext>
            </a:extLst>
          </p:cNvPr>
          <p:cNvSpPr txBox="1"/>
          <p:nvPr/>
        </p:nvSpPr>
        <p:spPr>
          <a:xfrm>
            <a:off x="1213274" y="1806661"/>
            <a:ext cx="6477064" cy="354777"/>
          </a:xfrm>
          <a:prstGeom prst="rect">
            <a:avLst/>
          </a:prstGeom>
          <a:noFill/>
        </p:spPr>
        <p:txBody>
          <a:bodyPr wrap="square" rtlCol="0">
            <a:spAutoFit/>
          </a:bodyPr>
          <a:lstStyle/>
          <a:p>
            <a:r>
              <a:rPr lang="en-US" dirty="0">
                <a:latin typeface="Brandon Grotesque Regular" panose="020B0503020203060202" pitchFamily="34" charset="0"/>
              </a:rPr>
              <a:t>DIRECT FINANCIAL SUPPORT THROUGH GRANTMAKING</a:t>
            </a:r>
          </a:p>
        </p:txBody>
      </p:sp>
    </p:spTree>
    <p:extLst>
      <p:ext uri="{BB962C8B-B14F-4D97-AF65-F5344CB8AC3E}">
        <p14:creationId xmlns:p14="http://schemas.microsoft.com/office/powerpoint/2010/main" val="338740590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20945" y="473462"/>
            <a:ext cx="910210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STEWARDING NATIVE LANDS</a:t>
            </a:r>
            <a:endParaRPr lang="en-US" sz="2800" dirty="0">
              <a:solidFill>
                <a:srgbClr val="FFFFFF"/>
              </a:solidFill>
            </a:endParaRPr>
          </a:p>
        </p:txBody>
      </p:sp>
      <p:sp>
        <p:nvSpPr>
          <p:cNvPr id="18" name="TextBox 17">
            <a:extLst>
              <a:ext uri="{FF2B5EF4-FFF2-40B4-BE49-F238E27FC236}">
                <a16:creationId xmlns:a16="http://schemas.microsoft.com/office/drawing/2014/main" id="{AF193C46-A1A2-A62B-3058-99B23F61A37A}"/>
              </a:ext>
            </a:extLst>
          </p:cNvPr>
          <p:cNvSpPr txBox="1"/>
          <p:nvPr/>
        </p:nvSpPr>
        <p:spPr>
          <a:xfrm>
            <a:off x="484713" y="4202057"/>
            <a:ext cx="1942524" cy="6971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BOLD"/>
                <a:cs typeface="Arial"/>
              </a:rPr>
              <a:t>ENVIRONMENTAL SOVEREIGNTY &amp; JUSTICE </a:t>
            </a:r>
          </a:p>
        </p:txBody>
      </p:sp>
      <p:sp>
        <p:nvSpPr>
          <p:cNvPr id="43" name="TextBox 42">
            <a:extLst>
              <a:ext uri="{FF2B5EF4-FFF2-40B4-BE49-F238E27FC236}">
                <a16:creationId xmlns:a16="http://schemas.microsoft.com/office/drawing/2014/main" id="{0F22AC3F-340B-49D7-A0B9-963BFDEC6BC6}"/>
              </a:ext>
            </a:extLst>
          </p:cNvPr>
          <p:cNvSpPr txBox="1"/>
          <p:nvPr/>
        </p:nvSpPr>
        <p:spPr>
          <a:xfrm>
            <a:off x="2487882" y="4255253"/>
            <a:ext cx="1942524" cy="296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BOLD"/>
                <a:cs typeface="Arial"/>
              </a:rPr>
              <a:t>STEWARDSHIP </a:t>
            </a:r>
          </a:p>
        </p:txBody>
      </p:sp>
      <p:sp>
        <p:nvSpPr>
          <p:cNvPr id="44" name="TextBox 43">
            <a:extLst>
              <a:ext uri="{FF2B5EF4-FFF2-40B4-BE49-F238E27FC236}">
                <a16:creationId xmlns:a16="http://schemas.microsoft.com/office/drawing/2014/main" id="{106C5192-1402-4A13-B103-55B58162F777}"/>
              </a:ext>
            </a:extLst>
          </p:cNvPr>
          <p:cNvSpPr txBox="1"/>
          <p:nvPr/>
        </p:nvSpPr>
        <p:spPr>
          <a:xfrm>
            <a:off x="2505467" y="5321028"/>
            <a:ext cx="1942524" cy="6971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Regular" panose="020B0503020203060202" pitchFamily="34" charset="0"/>
                <a:cs typeface="Arial"/>
              </a:rPr>
              <a:t>Restoring healthy relationships between people and land</a:t>
            </a:r>
          </a:p>
        </p:txBody>
      </p:sp>
      <p:sp>
        <p:nvSpPr>
          <p:cNvPr id="28" name="TextBox 27">
            <a:extLst>
              <a:ext uri="{FF2B5EF4-FFF2-40B4-BE49-F238E27FC236}">
                <a16:creationId xmlns:a16="http://schemas.microsoft.com/office/drawing/2014/main" id="{A6D0A247-A168-468B-81BF-C6A553E38BBB}"/>
              </a:ext>
            </a:extLst>
          </p:cNvPr>
          <p:cNvSpPr txBox="1"/>
          <p:nvPr/>
        </p:nvSpPr>
        <p:spPr>
          <a:xfrm>
            <a:off x="4477616" y="4254218"/>
            <a:ext cx="1942524" cy="296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BOLD"/>
                <a:cs typeface="Arial"/>
              </a:rPr>
              <a:t>CLIMATE</a:t>
            </a:r>
            <a:endParaRPr lang="en-US" sz="2000" dirty="0">
              <a:solidFill>
                <a:srgbClr val="2A4443"/>
              </a:solidFill>
              <a:latin typeface="Brandon Grotesque BOLD"/>
            </a:endParaRPr>
          </a:p>
        </p:txBody>
      </p:sp>
      <p:sp>
        <p:nvSpPr>
          <p:cNvPr id="29" name="TextBox 28">
            <a:extLst>
              <a:ext uri="{FF2B5EF4-FFF2-40B4-BE49-F238E27FC236}">
                <a16:creationId xmlns:a16="http://schemas.microsoft.com/office/drawing/2014/main" id="{67BCDE7B-899B-4190-8444-548E0840E5E9}"/>
              </a:ext>
            </a:extLst>
          </p:cNvPr>
          <p:cNvSpPr txBox="1"/>
          <p:nvPr/>
        </p:nvSpPr>
        <p:spPr>
          <a:xfrm>
            <a:off x="6549475" y="5322316"/>
            <a:ext cx="1942524" cy="6971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Regular"/>
                <a:cs typeface="Arial"/>
              </a:rPr>
              <a:t>Avenues for intergenerational knowledge transfer</a:t>
            </a:r>
          </a:p>
        </p:txBody>
      </p:sp>
      <p:pic>
        <p:nvPicPr>
          <p:cNvPr id="10" name="Picture 9">
            <a:extLst>
              <a:ext uri="{FF2B5EF4-FFF2-40B4-BE49-F238E27FC236}">
                <a16:creationId xmlns:a16="http://schemas.microsoft.com/office/drawing/2014/main" id="{C219AADE-2F5A-42C9-AD62-43D243C25BB9}"/>
              </a:ext>
            </a:extLst>
          </p:cNvPr>
          <p:cNvPicPr>
            <a:picLocks noChangeAspect="1"/>
          </p:cNvPicPr>
          <p:nvPr/>
        </p:nvPicPr>
        <p:blipFill>
          <a:blip r:embed="rId4"/>
          <a:stretch>
            <a:fillRect/>
          </a:stretch>
        </p:blipFill>
        <p:spPr>
          <a:xfrm>
            <a:off x="679703" y="2577105"/>
            <a:ext cx="1475360" cy="1481456"/>
          </a:xfrm>
          <a:prstGeom prst="rect">
            <a:avLst/>
          </a:prstGeom>
        </p:spPr>
      </p:pic>
      <p:pic>
        <p:nvPicPr>
          <p:cNvPr id="12" name="Picture 11">
            <a:extLst>
              <a:ext uri="{FF2B5EF4-FFF2-40B4-BE49-F238E27FC236}">
                <a16:creationId xmlns:a16="http://schemas.microsoft.com/office/drawing/2014/main" id="{3731F379-32A8-4B92-8716-40393999BB5E}"/>
              </a:ext>
            </a:extLst>
          </p:cNvPr>
          <p:cNvPicPr>
            <a:picLocks noChangeAspect="1"/>
          </p:cNvPicPr>
          <p:nvPr/>
        </p:nvPicPr>
        <p:blipFill>
          <a:blip r:embed="rId5"/>
          <a:stretch>
            <a:fillRect/>
          </a:stretch>
        </p:blipFill>
        <p:spPr>
          <a:xfrm>
            <a:off x="2679311" y="2577105"/>
            <a:ext cx="1475360" cy="1475360"/>
          </a:xfrm>
          <a:prstGeom prst="rect">
            <a:avLst/>
          </a:prstGeom>
        </p:spPr>
      </p:pic>
      <p:pic>
        <p:nvPicPr>
          <p:cNvPr id="13" name="Picture 12">
            <a:extLst>
              <a:ext uri="{FF2B5EF4-FFF2-40B4-BE49-F238E27FC236}">
                <a16:creationId xmlns:a16="http://schemas.microsoft.com/office/drawing/2014/main" id="{EA22092A-1DF4-4D1A-AF5B-BCAEA4A08182}"/>
              </a:ext>
            </a:extLst>
          </p:cNvPr>
          <p:cNvPicPr>
            <a:picLocks noChangeAspect="1"/>
          </p:cNvPicPr>
          <p:nvPr/>
        </p:nvPicPr>
        <p:blipFill>
          <a:blip r:embed="rId6"/>
          <a:stretch>
            <a:fillRect/>
          </a:stretch>
        </p:blipFill>
        <p:spPr>
          <a:xfrm>
            <a:off x="4678919" y="2568182"/>
            <a:ext cx="1469263" cy="1511939"/>
          </a:xfrm>
          <a:prstGeom prst="rect">
            <a:avLst/>
          </a:prstGeom>
        </p:spPr>
      </p:pic>
      <p:pic>
        <p:nvPicPr>
          <p:cNvPr id="14" name="Picture 13">
            <a:extLst>
              <a:ext uri="{FF2B5EF4-FFF2-40B4-BE49-F238E27FC236}">
                <a16:creationId xmlns:a16="http://schemas.microsoft.com/office/drawing/2014/main" id="{DA45B5ED-D8FA-40AE-B52E-763631796285}"/>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9533"/>
                    </a14:imgEffect>
                    <a14:imgEffect>
                      <a14:saturation sat="147000"/>
                    </a14:imgEffect>
                  </a14:imgLayer>
                </a14:imgProps>
              </a:ext>
            </a:extLst>
          </a:blip>
          <a:stretch>
            <a:fillRect/>
          </a:stretch>
        </p:blipFill>
        <p:spPr>
          <a:xfrm>
            <a:off x="6672430" y="2577105"/>
            <a:ext cx="1481456" cy="1481456"/>
          </a:xfrm>
          <a:prstGeom prst="rect">
            <a:avLst/>
          </a:prstGeom>
        </p:spPr>
      </p:pic>
      <p:sp>
        <p:nvSpPr>
          <p:cNvPr id="15" name="Rectangle 14">
            <a:extLst>
              <a:ext uri="{FF2B5EF4-FFF2-40B4-BE49-F238E27FC236}">
                <a16:creationId xmlns:a16="http://schemas.microsoft.com/office/drawing/2014/main" id="{A38F55F6-2E74-4A54-9744-414946B47381}"/>
              </a:ext>
            </a:extLst>
          </p:cNvPr>
          <p:cNvSpPr/>
          <p:nvPr/>
        </p:nvSpPr>
        <p:spPr>
          <a:xfrm>
            <a:off x="6382189" y="4260183"/>
            <a:ext cx="2277098" cy="296428"/>
          </a:xfrm>
          <a:prstGeom prst="rect">
            <a:avLst/>
          </a:prstGeom>
        </p:spPr>
        <p:txBody>
          <a:bodyPr wrap="none">
            <a:spAutoFit/>
          </a:bodyPr>
          <a:lstStyle/>
          <a:p>
            <a:pPr algn="ctr"/>
            <a:r>
              <a:rPr lang="en-US" sz="1400" dirty="0">
                <a:solidFill>
                  <a:srgbClr val="2A4443"/>
                </a:solidFill>
                <a:latin typeface="Brandon Grotesque BOLD"/>
                <a:cs typeface="Arial"/>
              </a:rPr>
              <a:t>COMMUNITY PATHWAYS </a:t>
            </a:r>
            <a:endParaRPr lang="en-US" sz="2000" dirty="0">
              <a:solidFill>
                <a:srgbClr val="2A4443"/>
              </a:solidFill>
              <a:latin typeface="Brandon Grotesque BOLD"/>
            </a:endParaRPr>
          </a:p>
        </p:txBody>
      </p:sp>
      <p:sp>
        <p:nvSpPr>
          <p:cNvPr id="16" name="TextBox 15">
            <a:extLst>
              <a:ext uri="{FF2B5EF4-FFF2-40B4-BE49-F238E27FC236}">
                <a16:creationId xmlns:a16="http://schemas.microsoft.com/office/drawing/2014/main" id="{4D48D7F7-B20F-43C2-B0B5-CC976C5563C6}"/>
              </a:ext>
            </a:extLst>
          </p:cNvPr>
          <p:cNvSpPr txBox="1"/>
          <p:nvPr/>
        </p:nvSpPr>
        <p:spPr>
          <a:xfrm>
            <a:off x="300550" y="5302738"/>
            <a:ext cx="2233665" cy="951094"/>
          </a:xfrm>
          <a:prstGeom prst="rect">
            <a:avLst/>
          </a:prstGeom>
          <a:noFill/>
        </p:spPr>
        <p:txBody>
          <a:bodyPr wrap="square" rtlCol="0">
            <a:spAutoFit/>
          </a:bodyPr>
          <a:lstStyle/>
          <a:p>
            <a:pPr algn="ctr"/>
            <a:r>
              <a:rPr lang="en-US" sz="1400" dirty="0">
                <a:solidFill>
                  <a:srgbClr val="2A4443"/>
                </a:solidFill>
                <a:latin typeface="Brandon Grotesque Regular" panose="020B0503020203060202" pitchFamily="34" charset="0"/>
                <a:ea typeface="Calibri" panose="020F0502020204030204" pitchFamily="34" charset="0"/>
              </a:rPr>
              <a:t>Protecting communities and lands from harmful practices, projects, and policies</a:t>
            </a:r>
            <a:endParaRPr lang="en-US" sz="1400" dirty="0">
              <a:solidFill>
                <a:srgbClr val="2A4443"/>
              </a:solidFill>
              <a:latin typeface="Brandon Grotesque Regular" panose="020B0503020203060202" pitchFamily="34" charset="0"/>
              <a:cs typeface="Arial"/>
            </a:endParaRPr>
          </a:p>
          <a:p>
            <a:endParaRPr lang="en-US" dirty="0"/>
          </a:p>
        </p:txBody>
      </p:sp>
      <p:sp>
        <p:nvSpPr>
          <p:cNvPr id="17" name="TextBox 16">
            <a:extLst>
              <a:ext uri="{FF2B5EF4-FFF2-40B4-BE49-F238E27FC236}">
                <a16:creationId xmlns:a16="http://schemas.microsoft.com/office/drawing/2014/main" id="{9D847CC5-0F2E-42B5-9A93-F144E6568582}"/>
              </a:ext>
            </a:extLst>
          </p:cNvPr>
          <p:cNvSpPr txBox="1"/>
          <p:nvPr/>
        </p:nvSpPr>
        <p:spPr>
          <a:xfrm>
            <a:off x="4491546" y="5327082"/>
            <a:ext cx="1928594" cy="1294585"/>
          </a:xfrm>
          <a:prstGeom prst="rect">
            <a:avLst/>
          </a:prstGeom>
          <a:noFill/>
        </p:spPr>
        <p:txBody>
          <a:bodyPr wrap="square" rtlCol="0">
            <a:spAutoFit/>
          </a:bodyPr>
          <a:lstStyle/>
          <a:p>
            <a:pPr algn="ctr"/>
            <a:r>
              <a:rPr lang="en-US" sz="1400" dirty="0">
                <a:solidFill>
                  <a:srgbClr val="2A4443"/>
                </a:solidFill>
                <a:latin typeface="Brandon Grotesque Regular"/>
                <a:cs typeface="Arial"/>
              </a:rPr>
              <a:t>Addressing ongoing and anticipated impacts of climate change to preserve lands and cultural lifeways</a:t>
            </a:r>
          </a:p>
          <a:p>
            <a:endParaRPr lang="en-US" sz="1400" dirty="0"/>
          </a:p>
        </p:txBody>
      </p:sp>
      <p:pic>
        <p:nvPicPr>
          <p:cNvPr id="22" name="Picture 21">
            <a:extLst>
              <a:ext uri="{FF2B5EF4-FFF2-40B4-BE49-F238E27FC236}">
                <a16:creationId xmlns:a16="http://schemas.microsoft.com/office/drawing/2014/main" id="{BE4F6C0D-AAD9-4B92-9398-36BE0102849F}"/>
              </a:ext>
            </a:extLst>
          </p:cNvPr>
          <p:cNvPicPr>
            <a:picLocks noChangeAspect="1"/>
          </p:cNvPicPr>
          <p:nvPr/>
        </p:nvPicPr>
        <p:blipFill>
          <a:blip r:embed="rId9"/>
          <a:stretch>
            <a:fillRect/>
          </a:stretch>
        </p:blipFill>
        <p:spPr>
          <a:xfrm>
            <a:off x="3237143" y="4957283"/>
            <a:ext cx="359695" cy="36579"/>
          </a:xfrm>
          <a:prstGeom prst="rect">
            <a:avLst/>
          </a:prstGeom>
        </p:spPr>
      </p:pic>
      <p:sp>
        <p:nvSpPr>
          <p:cNvPr id="30" name="Rectangle 29">
            <a:extLst>
              <a:ext uri="{FF2B5EF4-FFF2-40B4-BE49-F238E27FC236}">
                <a16:creationId xmlns:a16="http://schemas.microsoft.com/office/drawing/2014/main" id="{499BB2AD-3BC6-4C14-A59D-F1AC6E6163EE}"/>
              </a:ext>
            </a:extLst>
          </p:cNvPr>
          <p:cNvSpPr/>
          <p:nvPr/>
        </p:nvSpPr>
        <p:spPr bwMode="auto">
          <a:xfrm>
            <a:off x="5276147" y="4945525"/>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31" name="Rectangle 30">
            <a:extLst>
              <a:ext uri="{FF2B5EF4-FFF2-40B4-BE49-F238E27FC236}">
                <a16:creationId xmlns:a16="http://schemas.microsoft.com/office/drawing/2014/main" id="{74C2CAE6-A7DF-4DE9-A5AA-D18DBAC14A26}"/>
              </a:ext>
            </a:extLst>
          </p:cNvPr>
          <p:cNvSpPr/>
          <p:nvPr/>
        </p:nvSpPr>
        <p:spPr bwMode="auto">
          <a:xfrm>
            <a:off x="7341040" y="4919032"/>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32" name="Rectangle 31">
            <a:extLst>
              <a:ext uri="{FF2B5EF4-FFF2-40B4-BE49-F238E27FC236}">
                <a16:creationId xmlns:a16="http://schemas.microsoft.com/office/drawing/2014/main" id="{D735B2BC-0130-4086-AEF1-212B451491DD}"/>
              </a:ext>
            </a:extLst>
          </p:cNvPr>
          <p:cNvSpPr/>
          <p:nvPr/>
        </p:nvSpPr>
        <p:spPr bwMode="auto">
          <a:xfrm>
            <a:off x="1276278" y="4939451"/>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23" name="Rectangle 22">
            <a:extLst>
              <a:ext uri="{FF2B5EF4-FFF2-40B4-BE49-F238E27FC236}">
                <a16:creationId xmlns:a16="http://schemas.microsoft.com/office/drawing/2014/main" id="{D71F3087-82A2-49AB-A957-63AEAACA0B2C}"/>
              </a:ext>
            </a:extLst>
          </p:cNvPr>
          <p:cNvSpPr/>
          <p:nvPr/>
        </p:nvSpPr>
        <p:spPr bwMode="auto">
          <a:xfrm>
            <a:off x="3971924" y="124621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Tree>
    <p:extLst>
      <p:ext uri="{BB962C8B-B14F-4D97-AF65-F5344CB8AC3E}">
        <p14:creationId xmlns:p14="http://schemas.microsoft.com/office/powerpoint/2010/main" val="344905380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2">
            <a:extLst>
              <a:ext uri="{FF2B5EF4-FFF2-40B4-BE49-F238E27FC236}">
                <a16:creationId xmlns:a16="http://schemas.microsoft.com/office/drawing/2014/main" id="{41CF2FDC-F562-40D6-9C70-D8250A4418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2" y="-513935"/>
            <a:ext cx="11057161" cy="7885871"/>
          </a:xfrm>
          <a:prstGeom prst="rect">
            <a:avLst/>
          </a:prstGeom>
        </p:spPr>
      </p:pic>
      <p:sp>
        <p:nvSpPr>
          <p:cNvPr id="14" name="TextBox 13">
            <a:extLst>
              <a:ext uri="{FF2B5EF4-FFF2-40B4-BE49-F238E27FC236}">
                <a16:creationId xmlns:a16="http://schemas.microsoft.com/office/drawing/2014/main" id="{C2B786FE-3F45-4E2D-A2A0-5DB513833EFB}"/>
              </a:ext>
            </a:extLst>
          </p:cNvPr>
          <p:cNvSpPr txBox="1"/>
          <p:nvPr/>
        </p:nvSpPr>
        <p:spPr>
          <a:xfrm>
            <a:off x="381000" y="609600"/>
            <a:ext cx="8122508" cy="5095434"/>
          </a:xfrm>
          <a:prstGeom prst="rect">
            <a:avLst/>
          </a:prstGeom>
          <a:noFill/>
        </p:spPr>
        <p:txBody>
          <a:bodyPr wrap="square" rtlCol="0">
            <a:spAutoFit/>
          </a:bodyPr>
          <a:lstStyle/>
          <a:p>
            <a:pPr>
              <a:spcBef>
                <a:spcPts val="1200"/>
              </a:spcBef>
              <a:spcAft>
                <a:spcPts val="1200"/>
              </a:spcAft>
              <a:buClr>
                <a:srgbClr val="FD9B00"/>
              </a:buClr>
            </a:pPr>
            <a:r>
              <a:rPr lang="en-US" sz="4800" dirty="0">
                <a:solidFill>
                  <a:srgbClr val="2E4343"/>
                </a:solidFill>
                <a:latin typeface="Brandon Grotesque Regular" panose="020B0503020203060202" pitchFamily="34" charset="0"/>
              </a:rPr>
              <a:t>The Mission of the Stewarding Native Lands program is to </a:t>
            </a:r>
            <a:r>
              <a:rPr lang="en-US" sz="4800" b="1" dirty="0">
                <a:solidFill>
                  <a:srgbClr val="2E4343"/>
                </a:solidFill>
                <a:latin typeface="Brandon Grotesque Bold" panose="020B0803020203060202" pitchFamily="34" charset="0"/>
              </a:rPr>
              <a:t>invest in</a:t>
            </a:r>
            <a:r>
              <a:rPr lang="en-US" sz="4800" dirty="0">
                <a:solidFill>
                  <a:srgbClr val="2E4343"/>
                </a:solidFill>
                <a:latin typeface="Brandon Grotesque Bold" panose="020B0803020203060202" pitchFamily="34" charset="0"/>
              </a:rPr>
              <a:t> </a:t>
            </a:r>
            <a:r>
              <a:rPr lang="en-US" sz="4800" dirty="0">
                <a:solidFill>
                  <a:srgbClr val="2E4343"/>
                </a:solidFill>
                <a:latin typeface="Brandon Grotesque Regular" panose="020B0503020203060202" pitchFamily="34" charset="0"/>
              </a:rPr>
              <a:t>and </a:t>
            </a:r>
            <a:r>
              <a:rPr lang="en-US" sz="4800" b="1" dirty="0">
                <a:solidFill>
                  <a:srgbClr val="2E4343"/>
                </a:solidFill>
                <a:latin typeface="Brandon Grotesque Bold" panose="020B0803020203060202" pitchFamily="34" charset="0"/>
              </a:rPr>
              <a:t>center</a:t>
            </a:r>
            <a:r>
              <a:rPr lang="en-US" sz="4800" dirty="0">
                <a:solidFill>
                  <a:srgbClr val="2E4343"/>
                </a:solidFill>
                <a:latin typeface="Brandon Grotesque Regular" panose="020B0503020203060202" pitchFamily="34" charset="0"/>
              </a:rPr>
              <a:t> Native peoples in the </a:t>
            </a:r>
            <a:r>
              <a:rPr lang="en-US" sz="4800" b="1" dirty="0">
                <a:solidFill>
                  <a:srgbClr val="2E4343"/>
                </a:solidFill>
                <a:latin typeface="Brandon Grotesque Bold" panose="020B0803020203060202" pitchFamily="34" charset="0"/>
              </a:rPr>
              <a:t>stewardship</a:t>
            </a:r>
            <a:r>
              <a:rPr lang="en-US" sz="4800" dirty="0">
                <a:solidFill>
                  <a:srgbClr val="2E4343"/>
                </a:solidFill>
                <a:latin typeface="Brandon Grotesque Regular" panose="020B0503020203060202" pitchFamily="34" charset="0"/>
              </a:rPr>
              <a:t> of their lands for a generous future.</a:t>
            </a:r>
          </a:p>
          <a:p>
            <a:pPr marL="457200" indent="-457200">
              <a:spcBef>
                <a:spcPts val="1200"/>
              </a:spcBef>
              <a:spcAft>
                <a:spcPts val="1200"/>
              </a:spcAft>
              <a:buClr>
                <a:srgbClr val="FD9B00"/>
              </a:buClr>
              <a:buFont typeface="Webdings" panose="05030102010509060703" pitchFamily="18" charset="2"/>
              <a:buChar char="="/>
            </a:pPr>
            <a:endParaRPr lang="en-US" sz="3600" dirty="0">
              <a:solidFill>
                <a:srgbClr val="2E4343"/>
              </a:solidFill>
              <a:latin typeface="Brandon Grotesque Regular" panose="020B0503020203060202" pitchFamily="34" charset="0"/>
            </a:endParaRPr>
          </a:p>
          <a:p>
            <a:pPr marL="457200" marR="0" lvl="0" indent="-457200" algn="l" defTabSz="914400" rtl="0" eaLnBrk="1" fontAlgn="base" latinLnBrk="0" hangingPunct="0">
              <a:lnSpc>
                <a:spcPct val="93000"/>
              </a:lnSpc>
              <a:spcBef>
                <a:spcPts val="1200"/>
              </a:spcBef>
              <a:spcAft>
                <a:spcPts val="1200"/>
              </a:spcAft>
              <a:buClr>
                <a:srgbClr val="FD9B00"/>
              </a:buClr>
              <a:buSzPct val="100000"/>
              <a:buFont typeface="Webdings" panose="05030102010509060703" pitchFamily="18" charset="2"/>
              <a:buChar char="="/>
              <a:tabLst/>
              <a:defRPr/>
            </a:pPr>
            <a:endParaRPr kumimoji="0" lang="en-US" sz="3000" b="0" i="0" u="none" strike="noStrike" kern="1200" cap="none" spc="0" normalizeH="0" baseline="0" noProof="0" dirty="0">
              <a:ln>
                <a:noFill/>
              </a:ln>
              <a:solidFill>
                <a:srgbClr val="000000"/>
              </a:solidFill>
              <a:effectLst/>
              <a:uLnTx/>
              <a:uFillTx/>
              <a:latin typeface="Brandon Grotesque Regular" panose="020B0503020203060202" pitchFamily="34" charset="0"/>
              <a:ea typeface="+mn-ea"/>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2"/>
            <a:ext cx="9146721" cy="1595196"/>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239835" y="63699"/>
            <a:ext cx="8184101" cy="12461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Confederated Salish and Kootenai Tribes</a:t>
            </a:r>
            <a:endParaRPr lang="en-US" sz="2800" dirty="0">
              <a:solidFill>
                <a:srgbClr val="FFFFFF"/>
              </a:solidFill>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3934359" y="1271395"/>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7" name="TextBox 16">
            <a:extLst>
              <a:ext uri="{FF2B5EF4-FFF2-40B4-BE49-F238E27FC236}">
                <a16:creationId xmlns:a16="http://schemas.microsoft.com/office/drawing/2014/main" id="{01A4740E-9CCF-4C31-A590-FCCA3B74F96A}"/>
              </a:ext>
            </a:extLst>
          </p:cNvPr>
          <p:cNvSpPr txBox="1"/>
          <p:nvPr/>
        </p:nvSpPr>
        <p:spPr>
          <a:xfrm>
            <a:off x="2369350" y="2408298"/>
            <a:ext cx="5644726" cy="1299908"/>
          </a:xfrm>
          <a:prstGeom prst="rect">
            <a:avLst/>
          </a:prstGeom>
          <a:noFill/>
        </p:spPr>
        <p:txBody>
          <a:bodyPr wrap="square" rtlCol="0">
            <a:spAutoFit/>
          </a:bodyPr>
          <a:lstStyle/>
          <a:p>
            <a:r>
              <a:rPr lang="en-US" sz="2400" b="1" dirty="0">
                <a:latin typeface="Brandon Grotesque Regular" panose="020B0503020203060202" pitchFamily="34" charset="0"/>
              </a:rPr>
              <a:t>Kathryn “Katie” McDonald </a:t>
            </a:r>
          </a:p>
          <a:p>
            <a:r>
              <a:rPr lang="en-US" sz="2000" dirty="0">
                <a:latin typeface="Brandon Grotesque Regular" panose="020B0503020203060202" pitchFamily="34" charset="0"/>
              </a:rPr>
              <a:t>Tribal Relations Specialist, Confederated Salish and Kootenai Tribes</a:t>
            </a:r>
          </a:p>
          <a:p>
            <a:endParaRPr lang="en-US" sz="2000" dirty="0">
              <a:latin typeface="Brandon Grotesque Regular" panose="020B0503020203060202" pitchFamily="34" charset="0"/>
            </a:endParaRPr>
          </a:p>
        </p:txBody>
      </p:sp>
      <p:sp>
        <p:nvSpPr>
          <p:cNvPr id="20" name="TextBox 19">
            <a:extLst>
              <a:ext uri="{FF2B5EF4-FFF2-40B4-BE49-F238E27FC236}">
                <a16:creationId xmlns:a16="http://schemas.microsoft.com/office/drawing/2014/main" id="{83633CAF-CB32-4CB9-8ECD-97D112506737}"/>
              </a:ext>
            </a:extLst>
          </p:cNvPr>
          <p:cNvSpPr txBox="1"/>
          <p:nvPr/>
        </p:nvSpPr>
        <p:spPr>
          <a:xfrm>
            <a:off x="2387279" y="4807628"/>
            <a:ext cx="5644726" cy="1013675"/>
          </a:xfrm>
          <a:prstGeom prst="rect">
            <a:avLst/>
          </a:prstGeom>
          <a:noFill/>
        </p:spPr>
        <p:txBody>
          <a:bodyPr wrap="square" rtlCol="0">
            <a:spAutoFit/>
          </a:bodyPr>
          <a:lstStyle/>
          <a:p>
            <a:r>
              <a:rPr lang="en-US" sz="2400" b="1" dirty="0">
                <a:latin typeface="Brandon Grotesque Regular" panose="020B0503020203060202" pitchFamily="34" charset="0"/>
              </a:rPr>
              <a:t>Christine Bradbury</a:t>
            </a:r>
          </a:p>
          <a:p>
            <a:r>
              <a:rPr lang="en-US" sz="2000" dirty="0">
                <a:latin typeface="Brandon Grotesque Regular" panose="020B0503020203060202" pitchFamily="34" charset="0"/>
              </a:rPr>
              <a:t>U.S. Forest Service, Tribal Relations Program Manager (Northern Region)</a:t>
            </a:r>
          </a:p>
        </p:txBody>
      </p:sp>
      <p:cxnSp>
        <p:nvCxnSpPr>
          <p:cNvPr id="12" name="Straight Connector 11">
            <a:extLst>
              <a:ext uri="{FF2B5EF4-FFF2-40B4-BE49-F238E27FC236}">
                <a16:creationId xmlns:a16="http://schemas.microsoft.com/office/drawing/2014/main" id="{533FC371-858D-45C6-B954-617E5C05963B}"/>
              </a:ext>
            </a:extLst>
          </p:cNvPr>
          <p:cNvCxnSpPr>
            <a:cxnSpLocks/>
          </p:cNvCxnSpPr>
          <p:nvPr/>
        </p:nvCxnSpPr>
        <p:spPr bwMode="auto">
          <a:xfrm>
            <a:off x="2422844" y="4114800"/>
            <a:ext cx="5614246" cy="0"/>
          </a:xfrm>
          <a:prstGeom prst="line">
            <a:avLst/>
          </a:prstGeom>
          <a:solidFill>
            <a:srgbClr val="00B8FF"/>
          </a:solidFill>
          <a:ln w="9525" cap="flat" cmpd="sng" algn="ctr">
            <a:solidFill>
              <a:srgbClr val="F6921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a:extLst>
              <a:ext uri="{FF2B5EF4-FFF2-40B4-BE49-F238E27FC236}">
                <a16:creationId xmlns:a16="http://schemas.microsoft.com/office/drawing/2014/main" id="{46E3542A-58C5-4184-B8BA-A4E28A524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329" y="1883441"/>
            <a:ext cx="1501107" cy="2028705"/>
          </a:xfrm>
          <a:prstGeom prst="rect">
            <a:avLst/>
          </a:prstGeom>
        </p:spPr>
      </p:pic>
      <p:pic>
        <p:nvPicPr>
          <p:cNvPr id="7" name="Picture 6">
            <a:extLst>
              <a:ext uri="{FF2B5EF4-FFF2-40B4-BE49-F238E27FC236}">
                <a16:creationId xmlns:a16="http://schemas.microsoft.com/office/drawing/2014/main" id="{F635EF2C-DAA6-4616-AFF2-E4301D4800AC}"/>
              </a:ext>
            </a:extLst>
          </p:cNvPr>
          <p:cNvPicPr>
            <a:picLocks noChangeAspect="1"/>
          </p:cNvPicPr>
          <p:nvPr/>
        </p:nvPicPr>
        <p:blipFill>
          <a:blip r:embed="rId5"/>
          <a:stretch>
            <a:fillRect/>
          </a:stretch>
        </p:blipFill>
        <p:spPr>
          <a:xfrm>
            <a:off x="300479" y="4347749"/>
            <a:ext cx="1501108" cy="2145824"/>
          </a:xfrm>
          <a:prstGeom prst="rect">
            <a:avLst/>
          </a:prstGeom>
        </p:spPr>
      </p:pic>
    </p:spTree>
    <p:extLst>
      <p:ext uri="{BB962C8B-B14F-4D97-AF65-F5344CB8AC3E}">
        <p14:creationId xmlns:p14="http://schemas.microsoft.com/office/powerpoint/2010/main" val="371686894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684610" y="549365"/>
            <a:ext cx="7667588" cy="790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dirty="0">
                <a:solidFill>
                  <a:srgbClr val="FFFFFF"/>
                </a:solidFill>
                <a:latin typeface="Brandon Grotesque BOLD"/>
              </a:rPr>
              <a:t>Nez Perce Tribe</a:t>
            </a:r>
            <a:endParaRPr lang="en-US" sz="3600" dirty="0">
              <a:solidFill>
                <a:srgbClr val="FFFFFF"/>
              </a:solidFill>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4155622" y="1486021"/>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7" name="TextBox 16">
            <a:extLst>
              <a:ext uri="{FF2B5EF4-FFF2-40B4-BE49-F238E27FC236}">
                <a16:creationId xmlns:a16="http://schemas.microsoft.com/office/drawing/2014/main" id="{01A4740E-9CCF-4C31-A590-FCCA3B74F96A}"/>
              </a:ext>
            </a:extLst>
          </p:cNvPr>
          <p:cNvSpPr txBox="1"/>
          <p:nvPr/>
        </p:nvSpPr>
        <p:spPr>
          <a:xfrm>
            <a:off x="2128347" y="2442573"/>
            <a:ext cx="6338901" cy="727443"/>
          </a:xfrm>
          <a:prstGeom prst="rect">
            <a:avLst/>
          </a:prstGeom>
          <a:noFill/>
        </p:spPr>
        <p:txBody>
          <a:bodyPr wrap="square" rtlCol="0">
            <a:spAutoFit/>
          </a:bodyPr>
          <a:lstStyle/>
          <a:p>
            <a:r>
              <a:rPr lang="en-US" sz="2400" b="1" dirty="0">
                <a:latin typeface="Brandon Grotesque Regular" panose="020B0503020203060202" pitchFamily="34" charset="0"/>
              </a:rPr>
              <a:t>Emmit Taylor </a:t>
            </a:r>
          </a:p>
          <a:p>
            <a:r>
              <a:rPr lang="en-US" sz="2000" dirty="0">
                <a:latin typeface="Brandon Grotesque Regular" panose="020B0503020203060202" pitchFamily="34" charset="0"/>
              </a:rPr>
              <a:t>Fisheries Watershed Deputy Director, Nez Perce Tribe</a:t>
            </a:r>
          </a:p>
        </p:txBody>
      </p:sp>
      <p:sp>
        <p:nvSpPr>
          <p:cNvPr id="16" name="TextBox 15">
            <a:extLst>
              <a:ext uri="{FF2B5EF4-FFF2-40B4-BE49-F238E27FC236}">
                <a16:creationId xmlns:a16="http://schemas.microsoft.com/office/drawing/2014/main" id="{65444401-96B0-4793-932F-E9E56C667D94}"/>
              </a:ext>
            </a:extLst>
          </p:cNvPr>
          <p:cNvSpPr txBox="1"/>
          <p:nvPr/>
        </p:nvSpPr>
        <p:spPr>
          <a:xfrm>
            <a:off x="2128347" y="4624054"/>
            <a:ext cx="5644726" cy="1300997"/>
          </a:xfrm>
          <a:prstGeom prst="rect">
            <a:avLst/>
          </a:prstGeom>
          <a:noFill/>
        </p:spPr>
        <p:txBody>
          <a:bodyPr wrap="square" rtlCol="0">
            <a:spAutoFit/>
          </a:bodyPr>
          <a:lstStyle/>
          <a:p>
            <a:r>
              <a:rPr lang="en-US" sz="2400" b="1" dirty="0">
                <a:latin typeface="Brandon Grotesque Regular" panose="020B0503020203060202" pitchFamily="34" charset="0"/>
              </a:rPr>
              <a:t>Christine Bradbury </a:t>
            </a:r>
          </a:p>
          <a:p>
            <a:r>
              <a:rPr lang="en-US" dirty="0">
                <a:latin typeface="Brandon Grotesque Regular" panose="020B0503020203060202" pitchFamily="34" charset="0"/>
              </a:rPr>
              <a:t>U.S. Forest Service, Tribal Relations Program Manager (Northern Region)</a:t>
            </a:r>
          </a:p>
          <a:p>
            <a:r>
              <a:rPr lang="en-US" dirty="0">
                <a:latin typeface="Brandon Grotesque Regular" panose="020B0503020203060202" pitchFamily="34" charset="0"/>
              </a:rPr>
              <a:t> </a:t>
            </a:r>
            <a:r>
              <a:rPr lang="en-US" sz="2400" b="1" dirty="0">
                <a:latin typeface="Brandon Grotesque Regular" panose="020B0503020203060202" pitchFamily="34" charset="0"/>
              </a:rPr>
              <a:t> </a:t>
            </a:r>
          </a:p>
        </p:txBody>
      </p:sp>
      <p:pic>
        <p:nvPicPr>
          <p:cNvPr id="14" name="Picture 13">
            <a:extLst>
              <a:ext uri="{FF2B5EF4-FFF2-40B4-BE49-F238E27FC236}">
                <a16:creationId xmlns:a16="http://schemas.microsoft.com/office/drawing/2014/main" id="{561A6EC3-D471-4FE4-9F5E-A1A1C721DD99}"/>
              </a:ext>
            </a:extLst>
          </p:cNvPr>
          <p:cNvPicPr>
            <a:picLocks noChangeAspect="1"/>
          </p:cNvPicPr>
          <p:nvPr/>
        </p:nvPicPr>
        <p:blipFill>
          <a:blip r:embed="rId4"/>
          <a:stretch>
            <a:fillRect/>
          </a:stretch>
        </p:blipFill>
        <p:spPr>
          <a:xfrm>
            <a:off x="2286000" y="3962400"/>
            <a:ext cx="5620999" cy="12193"/>
          </a:xfrm>
          <a:prstGeom prst="rect">
            <a:avLst/>
          </a:prstGeom>
        </p:spPr>
      </p:pic>
      <p:pic>
        <p:nvPicPr>
          <p:cNvPr id="5" name="Picture 4">
            <a:extLst>
              <a:ext uri="{FF2B5EF4-FFF2-40B4-BE49-F238E27FC236}">
                <a16:creationId xmlns:a16="http://schemas.microsoft.com/office/drawing/2014/main" id="{8B74469A-241F-4772-A53D-C1A7EB3C15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314" y="4191000"/>
            <a:ext cx="1568949" cy="2265155"/>
          </a:xfrm>
          <a:prstGeom prst="rect">
            <a:avLst/>
          </a:prstGeom>
        </p:spPr>
      </p:pic>
      <p:pic>
        <p:nvPicPr>
          <p:cNvPr id="8" name="Picture 7">
            <a:extLst>
              <a:ext uri="{FF2B5EF4-FFF2-40B4-BE49-F238E27FC236}">
                <a16:creationId xmlns:a16="http://schemas.microsoft.com/office/drawing/2014/main" id="{5F6C0273-6DDE-4AF0-9759-18B9DF5DB051}"/>
              </a:ext>
            </a:extLst>
          </p:cNvPr>
          <p:cNvPicPr>
            <a:picLocks noChangeAspect="1"/>
          </p:cNvPicPr>
          <p:nvPr/>
        </p:nvPicPr>
        <p:blipFill>
          <a:blip r:embed="rId6"/>
          <a:stretch>
            <a:fillRect/>
          </a:stretch>
        </p:blipFill>
        <p:spPr>
          <a:xfrm>
            <a:off x="-32710" y="1869994"/>
            <a:ext cx="2057400" cy="2057400"/>
          </a:xfrm>
          <a:prstGeom prst="rect">
            <a:avLst/>
          </a:prstGeom>
        </p:spPr>
      </p:pic>
    </p:spTree>
    <p:extLst>
      <p:ext uri="{BB962C8B-B14F-4D97-AF65-F5344CB8AC3E}">
        <p14:creationId xmlns:p14="http://schemas.microsoft.com/office/powerpoint/2010/main" val="385317055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6" name="TextBox 5">
            <a:extLst>
              <a:ext uri="{FF2B5EF4-FFF2-40B4-BE49-F238E27FC236}">
                <a16:creationId xmlns:a16="http://schemas.microsoft.com/office/drawing/2014/main" id="{F72DB7C2-8367-4706-659F-2ADB028493A2}"/>
              </a:ext>
            </a:extLst>
          </p:cNvPr>
          <p:cNvSpPr txBox="1"/>
          <p:nvPr/>
        </p:nvSpPr>
        <p:spPr>
          <a:xfrm>
            <a:off x="533399" y="2407779"/>
            <a:ext cx="8077200"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7200" b="0" i="0" u="none" strike="noStrike" kern="1200" cap="none" spc="0" normalizeH="0" baseline="0" noProof="0" dirty="0">
                <a:ln>
                  <a:noFill/>
                </a:ln>
                <a:solidFill>
                  <a:srgbClr val="F6921E"/>
                </a:solidFill>
                <a:effectLst/>
                <a:uLnTx/>
                <a:uFillTx/>
                <a:latin typeface="Brandon Grotesque Regular" panose="020B0503020203060202" pitchFamily="34" charset="0"/>
              </a:rPr>
              <a:t>Question &amp; Answer</a:t>
            </a:r>
            <a:endParaRPr kumimoji="0" lang="en-US" sz="7200" b="0" i="0" u="none" strike="noStrike" kern="1200" cap="none" spc="0" normalizeH="0" baseline="0" noProof="0" dirty="0">
              <a:ln>
                <a:noFill/>
              </a:ln>
              <a:solidFill>
                <a:srgbClr val="000000"/>
              </a:solidFill>
              <a:effectLst/>
              <a:uLnTx/>
              <a:uFillTx/>
              <a:latin typeface="Brandon Grotesque Regular" panose="020B0503020203060202" pitchFamily="34" charset="0"/>
            </a:endParaRPr>
          </a:p>
        </p:txBody>
      </p:sp>
    </p:spTree>
    <p:extLst>
      <p:ext uri="{BB962C8B-B14F-4D97-AF65-F5344CB8AC3E}">
        <p14:creationId xmlns:p14="http://schemas.microsoft.com/office/powerpoint/2010/main" val="157215721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
        <a:cs typeface="Source Han Sans CN"/>
      </a:majorFont>
      <a:minorFont>
        <a:latin typeface="Calibri"/>
        <a:ea typeface=""/>
        <a:cs typeface="Source Han Sans C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Source Han Sans C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Source Han Sans C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54252</TotalTime>
  <Words>953</Words>
  <Application>Microsoft Office PowerPoint</Application>
  <PresentationFormat>On-screen Show (4:3)</PresentationFormat>
  <Paragraphs>130</Paragraphs>
  <Slides>16</Slides>
  <Notes>16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Arial</vt:lpstr>
      <vt:lpstr>Brandon Grotesque Black</vt:lpstr>
      <vt:lpstr>Brandon Grotesque Bold</vt:lpstr>
      <vt:lpstr>Brandon Grotesque Bold</vt:lpstr>
      <vt:lpstr>Brandon Grotesque Medium</vt:lpstr>
      <vt:lpstr>Brandon Grotesque Regular</vt:lpstr>
      <vt:lpstr>Calibri</vt:lpstr>
      <vt:lpstr>CIDFont+F2</vt:lpstr>
      <vt:lpstr>CIDFont+F5</vt:lpstr>
      <vt:lpstr>DejaVu Sans</vt:lpstr>
      <vt:lpstr>Segoe UI Emoji</vt:lpstr>
      <vt:lpstr>Source Han Sans CN</vt:lpstr>
      <vt:lpstr>Times New Roman</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Brett Treadway</dc:creator>
  <cp:lastModifiedBy>Brett Treadway</cp:lastModifiedBy>
  <cp:revision>568</cp:revision>
  <dcterms:modified xsi:type="dcterms:W3CDTF">2024-10-17T18:36:17Z</dcterms:modified>
</cp:coreProperties>
</file>