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1.xml" ContentType="application/vnd.openxmlformats-officedocument.presentationml.comment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8"/>
  </p:notesMasterIdLst>
  <p:sldIdLst>
    <p:sldId id="256" r:id="rId2"/>
    <p:sldId id="297" r:id="rId3"/>
    <p:sldId id="315" r:id="rId4"/>
    <p:sldId id="305" r:id="rId5"/>
    <p:sldId id="269" r:id="rId6"/>
    <p:sldId id="316" r:id="rId7"/>
    <p:sldId id="261" r:id="rId8"/>
    <p:sldId id="303" r:id="rId9"/>
    <p:sldId id="311" r:id="rId10"/>
    <p:sldId id="310" r:id="rId11"/>
    <p:sldId id="293" r:id="rId12"/>
    <p:sldId id="307" r:id="rId13"/>
    <p:sldId id="317" r:id="rId14"/>
    <p:sldId id="275" r:id="rId15"/>
    <p:sldId id="265" r:id="rId16"/>
    <p:sldId id="264" r:id="rId17"/>
  </p:sldIdLst>
  <p:sldSz cx="9144000" cy="6858000" type="screen4x3"/>
  <p:notesSz cx="7772400" cy="10058400"/>
  <p:defaultTextStyle>
    <a:defPPr>
      <a:defRPr lang="en-GB"/>
    </a:defPPr>
    <a:lvl1pPr algn="l" rtl="0" fontAlgn="base" hangingPunct="0">
      <a:lnSpc>
        <a:spcPct val="93000"/>
      </a:lnSpc>
      <a:spcBef>
        <a:spcPts val="13"/>
      </a:spcBef>
      <a:spcAft>
        <a:spcPts val="13"/>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Source Han Sans CN" charset="0"/>
      </a:defRPr>
    </a:lvl1pPr>
    <a:lvl2pPr marL="742950" indent="-285750" algn="l" rtl="0" fontAlgn="base" hangingPunct="0">
      <a:lnSpc>
        <a:spcPct val="93000"/>
      </a:lnSpc>
      <a:spcBef>
        <a:spcPts val="13"/>
      </a:spcBef>
      <a:spcAft>
        <a:spcPts val="13"/>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Source Han Sans CN" charset="0"/>
      </a:defRPr>
    </a:lvl2pPr>
    <a:lvl3pPr marL="1143000" indent="-228600" algn="l" rtl="0" fontAlgn="base" hangingPunct="0">
      <a:lnSpc>
        <a:spcPct val="93000"/>
      </a:lnSpc>
      <a:spcBef>
        <a:spcPts val="13"/>
      </a:spcBef>
      <a:spcAft>
        <a:spcPts val="13"/>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Source Han Sans CN" charset="0"/>
      </a:defRPr>
    </a:lvl3pPr>
    <a:lvl4pPr marL="1600200" indent="-228600" algn="l" rtl="0" fontAlgn="base" hangingPunct="0">
      <a:lnSpc>
        <a:spcPct val="93000"/>
      </a:lnSpc>
      <a:spcBef>
        <a:spcPts val="13"/>
      </a:spcBef>
      <a:spcAft>
        <a:spcPts val="13"/>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Source Han Sans CN" charset="0"/>
      </a:defRPr>
    </a:lvl4pPr>
    <a:lvl5pPr marL="2057400" indent="-228600" algn="l" rtl="0" fontAlgn="base" hangingPunct="0">
      <a:lnSpc>
        <a:spcPct val="93000"/>
      </a:lnSpc>
      <a:spcBef>
        <a:spcPts val="13"/>
      </a:spcBef>
      <a:spcAft>
        <a:spcPts val="13"/>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Source Han Sans CN" charset="0"/>
      </a:defRPr>
    </a:lvl5pPr>
    <a:lvl6pPr marL="2286000" algn="l" defTabSz="914400" rtl="0" eaLnBrk="1" latinLnBrk="0" hangingPunct="1">
      <a:defRPr kern="1200">
        <a:solidFill>
          <a:schemeClr val="tx1"/>
        </a:solidFill>
        <a:latin typeface="Arial" panose="020B0604020202020204" pitchFamily="34" charset="0"/>
        <a:ea typeface="+mn-ea"/>
        <a:cs typeface="Source Han Sans CN" charset="0"/>
      </a:defRPr>
    </a:lvl6pPr>
    <a:lvl7pPr marL="2743200" algn="l" defTabSz="914400" rtl="0" eaLnBrk="1" latinLnBrk="0" hangingPunct="1">
      <a:defRPr kern="1200">
        <a:solidFill>
          <a:schemeClr val="tx1"/>
        </a:solidFill>
        <a:latin typeface="Arial" panose="020B0604020202020204" pitchFamily="34" charset="0"/>
        <a:ea typeface="+mn-ea"/>
        <a:cs typeface="Source Han Sans CN" charset="0"/>
      </a:defRPr>
    </a:lvl7pPr>
    <a:lvl8pPr marL="3200400" algn="l" defTabSz="914400" rtl="0" eaLnBrk="1" latinLnBrk="0" hangingPunct="1">
      <a:defRPr kern="1200">
        <a:solidFill>
          <a:schemeClr val="tx1"/>
        </a:solidFill>
        <a:latin typeface="Arial" panose="020B0604020202020204" pitchFamily="34" charset="0"/>
        <a:ea typeface="+mn-ea"/>
        <a:cs typeface="Source Han Sans CN" charset="0"/>
      </a:defRPr>
    </a:lvl8pPr>
    <a:lvl9pPr marL="3657600" algn="l" defTabSz="914400" rtl="0" eaLnBrk="1" latinLnBrk="0" hangingPunct="1">
      <a:defRPr kern="1200">
        <a:solidFill>
          <a:schemeClr val="tx1"/>
        </a:solidFill>
        <a:latin typeface="Arial" panose="020B0604020202020204" pitchFamily="34" charset="0"/>
        <a:ea typeface="+mn-ea"/>
        <a:cs typeface="Source Han Sans CN"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cqueline Demko" initials="JD" lastIdx="1" clrIdx="0">
    <p:extLst>
      <p:ext uri="{19B8F6BF-5375-455C-9EA6-DF929625EA0E}">
        <p15:presenceInfo xmlns:p15="http://schemas.microsoft.com/office/powerpoint/2012/main" userId="Jacqueline Demk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A4443"/>
    <a:srgbClr val="C96D28"/>
    <a:srgbClr val="821D19"/>
    <a:srgbClr val="F6921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724"/>
    <p:restoredTop sz="93874" autoAdjust="0"/>
  </p:normalViewPr>
  <p:slideViewPr>
    <p:cSldViewPr>
      <p:cViewPr varScale="1">
        <p:scale>
          <a:sx n="98" d="100"/>
          <a:sy n="98" d="100"/>
        </p:scale>
        <p:origin x="739" y="77"/>
      </p:cViewPr>
      <p:guideLst>
        <p:guide orient="horz" pos="2160"/>
        <p:guide pos="2880"/>
      </p:guideLst>
    </p:cSldViewPr>
  </p:slideViewPr>
  <p:outlineViewPr>
    <p:cViewPr varScale="1">
      <p:scale>
        <a:sx n="170" d="200"/>
        <a:sy n="170" d="200"/>
      </p:scale>
      <p:origin x="-780" y="-84"/>
    </p:cViewPr>
  </p:outlineViewPr>
  <p:notesTextViewPr>
    <p:cViewPr>
      <p:scale>
        <a:sx n="20" d="100"/>
        <a:sy n="20" d="100"/>
      </p:scale>
      <p:origin x="0" y="0"/>
    </p:cViewPr>
  </p:notesText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2-26T12:49:08.906" idx="1">
    <p:pos x="6363" y="-324"/>
    <p:text/>
    <p:extLst>
      <p:ext uri="{C676402C-5697-4E1C-873F-D02D1690AC5C}">
        <p15:threadingInfo xmlns:p15="http://schemas.microsoft.com/office/powerpoint/2012/main" timeZoneBias="420"/>
      </p:ext>
    </p:extLst>
  </p:cm>
</p:cmLst>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01CEB2-0EE3-4E7C-9888-4FB2569FE3E5}" type="doc">
      <dgm:prSet loTypeId="urn:microsoft.com/office/officeart/2005/8/layout/default" loCatId="list" qsTypeId="urn:microsoft.com/office/officeart/2005/8/quickstyle/simple5" qsCatId="simple" csTypeId="urn:microsoft.com/office/officeart/2005/8/colors/accent1_1" csCatId="accent1" phldr="1"/>
      <dgm:spPr/>
      <dgm:t>
        <a:bodyPr/>
        <a:lstStyle/>
        <a:p>
          <a:endParaRPr lang="en-US"/>
        </a:p>
      </dgm:t>
    </dgm:pt>
    <dgm:pt modelId="{597F1522-F3E0-46AB-85E6-ED3CFCA12E7E}">
      <dgm:prSet phldrT="[Text]" custT="1"/>
      <dgm:spPr/>
      <dgm:t>
        <a:bodyPr/>
        <a:lstStyle/>
        <a:p>
          <a:r>
            <a:rPr lang="en-US" sz="2400" b="0" dirty="0">
              <a:solidFill>
                <a:schemeClr val="tx1">
                  <a:lumMod val="75000"/>
                  <a:lumOff val="25000"/>
                </a:schemeClr>
              </a:solidFill>
              <a:latin typeface="Brandon Grotesque Regular" panose="020B0503020203060202" pitchFamily="34" charset="0"/>
              <a:ea typeface="Gadugi" panose="020B0502040204020203" pitchFamily="34" charset="0"/>
              <a:cs typeface="Calibri" panose="020F0502020204030204" pitchFamily="34" charset="0"/>
            </a:rPr>
            <a:t>Native-Led Nonprofit</a:t>
          </a:r>
        </a:p>
        <a:p>
          <a:r>
            <a:rPr lang="en-US" sz="2400" b="0" dirty="0">
              <a:solidFill>
                <a:schemeClr val="tx1">
                  <a:lumMod val="75000"/>
                  <a:lumOff val="25000"/>
                </a:schemeClr>
              </a:solidFill>
              <a:latin typeface="Brandon Grotesque Regular" panose="020B0503020203060202" pitchFamily="34" charset="0"/>
              <a:ea typeface="Gadugi" panose="020B0502040204020203" pitchFamily="34" charset="0"/>
              <a:cs typeface="Calibri" panose="020F0502020204030204" pitchFamily="34" charset="0"/>
            </a:rPr>
            <a:t>Founded in 1980</a:t>
          </a:r>
        </a:p>
      </dgm:t>
    </dgm:pt>
    <dgm:pt modelId="{D4064FCB-0674-4EC9-B6DD-E7F88940026E}" type="parTrans" cxnId="{572E4AA9-5C6A-40AB-99C8-DC33296A2C9B}">
      <dgm:prSet/>
      <dgm:spPr/>
      <dgm:t>
        <a:bodyPr/>
        <a:lstStyle/>
        <a:p>
          <a:endParaRPr lang="en-US"/>
        </a:p>
      </dgm:t>
    </dgm:pt>
    <dgm:pt modelId="{EB4AE916-CA73-4FA5-A04B-F0D346A57715}" type="sibTrans" cxnId="{572E4AA9-5C6A-40AB-99C8-DC33296A2C9B}">
      <dgm:prSet/>
      <dgm:spPr/>
      <dgm:t>
        <a:bodyPr/>
        <a:lstStyle/>
        <a:p>
          <a:endParaRPr lang="en-US"/>
        </a:p>
      </dgm:t>
    </dgm:pt>
    <dgm:pt modelId="{293B96D4-69D1-41AB-ACE6-2E7749EC1B27}">
      <dgm:prSet phldrT="[Text]" custT="1"/>
      <dgm:spPr/>
      <dgm:t>
        <a:bodyPr/>
        <a:lstStyle/>
        <a:p>
          <a:r>
            <a:rPr lang="en-US" sz="2400" b="0" dirty="0">
              <a:solidFill>
                <a:schemeClr val="tx1">
                  <a:lumMod val="75000"/>
                  <a:lumOff val="25000"/>
                </a:schemeClr>
              </a:solidFill>
              <a:latin typeface="Brandon Grotesque Regular" panose="020B0503020203060202" pitchFamily="34" charset="0"/>
              <a:ea typeface="Gadugi" panose="020B0502040204020203" pitchFamily="34" charset="0"/>
              <a:cs typeface="Calibri" panose="020F0502020204030204" pitchFamily="34" charset="0"/>
            </a:rPr>
            <a:t>Based in Longmont, Colorado</a:t>
          </a:r>
        </a:p>
      </dgm:t>
    </dgm:pt>
    <dgm:pt modelId="{E1BC1FB5-416B-4FA0-A564-75A61EEF5DBA}" type="parTrans" cxnId="{8ECB395A-3250-4F5A-A3E6-FA2A5F1CE1A5}">
      <dgm:prSet/>
      <dgm:spPr/>
      <dgm:t>
        <a:bodyPr/>
        <a:lstStyle/>
        <a:p>
          <a:endParaRPr lang="en-US"/>
        </a:p>
      </dgm:t>
    </dgm:pt>
    <dgm:pt modelId="{DDB50D55-EBF3-4920-AC98-B8269870A673}" type="sibTrans" cxnId="{8ECB395A-3250-4F5A-A3E6-FA2A5F1CE1A5}">
      <dgm:prSet/>
      <dgm:spPr/>
      <dgm:t>
        <a:bodyPr/>
        <a:lstStyle/>
        <a:p>
          <a:endParaRPr lang="en-US"/>
        </a:p>
      </dgm:t>
    </dgm:pt>
    <dgm:pt modelId="{2CF2CEF2-5059-4267-A24B-AEDABD4D1FB1}">
      <dgm:prSet phldrT="[Text]" custT="1"/>
      <dgm:spPr/>
      <dgm:t>
        <a:bodyPr/>
        <a:lstStyle/>
        <a:p>
          <a:pPr>
            <a:spcAft>
              <a:spcPts val="0"/>
            </a:spcAft>
          </a:pPr>
          <a:r>
            <a:rPr lang="en-US" sz="2400" b="0" dirty="0">
              <a:solidFill>
                <a:schemeClr val="tx1">
                  <a:lumMod val="75000"/>
                  <a:lumOff val="25000"/>
                </a:schemeClr>
              </a:solidFill>
              <a:latin typeface="Brandon Grotesque Regular" panose="020B0503020203060202" pitchFamily="34" charset="0"/>
              <a:ea typeface="Gadugi" panose="020B0502040204020203" pitchFamily="34" charset="0"/>
              <a:cs typeface="Calibri" panose="020F0502020204030204" pitchFamily="34" charset="0"/>
            </a:rPr>
            <a:t>5 Programs</a:t>
          </a:r>
        </a:p>
      </dgm:t>
    </dgm:pt>
    <dgm:pt modelId="{1CDDB62C-8E29-4DAE-BE72-B8E9CAF142C1}" type="parTrans" cxnId="{9F2DBC90-9526-4F3D-8489-35356C29401B}">
      <dgm:prSet/>
      <dgm:spPr/>
      <dgm:t>
        <a:bodyPr/>
        <a:lstStyle/>
        <a:p>
          <a:endParaRPr lang="en-US"/>
        </a:p>
      </dgm:t>
    </dgm:pt>
    <dgm:pt modelId="{9D205228-3F4A-41BA-B90A-FF4C5C36FBDB}" type="sibTrans" cxnId="{9F2DBC90-9526-4F3D-8489-35356C29401B}">
      <dgm:prSet/>
      <dgm:spPr/>
      <dgm:t>
        <a:bodyPr/>
        <a:lstStyle/>
        <a:p>
          <a:endParaRPr lang="en-US"/>
        </a:p>
      </dgm:t>
    </dgm:pt>
    <dgm:pt modelId="{B9DE5574-64F7-45C1-A023-CF6E71535716}">
      <dgm:prSet phldrT="[Text]" custT="1"/>
      <dgm:spPr/>
      <dgm:t>
        <a:bodyPr/>
        <a:lstStyle/>
        <a:p>
          <a:pPr>
            <a:spcAft>
              <a:spcPts val="0"/>
            </a:spcAft>
          </a:pPr>
          <a:r>
            <a:rPr lang="en-US" sz="2400" b="0" dirty="0">
              <a:solidFill>
                <a:schemeClr val="tx1">
                  <a:lumMod val="75000"/>
                  <a:lumOff val="25000"/>
                </a:schemeClr>
              </a:solidFill>
              <a:latin typeface="Brandon Grotesque Regular" panose="020B0503020203060202" pitchFamily="34" charset="0"/>
              <a:ea typeface="Gadugi" panose="020B0502040204020203" pitchFamily="34" charset="0"/>
              <a:cs typeface="Calibri" panose="020F0502020204030204" pitchFamily="34" charset="0"/>
            </a:rPr>
            <a:t>2024 mid-year Grantmaking: 3,473 grants, $85 million</a:t>
          </a:r>
        </a:p>
      </dgm:t>
    </dgm:pt>
    <dgm:pt modelId="{8EB8410F-D73C-4CF1-8EFE-AF870962731A}" type="parTrans" cxnId="{3A3D4439-E4FF-45B2-8C62-3172CF39F2E2}">
      <dgm:prSet/>
      <dgm:spPr/>
      <dgm:t>
        <a:bodyPr/>
        <a:lstStyle/>
        <a:p>
          <a:endParaRPr lang="en-US"/>
        </a:p>
      </dgm:t>
    </dgm:pt>
    <dgm:pt modelId="{C716B77E-0CFD-4B42-9998-81202EB7AE92}" type="sibTrans" cxnId="{3A3D4439-E4FF-45B2-8C62-3172CF39F2E2}">
      <dgm:prSet/>
      <dgm:spPr/>
      <dgm:t>
        <a:bodyPr/>
        <a:lstStyle/>
        <a:p>
          <a:endParaRPr lang="en-US"/>
        </a:p>
      </dgm:t>
    </dgm:pt>
    <dgm:pt modelId="{07FE0001-2384-4053-8B9B-CDF7023A74F8}">
      <dgm:prSet phldrT="[Text]" custT="1"/>
      <dgm:spPr/>
      <dgm:t>
        <a:bodyPr/>
        <a:lstStyle/>
        <a:p>
          <a:pPr>
            <a:lnSpc>
              <a:spcPct val="85000"/>
            </a:lnSpc>
            <a:spcAft>
              <a:spcPts val="0"/>
            </a:spcAft>
          </a:pPr>
          <a:r>
            <a:rPr lang="en-US" sz="2300" b="0" dirty="0">
              <a:solidFill>
                <a:schemeClr val="tx1">
                  <a:lumMod val="75000"/>
                  <a:lumOff val="25000"/>
                </a:schemeClr>
              </a:solidFill>
              <a:latin typeface="Brandon Grotesque Regular" panose="020B0503020203060202" pitchFamily="34" charset="0"/>
              <a:ea typeface="Gadugi" panose="020B0502040204020203" pitchFamily="34" charset="0"/>
              <a:cs typeface="Calibri" panose="020F0502020204030204" pitchFamily="34" charset="0"/>
            </a:rPr>
            <a:t>Constituent Base: Tribal Programs, Native-Led Nonprofits &amp; Community Orgs</a:t>
          </a:r>
        </a:p>
      </dgm:t>
    </dgm:pt>
    <dgm:pt modelId="{C5382232-2890-450D-8D03-BB9578E22BDC}" type="parTrans" cxnId="{ADCD774D-EDC5-4845-8EAA-2651E3183F82}">
      <dgm:prSet/>
      <dgm:spPr/>
      <dgm:t>
        <a:bodyPr/>
        <a:lstStyle/>
        <a:p>
          <a:endParaRPr lang="en-US"/>
        </a:p>
      </dgm:t>
    </dgm:pt>
    <dgm:pt modelId="{E2E69F02-7D0B-4CF2-92BA-A9CCF6DBD5EB}" type="sibTrans" cxnId="{ADCD774D-EDC5-4845-8EAA-2651E3183F82}">
      <dgm:prSet/>
      <dgm:spPr/>
      <dgm:t>
        <a:bodyPr/>
        <a:lstStyle/>
        <a:p>
          <a:endParaRPr lang="en-US"/>
        </a:p>
      </dgm:t>
    </dgm:pt>
    <dgm:pt modelId="{078E6E4B-01DF-4E90-8A04-6A35A0B76E00}">
      <dgm:prSet phldrT="[Text]" custT="1"/>
      <dgm:spPr/>
      <dgm:t>
        <a:bodyPr/>
        <a:lstStyle/>
        <a:p>
          <a:pPr>
            <a:lnSpc>
              <a:spcPct val="90000"/>
            </a:lnSpc>
            <a:spcBef>
              <a:spcPts val="200"/>
            </a:spcBef>
            <a:spcAft>
              <a:spcPts val="200"/>
            </a:spcAft>
          </a:pPr>
          <a:r>
            <a:rPr lang="en-US" sz="2400" b="0" dirty="0">
              <a:solidFill>
                <a:schemeClr val="tx1">
                  <a:lumMod val="75000"/>
                  <a:lumOff val="25000"/>
                </a:schemeClr>
              </a:solidFill>
              <a:latin typeface="Brandon Grotesque Regular" panose="020B0503020203060202" pitchFamily="34" charset="0"/>
              <a:ea typeface="Gadugi" panose="020B0502040204020203" pitchFamily="34" charset="0"/>
              <a:cs typeface="Calibri" panose="020F0502020204030204" pitchFamily="34" charset="0"/>
            </a:rPr>
            <a:t>57 Staff Members</a:t>
          </a:r>
        </a:p>
      </dgm:t>
    </dgm:pt>
    <dgm:pt modelId="{8CC66069-C59F-432D-B7F1-42497E34565E}" type="parTrans" cxnId="{6BD28E6D-83C4-4BC8-8983-1D3347130A8B}">
      <dgm:prSet/>
      <dgm:spPr/>
      <dgm:t>
        <a:bodyPr/>
        <a:lstStyle/>
        <a:p>
          <a:endParaRPr lang="en-US"/>
        </a:p>
      </dgm:t>
    </dgm:pt>
    <dgm:pt modelId="{FD9DE7CD-F135-423F-B21B-38161572EC38}" type="sibTrans" cxnId="{6BD28E6D-83C4-4BC8-8983-1D3347130A8B}">
      <dgm:prSet/>
      <dgm:spPr/>
      <dgm:t>
        <a:bodyPr/>
        <a:lstStyle/>
        <a:p>
          <a:endParaRPr lang="en-US"/>
        </a:p>
      </dgm:t>
    </dgm:pt>
    <dgm:pt modelId="{BF5CD607-ACB7-4728-AADF-5DDDABD63F00}" type="pres">
      <dgm:prSet presAssocID="{6401CEB2-0EE3-4E7C-9888-4FB2569FE3E5}" presName="diagram" presStyleCnt="0">
        <dgm:presLayoutVars>
          <dgm:dir/>
          <dgm:resizeHandles val="exact"/>
        </dgm:presLayoutVars>
      </dgm:prSet>
      <dgm:spPr/>
    </dgm:pt>
    <dgm:pt modelId="{900AEDF2-3DAD-4868-B36D-12A9111D3A79}" type="pres">
      <dgm:prSet presAssocID="{597F1522-F3E0-46AB-85E6-ED3CFCA12E7E}" presName="node" presStyleLbl="node1" presStyleIdx="0" presStyleCnt="6">
        <dgm:presLayoutVars>
          <dgm:bulletEnabled val="1"/>
        </dgm:presLayoutVars>
      </dgm:prSet>
      <dgm:spPr/>
    </dgm:pt>
    <dgm:pt modelId="{C7A50FB4-4CE0-456E-9157-975DF165663D}" type="pres">
      <dgm:prSet presAssocID="{EB4AE916-CA73-4FA5-A04B-F0D346A57715}" presName="sibTrans" presStyleCnt="0"/>
      <dgm:spPr/>
    </dgm:pt>
    <dgm:pt modelId="{1DDA8929-4CBE-456E-A778-3DE4DB34B537}" type="pres">
      <dgm:prSet presAssocID="{293B96D4-69D1-41AB-ACE6-2E7749EC1B27}" presName="node" presStyleLbl="node1" presStyleIdx="1" presStyleCnt="6">
        <dgm:presLayoutVars>
          <dgm:bulletEnabled val="1"/>
        </dgm:presLayoutVars>
      </dgm:prSet>
      <dgm:spPr/>
    </dgm:pt>
    <dgm:pt modelId="{5C625305-67E6-4254-906E-9AC5F636B0B4}" type="pres">
      <dgm:prSet presAssocID="{DDB50D55-EBF3-4920-AC98-B8269870A673}" presName="sibTrans" presStyleCnt="0"/>
      <dgm:spPr/>
    </dgm:pt>
    <dgm:pt modelId="{5E03C396-E2C1-47A0-9774-02FDC6ACB6FB}" type="pres">
      <dgm:prSet presAssocID="{078E6E4B-01DF-4E90-8A04-6A35A0B76E00}" presName="node" presStyleLbl="node1" presStyleIdx="2" presStyleCnt="6">
        <dgm:presLayoutVars>
          <dgm:bulletEnabled val="1"/>
        </dgm:presLayoutVars>
      </dgm:prSet>
      <dgm:spPr/>
    </dgm:pt>
    <dgm:pt modelId="{57733F2B-BC44-423D-AAD4-D74CF215AADB}" type="pres">
      <dgm:prSet presAssocID="{FD9DE7CD-F135-423F-B21B-38161572EC38}" presName="sibTrans" presStyleCnt="0"/>
      <dgm:spPr/>
    </dgm:pt>
    <dgm:pt modelId="{565C96AA-D503-4815-8F4D-F7943D4969C9}" type="pres">
      <dgm:prSet presAssocID="{2CF2CEF2-5059-4267-A24B-AEDABD4D1FB1}" presName="node" presStyleLbl="node1" presStyleIdx="3" presStyleCnt="6">
        <dgm:presLayoutVars>
          <dgm:bulletEnabled val="1"/>
        </dgm:presLayoutVars>
      </dgm:prSet>
      <dgm:spPr/>
    </dgm:pt>
    <dgm:pt modelId="{468D1672-8696-4683-B8C0-3C3F8D84719E}" type="pres">
      <dgm:prSet presAssocID="{9D205228-3F4A-41BA-B90A-FF4C5C36FBDB}" presName="sibTrans" presStyleCnt="0"/>
      <dgm:spPr/>
    </dgm:pt>
    <dgm:pt modelId="{A2D549AE-415E-4A03-BCE7-C4FE17433662}" type="pres">
      <dgm:prSet presAssocID="{B9DE5574-64F7-45C1-A023-CF6E71535716}" presName="node" presStyleLbl="node1" presStyleIdx="4" presStyleCnt="6">
        <dgm:presLayoutVars>
          <dgm:bulletEnabled val="1"/>
        </dgm:presLayoutVars>
      </dgm:prSet>
      <dgm:spPr/>
    </dgm:pt>
    <dgm:pt modelId="{26E52176-53C1-4D25-B608-D51321A124AE}" type="pres">
      <dgm:prSet presAssocID="{C716B77E-0CFD-4B42-9998-81202EB7AE92}" presName="sibTrans" presStyleCnt="0"/>
      <dgm:spPr/>
    </dgm:pt>
    <dgm:pt modelId="{706F1795-962C-4141-91FF-ECC370A39D4F}" type="pres">
      <dgm:prSet presAssocID="{07FE0001-2384-4053-8B9B-CDF7023A74F8}" presName="node" presStyleLbl="node1" presStyleIdx="5" presStyleCnt="6">
        <dgm:presLayoutVars>
          <dgm:bulletEnabled val="1"/>
        </dgm:presLayoutVars>
      </dgm:prSet>
      <dgm:spPr/>
    </dgm:pt>
  </dgm:ptLst>
  <dgm:cxnLst>
    <dgm:cxn modelId="{3A3D4439-E4FF-45B2-8C62-3172CF39F2E2}" srcId="{6401CEB2-0EE3-4E7C-9888-4FB2569FE3E5}" destId="{B9DE5574-64F7-45C1-A023-CF6E71535716}" srcOrd="4" destOrd="0" parTransId="{8EB8410F-D73C-4CF1-8EFE-AF870962731A}" sibTransId="{C716B77E-0CFD-4B42-9998-81202EB7AE92}"/>
    <dgm:cxn modelId="{4D959C39-3827-4445-A146-243D551B9A70}" type="presOf" srcId="{B9DE5574-64F7-45C1-A023-CF6E71535716}" destId="{A2D549AE-415E-4A03-BCE7-C4FE17433662}" srcOrd="0" destOrd="0" presId="urn:microsoft.com/office/officeart/2005/8/layout/default"/>
    <dgm:cxn modelId="{68BC3567-BC0D-460F-A9FD-F061A0319D40}" type="presOf" srcId="{2CF2CEF2-5059-4267-A24B-AEDABD4D1FB1}" destId="{565C96AA-D503-4815-8F4D-F7943D4969C9}" srcOrd="0" destOrd="0" presId="urn:microsoft.com/office/officeart/2005/8/layout/default"/>
    <dgm:cxn modelId="{13C78E4A-7C9A-488F-BE3B-8511D2EDB524}" type="presOf" srcId="{597F1522-F3E0-46AB-85E6-ED3CFCA12E7E}" destId="{900AEDF2-3DAD-4868-B36D-12A9111D3A79}" srcOrd="0" destOrd="0" presId="urn:microsoft.com/office/officeart/2005/8/layout/default"/>
    <dgm:cxn modelId="{ADCD774D-EDC5-4845-8EAA-2651E3183F82}" srcId="{6401CEB2-0EE3-4E7C-9888-4FB2569FE3E5}" destId="{07FE0001-2384-4053-8B9B-CDF7023A74F8}" srcOrd="5" destOrd="0" parTransId="{C5382232-2890-450D-8D03-BB9578E22BDC}" sibTransId="{E2E69F02-7D0B-4CF2-92BA-A9CCF6DBD5EB}"/>
    <dgm:cxn modelId="{6BD28E6D-83C4-4BC8-8983-1D3347130A8B}" srcId="{6401CEB2-0EE3-4E7C-9888-4FB2569FE3E5}" destId="{078E6E4B-01DF-4E90-8A04-6A35A0B76E00}" srcOrd="2" destOrd="0" parTransId="{8CC66069-C59F-432D-B7F1-42497E34565E}" sibTransId="{FD9DE7CD-F135-423F-B21B-38161572EC38}"/>
    <dgm:cxn modelId="{DA3BF171-F08C-4712-861F-4B31BCF3E651}" type="presOf" srcId="{293B96D4-69D1-41AB-ACE6-2E7749EC1B27}" destId="{1DDA8929-4CBE-456E-A778-3DE4DB34B537}" srcOrd="0" destOrd="0" presId="urn:microsoft.com/office/officeart/2005/8/layout/default"/>
    <dgm:cxn modelId="{8ECB395A-3250-4F5A-A3E6-FA2A5F1CE1A5}" srcId="{6401CEB2-0EE3-4E7C-9888-4FB2569FE3E5}" destId="{293B96D4-69D1-41AB-ACE6-2E7749EC1B27}" srcOrd="1" destOrd="0" parTransId="{E1BC1FB5-416B-4FA0-A564-75A61EEF5DBA}" sibTransId="{DDB50D55-EBF3-4920-AC98-B8269870A673}"/>
    <dgm:cxn modelId="{9F2DBC90-9526-4F3D-8489-35356C29401B}" srcId="{6401CEB2-0EE3-4E7C-9888-4FB2569FE3E5}" destId="{2CF2CEF2-5059-4267-A24B-AEDABD4D1FB1}" srcOrd="3" destOrd="0" parTransId="{1CDDB62C-8E29-4DAE-BE72-B8E9CAF142C1}" sibTransId="{9D205228-3F4A-41BA-B90A-FF4C5C36FBDB}"/>
    <dgm:cxn modelId="{572E4AA9-5C6A-40AB-99C8-DC33296A2C9B}" srcId="{6401CEB2-0EE3-4E7C-9888-4FB2569FE3E5}" destId="{597F1522-F3E0-46AB-85E6-ED3CFCA12E7E}" srcOrd="0" destOrd="0" parTransId="{D4064FCB-0674-4EC9-B6DD-E7F88940026E}" sibTransId="{EB4AE916-CA73-4FA5-A04B-F0D346A57715}"/>
    <dgm:cxn modelId="{71B417AD-DDE2-41FD-BEFB-EC2C3ACB7335}" type="presOf" srcId="{078E6E4B-01DF-4E90-8A04-6A35A0B76E00}" destId="{5E03C396-E2C1-47A0-9774-02FDC6ACB6FB}" srcOrd="0" destOrd="0" presId="urn:microsoft.com/office/officeart/2005/8/layout/default"/>
    <dgm:cxn modelId="{E301AFB9-4F7F-4F3E-B265-4593F6096D5C}" type="presOf" srcId="{6401CEB2-0EE3-4E7C-9888-4FB2569FE3E5}" destId="{BF5CD607-ACB7-4728-AADF-5DDDABD63F00}" srcOrd="0" destOrd="0" presId="urn:microsoft.com/office/officeart/2005/8/layout/default"/>
    <dgm:cxn modelId="{C6FF4FCC-319A-44A1-B47C-34CCA5C46372}" type="presOf" srcId="{07FE0001-2384-4053-8B9B-CDF7023A74F8}" destId="{706F1795-962C-4141-91FF-ECC370A39D4F}" srcOrd="0" destOrd="0" presId="urn:microsoft.com/office/officeart/2005/8/layout/default"/>
    <dgm:cxn modelId="{8A09ADE6-8127-4059-8B22-D5269A0498B1}" type="presParOf" srcId="{BF5CD607-ACB7-4728-AADF-5DDDABD63F00}" destId="{900AEDF2-3DAD-4868-B36D-12A9111D3A79}" srcOrd="0" destOrd="0" presId="urn:microsoft.com/office/officeart/2005/8/layout/default"/>
    <dgm:cxn modelId="{F31A61F9-1CA6-4148-B7A8-353941E042F0}" type="presParOf" srcId="{BF5CD607-ACB7-4728-AADF-5DDDABD63F00}" destId="{C7A50FB4-4CE0-456E-9157-975DF165663D}" srcOrd="1" destOrd="0" presId="urn:microsoft.com/office/officeart/2005/8/layout/default"/>
    <dgm:cxn modelId="{82FE4C1A-A511-4568-8B76-BA8826AE3410}" type="presParOf" srcId="{BF5CD607-ACB7-4728-AADF-5DDDABD63F00}" destId="{1DDA8929-4CBE-456E-A778-3DE4DB34B537}" srcOrd="2" destOrd="0" presId="urn:microsoft.com/office/officeart/2005/8/layout/default"/>
    <dgm:cxn modelId="{005BF084-FC9A-4B7D-80C4-A3E5D6ABDE79}" type="presParOf" srcId="{BF5CD607-ACB7-4728-AADF-5DDDABD63F00}" destId="{5C625305-67E6-4254-906E-9AC5F636B0B4}" srcOrd="3" destOrd="0" presId="urn:microsoft.com/office/officeart/2005/8/layout/default"/>
    <dgm:cxn modelId="{673971EC-7922-49A1-B18C-D03C7BCE185E}" type="presParOf" srcId="{BF5CD607-ACB7-4728-AADF-5DDDABD63F00}" destId="{5E03C396-E2C1-47A0-9774-02FDC6ACB6FB}" srcOrd="4" destOrd="0" presId="urn:microsoft.com/office/officeart/2005/8/layout/default"/>
    <dgm:cxn modelId="{B13EA5D4-5AA9-412A-8989-2B5F92080351}" type="presParOf" srcId="{BF5CD607-ACB7-4728-AADF-5DDDABD63F00}" destId="{57733F2B-BC44-423D-AAD4-D74CF215AADB}" srcOrd="5" destOrd="0" presId="urn:microsoft.com/office/officeart/2005/8/layout/default"/>
    <dgm:cxn modelId="{0B2096B8-E3C4-40A6-9225-11F6868AB9CD}" type="presParOf" srcId="{BF5CD607-ACB7-4728-AADF-5DDDABD63F00}" destId="{565C96AA-D503-4815-8F4D-F7943D4969C9}" srcOrd="6" destOrd="0" presId="urn:microsoft.com/office/officeart/2005/8/layout/default"/>
    <dgm:cxn modelId="{45E4FA45-D6A1-4664-99D0-5273668FAA3F}" type="presParOf" srcId="{BF5CD607-ACB7-4728-AADF-5DDDABD63F00}" destId="{468D1672-8696-4683-B8C0-3C3F8D84719E}" srcOrd="7" destOrd="0" presId="urn:microsoft.com/office/officeart/2005/8/layout/default"/>
    <dgm:cxn modelId="{CC17F6B8-97C0-4389-9126-CB18BBFA4774}" type="presParOf" srcId="{BF5CD607-ACB7-4728-AADF-5DDDABD63F00}" destId="{A2D549AE-415E-4A03-BCE7-C4FE17433662}" srcOrd="8" destOrd="0" presId="urn:microsoft.com/office/officeart/2005/8/layout/default"/>
    <dgm:cxn modelId="{059C3CF3-422E-4511-8A71-7B9F5780DE3D}" type="presParOf" srcId="{BF5CD607-ACB7-4728-AADF-5DDDABD63F00}" destId="{26E52176-53C1-4D25-B608-D51321A124AE}" srcOrd="9" destOrd="0" presId="urn:microsoft.com/office/officeart/2005/8/layout/default"/>
    <dgm:cxn modelId="{5D60199B-0EFA-4BF8-AF8A-36F38922FDBC}" type="presParOf" srcId="{BF5CD607-ACB7-4728-AADF-5DDDABD63F00}" destId="{706F1795-962C-4141-91FF-ECC370A39D4F}" srcOrd="10" destOrd="0" presId="urn:microsoft.com/office/officeart/2005/8/layout/default"/>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0AEDF2-3DAD-4868-B36D-12A9111D3A79}">
      <dsp:nvSpPr>
        <dsp:cNvPr id="0" name=""/>
        <dsp:cNvSpPr/>
      </dsp:nvSpPr>
      <dsp:spPr>
        <a:xfrm>
          <a:off x="0" y="165304"/>
          <a:ext cx="2844409" cy="1706645"/>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kern="1200" dirty="0">
              <a:solidFill>
                <a:schemeClr val="tx1">
                  <a:lumMod val="75000"/>
                  <a:lumOff val="25000"/>
                </a:schemeClr>
              </a:solidFill>
              <a:latin typeface="Brandon Grotesque Regular" panose="020B0503020203060202" pitchFamily="34" charset="0"/>
              <a:ea typeface="Gadugi" panose="020B0502040204020203" pitchFamily="34" charset="0"/>
              <a:cs typeface="Calibri" panose="020F0502020204030204" pitchFamily="34" charset="0"/>
            </a:rPr>
            <a:t>Native-Led Nonprofit</a:t>
          </a:r>
        </a:p>
        <a:p>
          <a:pPr marL="0" lvl="0" indent="0" algn="ctr" defTabSz="1066800">
            <a:lnSpc>
              <a:spcPct val="90000"/>
            </a:lnSpc>
            <a:spcBef>
              <a:spcPct val="0"/>
            </a:spcBef>
            <a:spcAft>
              <a:spcPct val="35000"/>
            </a:spcAft>
            <a:buNone/>
          </a:pPr>
          <a:r>
            <a:rPr lang="en-US" sz="2400" b="0" kern="1200" dirty="0">
              <a:solidFill>
                <a:schemeClr val="tx1">
                  <a:lumMod val="75000"/>
                  <a:lumOff val="25000"/>
                </a:schemeClr>
              </a:solidFill>
              <a:latin typeface="Brandon Grotesque Regular" panose="020B0503020203060202" pitchFamily="34" charset="0"/>
              <a:ea typeface="Gadugi" panose="020B0502040204020203" pitchFamily="34" charset="0"/>
              <a:cs typeface="Calibri" panose="020F0502020204030204" pitchFamily="34" charset="0"/>
            </a:rPr>
            <a:t>Founded in 1980</a:t>
          </a:r>
        </a:p>
      </dsp:txBody>
      <dsp:txXfrm>
        <a:off x="0" y="165304"/>
        <a:ext cx="2844409" cy="1706645"/>
      </dsp:txXfrm>
    </dsp:sp>
    <dsp:sp modelId="{1DDA8929-4CBE-456E-A778-3DE4DB34B537}">
      <dsp:nvSpPr>
        <dsp:cNvPr id="0" name=""/>
        <dsp:cNvSpPr/>
      </dsp:nvSpPr>
      <dsp:spPr>
        <a:xfrm>
          <a:off x="3128850" y="165304"/>
          <a:ext cx="2844409" cy="1706645"/>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kern="1200" dirty="0">
              <a:solidFill>
                <a:schemeClr val="tx1">
                  <a:lumMod val="75000"/>
                  <a:lumOff val="25000"/>
                </a:schemeClr>
              </a:solidFill>
              <a:latin typeface="Brandon Grotesque Regular" panose="020B0503020203060202" pitchFamily="34" charset="0"/>
              <a:ea typeface="Gadugi" panose="020B0502040204020203" pitchFamily="34" charset="0"/>
              <a:cs typeface="Calibri" panose="020F0502020204030204" pitchFamily="34" charset="0"/>
            </a:rPr>
            <a:t>Based in Longmont, Colorado</a:t>
          </a:r>
        </a:p>
      </dsp:txBody>
      <dsp:txXfrm>
        <a:off x="3128850" y="165304"/>
        <a:ext cx="2844409" cy="1706645"/>
      </dsp:txXfrm>
    </dsp:sp>
    <dsp:sp modelId="{5E03C396-E2C1-47A0-9774-02FDC6ACB6FB}">
      <dsp:nvSpPr>
        <dsp:cNvPr id="0" name=""/>
        <dsp:cNvSpPr/>
      </dsp:nvSpPr>
      <dsp:spPr>
        <a:xfrm>
          <a:off x="6257700" y="165304"/>
          <a:ext cx="2844409" cy="1706645"/>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ts val="200"/>
            </a:spcAft>
            <a:buNone/>
          </a:pPr>
          <a:r>
            <a:rPr lang="en-US" sz="2400" b="0" kern="1200" dirty="0">
              <a:solidFill>
                <a:schemeClr val="tx1">
                  <a:lumMod val="75000"/>
                  <a:lumOff val="25000"/>
                </a:schemeClr>
              </a:solidFill>
              <a:latin typeface="Brandon Grotesque Regular" panose="020B0503020203060202" pitchFamily="34" charset="0"/>
              <a:ea typeface="Gadugi" panose="020B0502040204020203" pitchFamily="34" charset="0"/>
              <a:cs typeface="Calibri" panose="020F0502020204030204" pitchFamily="34" charset="0"/>
            </a:rPr>
            <a:t>57 Staff Members</a:t>
          </a:r>
        </a:p>
      </dsp:txBody>
      <dsp:txXfrm>
        <a:off x="6257700" y="165304"/>
        <a:ext cx="2844409" cy="1706645"/>
      </dsp:txXfrm>
    </dsp:sp>
    <dsp:sp modelId="{565C96AA-D503-4815-8F4D-F7943D4969C9}">
      <dsp:nvSpPr>
        <dsp:cNvPr id="0" name=""/>
        <dsp:cNvSpPr/>
      </dsp:nvSpPr>
      <dsp:spPr>
        <a:xfrm>
          <a:off x="0" y="2156391"/>
          <a:ext cx="2844409" cy="1706645"/>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ts val="0"/>
            </a:spcAft>
            <a:buNone/>
          </a:pPr>
          <a:r>
            <a:rPr lang="en-US" sz="2400" b="0" kern="1200" dirty="0">
              <a:solidFill>
                <a:schemeClr val="tx1">
                  <a:lumMod val="75000"/>
                  <a:lumOff val="25000"/>
                </a:schemeClr>
              </a:solidFill>
              <a:latin typeface="Brandon Grotesque Regular" panose="020B0503020203060202" pitchFamily="34" charset="0"/>
              <a:ea typeface="Gadugi" panose="020B0502040204020203" pitchFamily="34" charset="0"/>
              <a:cs typeface="Calibri" panose="020F0502020204030204" pitchFamily="34" charset="0"/>
            </a:rPr>
            <a:t>5 Programs</a:t>
          </a:r>
        </a:p>
      </dsp:txBody>
      <dsp:txXfrm>
        <a:off x="0" y="2156391"/>
        <a:ext cx="2844409" cy="1706645"/>
      </dsp:txXfrm>
    </dsp:sp>
    <dsp:sp modelId="{A2D549AE-415E-4A03-BCE7-C4FE17433662}">
      <dsp:nvSpPr>
        <dsp:cNvPr id="0" name=""/>
        <dsp:cNvSpPr/>
      </dsp:nvSpPr>
      <dsp:spPr>
        <a:xfrm>
          <a:off x="3128850" y="2156391"/>
          <a:ext cx="2844409" cy="1706645"/>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ts val="0"/>
            </a:spcAft>
            <a:buNone/>
          </a:pPr>
          <a:r>
            <a:rPr lang="en-US" sz="2400" b="0" kern="1200" dirty="0">
              <a:solidFill>
                <a:schemeClr val="tx1">
                  <a:lumMod val="75000"/>
                  <a:lumOff val="25000"/>
                </a:schemeClr>
              </a:solidFill>
              <a:latin typeface="Brandon Grotesque Regular" panose="020B0503020203060202" pitchFamily="34" charset="0"/>
              <a:ea typeface="Gadugi" panose="020B0502040204020203" pitchFamily="34" charset="0"/>
              <a:cs typeface="Calibri" panose="020F0502020204030204" pitchFamily="34" charset="0"/>
            </a:rPr>
            <a:t>2024 mid-year Grantmaking: 3,473 grants, $85 million</a:t>
          </a:r>
        </a:p>
      </dsp:txBody>
      <dsp:txXfrm>
        <a:off x="3128850" y="2156391"/>
        <a:ext cx="2844409" cy="1706645"/>
      </dsp:txXfrm>
    </dsp:sp>
    <dsp:sp modelId="{706F1795-962C-4141-91FF-ECC370A39D4F}">
      <dsp:nvSpPr>
        <dsp:cNvPr id="0" name=""/>
        <dsp:cNvSpPr/>
      </dsp:nvSpPr>
      <dsp:spPr>
        <a:xfrm>
          <a:off x="6257700" y="2156391"/>
          <a:ext cx="2844409" cy="1706645"/>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85000"/>
            </a:lnSpc>
            <a:spcBef>
              <a:spcPct val="0"/>
            </a:spcBef>
            <a:spcAft>
              <a:spcPts val="0"/>
            </a:spcAft>
            <a:buNone/>
          </a:pPr>
          <a:r>
            <a:rPr lang="en-US" sz="2300" b="0" kern="1200" dirty="0">
              <a:solidFill>
                <a:schemeClr val="tx1">
                  <a:lumMod val="75000"/>
                  <a:lumOff val="25000"/>
                </a:schemeClr>
              </a:solidFill>
              <a:latin typeface="Brandon Grotesque Regular" panose="020B0503020203060202" pitchFamily="34" charset="0"/>
              <a:ea typeface="Gadugi" panose="020B0502040204020203" pitchFamily="34" charset="0"/>
              <a:cs typeface="Calibri" panose="020F0502020204030204" pitchFamily="34" charset="0"/>
            </a:rPr>
            <a:t>Constituent Base: Tribal Programs, Native-Led Nonprofits &amp; Community Orgs</a:t>
          </a:r>
        </a:p>
      </dsp:txBody>
      <dsp:txXfrm>
        <a:off x="6257700" y="2156391"/>
        <a:ext cx="2844409" cy="170664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Rectangle 1">
            <a:extLst>
              <a:ext uri="{FF2B5EF4-FFF2-40B4-BE49-F238E27FC236}">
                <a16:creationId xmlns:a16="http://schemas.microsoft.com/office/drawing/2014/main" id="{FE29B561-EA08-20CE-BA2C-30AAB4AEA0DD}"/>
              </a:ext>
            </a:extLst>
          </p:cNvPr>
          <p:cNvSpPr>
            <a:spLocks noGrp="1" noRot="1" noChangeAspect="1" noChangeArrowheads="1"/>
          </p:cNvSpPr>
          <p:nvPr>
            <p:ph type="sldImg"/>
          </p:nvPr>
        </p:nvSpPr>
        <p:spPr bwMode="auto">
          <a:xfrm>
            <a:off x="533400" y="763588"/>
            <a:ext cx="6702425" cy="3770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50" name="Rectangle 2">
            <a:extLst>
              <a:ext uri="{FF2B5EF4-FFF2-40B4-BE49-F238E27FC236}">
                <a16:creationId xmlns:a16="http://schemas.microsoft.com/office/drawing/2014/main" id="{F84AE015-D47C-4A72-435A-FEE268135C14}"/>
              </a:ext>
            </a:extLst>
          </p:cNvPr>
          <p:cNvSpPr>
            <a:spLocks noGrp="1" noChangeArrowheads="1"/>
          </p:cNvSpPr>
          <p:nvPr>
            <p:ph type="body"/>
          </p:nvPr>
        </p:nvSpPr>
        <p:spPr bwMode="auto">
          <a:xfrm>
            <a:off x="777875" y="4776788"/>
            <a:ext cx="6216650"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en-US" altLang="en-US"/>
          </a:p>
        </p:txBody>
      </p:sp>
      <p:sp>
        <p:nvSpPr>
          <p:cNvPr id="2051" name="Rectangle 3">
            <a:extLst>
              <a:ext uri="{FF2B5EF4-FFF2-40B4-BE49-F238E27FC236}">
                <a16:creationId xmlns:a16="http://schemas.microsoft.com/office/drawing/2014/main" id="{DA01CABD-553C-A14B-1CF1-EF8C3FEA4718}"/>
              </a:ext>
            </a:extLst>
          </p:cNvPr>
          <p:cNvSpPr>
            <a:spLocks noGrp="1" noChangeArrowheads="1"/>
          </p:cNvSpPr>
          <p:nvPr>
            <p:ph type="hdr"/>
          </p:nvPr>
        </p:nvSpPr>
        <p:spPr bwMode="auto">
          <a:xfrm>
            <a:off x="0" y="0"/>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tabLst>
                <a:tab pos="914400" algn="l"/>
                <a:tab pos="1828800" algn="l"/>
                <a:tab pos="2743200" algn="l"/>
              </a:tabLst>
              <a:defRPr sz="1400">
                <a:solidFill>
                  <a:srgbClr val="000000"/>
                </a:solidFill>
                <a:latin typeface="Times New Roman" panose="02020603050405020304" pitchFamily="18" charset="0"/>
                <a:cs typeface="DejaVu Sans" charset="0"/>
              </a:defRPr>
            </a:lvl1pPr>
          </a:lstStyle>
          <a:p>
            <a:endParaRPr lang="en-US" altLang="en-US"/>
          </a:p>
        </p:txBody>
      </p:sp>
      <p:sp>
        <p:nvSpPr>
          <p:cNvPr id="2052" name="Rectangle 4">
            <a:extLst>
              <a:ext uri="{FF2B5EF4-FFF2-40B4-BE49-F238E27FC236}">
                <a16:creationId xmlns:a16="http://schemas.microsoft.com/office/drawing/2014/main" id="{19476EC8-1037-C206-9436-157FB4994380}"/>
              </a:ext>
            </a:extLst>
          </p:cNvPr>
          <p:cNvSpPr>
            <a:spLocks noGrp="1" noChangeArrowheads="1"/>
          </p:cNvSpPr>
          <p:nvPr>
            <p:ph type="dt"/>
          </p:nvPr>
        </p:nvSpPr>
        <p:spPr bwMode="auto">
          <a:xfrm>
            <a:off x="4398963" y="0"/>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tabLst>
                <a:tab pos="914400" algn="l"/>
                <a:tab pos="1828800" algn="l"/>
                <a:tab pos="2743200" algn="l"/>
              </a:tabLst>
              <a:defRPr sz="1400">
                <a:solidFill>
                  <a:srgbClr val="000000"/>
                </a:solidFill>
                <a:latin typeface="Times New Roman" panose="02020603050405020304" pitchFamily="18" charset="0"/>
                <a:cs typeface="DejaVu Sans" charset="0"/>
              </a:defRPr>
            </a:lvl1pPr>
          </a:lstStyle>
          <a:p>
            <a:endParaRPr lang="en-US" altLang="en-US"/>
          </a:p>
        </p:txBody>
      </p:sp>
      <p:sp>
        <p:nvSpPr>
          <p:cNvPr id="2053" name="Rectangle 5">
            <a:extLst>
              <a:ext uri="{FF2B5EF4-FFF2-40B4-BE49-F238E27FC236}">
                <a16:creationId xmlns:a16="http://schemas.microsoft.com/office/drawing/2014/main" id="{7A2474D8-D3FA-82AF-AF2A-60DED1E0FA22}"/>
              </a:ext>
            </a:extLst>
          </p:cNvPr>
          <p:cNvSpPr>
            <a:spLocks noGrp="1" noChangeArrowheads="1"/>
          </p:cNvSpPr>
          <p:nvPr>
            <p:ph type="ftr"/>
          </p:nvPr>
        </p:nvSpPr>
        <p:spPr bwMode="auto">
          <a:xfrm>
            <a:off x="0" y="9555163"/>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tabLst>
                <a:tab pos="914400" algn="l"/>
                <a:tab pos="1828800" algn="l"/>
                <a:tab pos="2743200" algn="l"/>
              </a:tabLst>
              <a:defRPr sz="1400">
                <a:solidFill>
                  <a:srgbClr val="000000"/>
                </a:solidFill>
                <a:latin typeface="Times New Roman" panose="02020603050405020304" pitchFamily="18" charset="0"/>
                <a:cs typeface="DejaVu Sans" charset="0"/>
              </a:defRPr>
            </a:lvl1pPr>
          </a:lstStyle>
          <a:p>
            <a:endParaRPr lang="en-US" altLang="en-US"/>
          </a:p>
        </p:txBody>
      </p:sp>
      <p:sp>
        <p:nvSpPr>
          <p:cNvPr id="2054" name="Rectangle 6">
            <a:extLst>
              <a:ext uri="{FF2B5EF4-FFF2-40B4-BE49-F238E27FC236}">
                <a16:creationId xmlns:a16="http://schemas.microsoft.com/office/drawing/2014/main" id="{03A56604-C826-27FC-00EF-A1DC277B68EC}"/>
              </a:ext>
            </a:extLst>
          </p:cNvPr>
          <p:cNvSpPr>
            <a:spLocks noGrp="1" noChangeArrowheads="1"/>
          </p:cNvSpPr>
          <p:nvPr>
            <p:ph type="sldNum"/>
          </p:nvPr>
        </p:nvSpPr>
        <p:spPr bwMode="auto">
          <a:xfrm>
            <a:off x="4398963" y="9555163"/>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tabLst>
                <a:tab pos="914400" algn="l"/>
                <a:tab pos="1828800" algn="l"/>
                <a:tab pos="2743200" algn="l"/>
              </a:tabLst>
              <a:defRPr sz="1400">
                <a:solidFill>
                  <a:srgbClr val="000000"/>
                </a:solidFill>
                <a:latin typeface="Times New Roman" panose="02020603050405020304" pitchFamily="18" charset="0"/>
                <a:cs typeface="DejaVu Sans" charset="0"/>
              </a:defRPr>
            </a:lvl1pPr>
          </a:lstStyle>
          <a:p>
            <a:fld id="{94D1A02D-2DB1-451F-AFEE-F0F5EE771E70}"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A2788A55-4643-0F43-90CF-6F8D7828560C}"/>
              </a:ext>
            </a:extLst>
          </p:cNvPr>
          <p:cNvSpPr>
            <a:spLocks noGrp="1" noChangeArrowheads="1"/>
          </p:cNvSpPr>
          <p:nvPr>
            <p:ph type="sldNum"/>
          </p:nvPr>
        </p:nvSpPr>
        <p:spPr>
          <a:ln/>
        </p:spPr>
        <p:txBody>
          <a:bodyPr/>
          <a:lstStyle/>
          <a:p>
            <a:fld id="{6FB93E80-E49A-4261-83A4-C062B5DA2D3C}" type="slidenum">
              <a:rPr lang="en-US" altLang="en-US"/>
              <a:pPr/>
              <a:t>1</a:t>
            </a:fld>
            <a:endParaRPr lang="en-US" altLang="en-US"/>
          </a:p>
        </p:txBody>
      </p:sp>
      <p:sp>
        <p:nvSpPr>
          <p:cNvPr id="12289" name="Rectangle 1">
            <a:extLst>
              <a:ext uri="{FF2B5EF4-FFF2-40B4-BE49-F238E27FC236}">
                <a16:creationId xmlns:a16="http://schemas.microsoft.com/office/drawing/2014/main" id="{B857C839-3750-0E5A-0C43-E5609BE4D128}"/>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0" name="Rectangle 2">
            <a:extLst>
              <a:ext uri="{FF2B5EF4-FFF2-40B4-BE49-F238E27FC236}">
                <a16:creationId xmlns:a16="http://schemas.microsoft.com/office/drawing/2014/main" id="{8BEBEE8C-BFED-44D5-5B94-580AD6DBD6FE}"/>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7424224D-C62B-7356-B665-381CECCAB454}"/>
              </a:ext>
            </a:extLst>
          </p:cNvPr>
          <p:cNvSpPr>
            <a:spLocks noGrp="1" noChangeArrowheads="1"/>
          </p:cNvSpPr>
          <p:nvPr>
            <p:ph type="sldNum"/>
          </p:nvPr>
        </p:nvSpPr>
        <p:spPr>
          <a:ln/>
        </p:spPr>
        <p:txBody>
          <a:bodyPr/>
          <a:lstStyle/>
          <a:p>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914400" algn="l"/>
                <a:tab pos="1828800" algn="l"/>
                <a:tab pos="2743200" algn="l"/>
              </a:tabLst>
              <a:defRPr/>
            </a:pPr>
            <a:fld id="{F6FAA3EC-4F88-440E-AC9A-5CFD16705C00}"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rPr>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914400" algn="l"/>
                  <a:tab pos="1828800" algn="l"/>
                  <a:tab pos="2743200" algn="l"/>
                </a:tabLst>
                <a:defRPr/>
              </a:pPr>
              <a:t>10</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
        <p:nvSpPr>
          <p:cNvPr id="16385" name="Rectangle 1">
            <a:extLst>
              <a:ext uri="{FF2B5EF4-FFF2-40B4-BE49-F238E27FC236}">
                <a16:creationId xmlns:a16="http://schemas.microsoft.com/office/drawing/2014/main" id="{55D93EFA-956D-4577-9606-CCF60F7646AD}"/>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6" name="Rectangle 2">
            <a:extLst>
              <a:ext uri="{FF2B5EF4-FFF2-40B4-BE49-F238E27FC236}">
                <a16:creationId xmlns:a16="http://schemas.microsoft.com/office/drawing/2014/main" id="{E5384C51-9B35-95C9-A5E9-BCD106717D0E}"/>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74718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733381D2-995B-4F7B-718B-C47BBB653C3D}"/>
              </a:ext>
            </a:extLst>
          </p:cNvPr>
          <p:cNvSpPr>
            <a:spLocks noGrp="1" noChangeArrowheads="1"/>
          </p:cNvSpPr>
          <p:nvPr>
            <p:ph type="sldNum"/>
          </p:nvPr>
        </p:nvSpPr>
        <p:spPr>
          <a:ln/>
        </p:spPr>
        <p:txBody>
          <a:bodyPr/>
          <a:lstStyle/>
          <a:p>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914400" algn="l"/>
                <a:tab pos="1828800" algn="l"/>
                <a:tab pos="2743200" algn="l"/>
              </a:tabLst>
              <a:defRPr/>
            </a:pPr>
            <a:fld id="{4B755055-9C5F-48CE-94C4-00DA349B2613}"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rPr>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914400" algn="l"/>
                  <a:tab pos="1828800" algn="l"/>
                  <a:tab pos="2743200" algn="l"/>
                </a:tabLst>
                <a:defRPr/>
              </a:pPr>
              <a:t>11</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
        <p:nvSpPr>
          <p:cNvPr id="17409" name="Rectangle 1">
            <a:extLst>
              <a:ext uri="{FF2B5EF4-FFF2-40B4-BE49-F238E27FC236}">
                <a16:creationId xmlns:a16="http://schemas.microsoft.com/office/drawing/2014/main" id="{0022724A-67F6-0192-0FAF-2789DD175333}"/>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0" name="Rectangle 2">
            <a:extLst>
              <a:ext uri="{FF2B5EF4-FFF2-40B4-BE49-F238E27FC236}">
                <a16:creationId xmlns:a16="http://schemas.microsoft.com/office/drawing/2014/main" id="{97370CDF-CFFA-F9A6-41BF-04F4A98B8AB8}"/>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969899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923603AB-F8CF-F452-74F0-A2D6D473AEC0}"/>
              </a:ext>
            </a:extLst>
          </p:cNvPr>
          <p:cNvSpPr>
            <a:spLocks noGrp="1" noChangeArrowheads="1"/>
          </p:cNvSpPr>
          <p:nvPr>
            <p:ph type="sldNum"/>
          </p:nvPr>
        </p:nvSpPr>
        <p:spPr>
          <a:ln/>
        </p:spPr>
        <p:txBody>
          <a:bodyPr/>
          <a:lstStyle/>
          <a:p>
            <a:fld id="{30398700-A457-4DAE-A3AF-A684A83B9262}" type="slidenum">
              <a:rPr lang="en-US" altLang="en-US"/>
              <a:pPr/>
              <a:t>12</a:t>
            </a:fld>
            <a:endParaRPr lang="en-US" altLang="en-US"/>
          </a:p>
        </p:txBody>
      </p:sp>
      <p:sp>
        <p:nvSpPr>
          <p:cNvPr id="14337" name="Rectangle 1">
            <a:extLst>
              <a:ext uri="{FF2B5EF4-FFF2-40B4-BE49-F238E27FC236}">
                <a16:creationId xmlns:a16="http://schemas.microsoft.com/office/drawing/2014/main" id="{4AC79D38-5FEF-4B13-B8AE-830889CA7CC5}"/>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8" name="Rectangle 2">
            <a:extLst>
              <a:ext uri="{FF2B5EF4-FFF2-40B4-BE49-F238E27FC236}">
                <a16:creationId xmlns:a16="http://schemas.microsoft.com/office/drawing/2014/main" id="{528EA559-0C20-EE28-BD3A-D4410C6D638B}"/>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446964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923603AB-F8CF-F452-74F0-A2D6D473AEC0}"/>
              </a:ext>
            </a:extLst>
          </p:cNvPr>
          <p:cNvSpPr>
            <a:spLocks noGrp="1" noChangeArrowheads="1"/>
          </p:cNvSpPr>
          <p:nvPr>
            <p:ph type="sldNum"/>
          </p:nvPr>
        </p:nvSpPr>
        <p:spPr>
          <a:ln/>
        </p:spPr>
        <p:txBody>
          <a:bodyPr/>
          <a:lstStyle/>
          <a:p>
            <a:fld id="{30398700-A457-4DAE-A3AF-A684A83B9262}" type="slidenum">
              <a:rPr lang="en-US" altLang="en-US"/>
              <a:pPr/>
              <a:t>13</a:t>
            </a:fld>
            <a:endParaRPr lang="en-US" altLang="en-US"/>
          </a:p>
        </p:txBody>
      </p:sp>
      <p:sp>
        <p:nvSpPr>
          <p:cNvPr id="14337" name="Rectangle 1">
            <a:extLst>
              <a:ext uri="{FF2B5EF4-FFF2-40B4-BE49-F238E27FC236}">
                <a16:creationId xmlns:a16="http://schemas.microsoft.com/office/drawing/2014/main" id="{4AC79D38-5FEF-4B13-B8AE-830889CA7CC5}"/>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8" name="Rectangle 2">
            <a:extLst>
              <a:ext uri="{FF2B5EF4-FFF2-40B4-BE49-F238E27FC236}">
                <a16:creationId xmlns:a16="http://schemas.microsoft.com/office/drawing/2014/main" id="{528EA559-0C20-EE28-BD3A-D4410C6D638B}"/>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2557489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0BE493A5-6567-83CA-B3F3-BB122E8F7350}"/>
              </a:ext>
            </a:extLst>
          </p:cNvPr>
          <p:cNvSpPr>
            <a:spLocks noGrp="1" noChangeArrowheads="1"/>
          </p:cNvSpPr>
          <p:nvPr>
            <p:ph type="sldNum"/>
          </p:nvPr>
        </p:nvSpPr>
        <p:spPr>
          <a:ln/>
        </p:spPr>
        <p:txBody>
          <a:bodyPr lIns="96661" tIns="48331" rIns="96661" bIns="48331"/>
          <a:lstStyle/>
          <a:p>
            <a:pPr algn="r" defTabSz="966612" fontAlgn="base" hangingPunct="0">
              <a:lnSpc>
                <a:spcPct val="93000"/>
              </a:lnSpc>
              <a:spcBef>
                <a:spcPts val="14"/>
              </a:spcBef>
              <a:spcAft>
                <a:spcPts val="14"/>
              </a:spcAft>
              <a:buSzPct val="100000"/>
              <a:tabLst>
                <a:tab pos="966612" algn="l"/>
                <a:tab pos="1933224" algn="l"/>
                <a:tab pos="2899837" algn="l"/>
              </a:tabLst>
              <a:defRPr/>
            </a:pPr>
            <a:endParaRPr lang="en-US" altLang="en-US" sz="1500" kern="1200" dirty="0">
              <a:latin typeface="Times New Roman" panose="02020603050405020304" pitchFamily="18" charset="0"/>
              <a:ea typeface="+mn-ea"/>
            </a:endParaRPr>
          </a:p>
        </p:txBody>
      </p:sp>
      <p:sp>
        <p:nvSpPr>
          <p:cNvPr id="13313" name="Rectangle 1">
            <a:extLst>
              <a:ext uri="{FF2B5EF4-FFF2-40B4-BE49-F238E27FC236}">
                <a16:creationId xmlns:a16="http://schemas.microsoft.com/office/drawing/2014/main" id="{566BD15B-91A6-4352-E5D3-709EC06DDEBC}"/>
              </a:ext>
            </a:extLst>
          </p:cNvPr>
          <p:cNvSpPr txBox="1">
            <a:spLocks noGrp="1" noRot="1" noChangeAspect="1" noChangeArrowheads="1"/>
          </p:cNvSpPr>
          <p:nvPr>
            <p:ph type="sldImg"/>
          </p:nvPr>
        </p:nvSpPr>
        <p:spPr bwMode="auto">
          <a:xfrm>
            <a:off x="2057400" y="0"/>
            <a:ext cx="5486400" cy="41148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 name="TextBox 1">
            <a:extLst>
              <a:ext uri="{FF2B5EF4-FFF2-40B4-BE49-F238E27FC236}">
                <a16:creationId xmlns:a16="http://schemas.microsoft.com/office/drawing/2014/main" id="{7BC9FEE2-55FF-4426-B949-B1AD31F9A6D5}"/>
              </a:ext>
            </a:extLst>
          </p:cNvPr>
          <p:cNvSpPr txBox="1"/>
          <p:nvPr/>
        </p:nvSpPr>
        <p:spPr>
          <a:xfrm>
            <a:off x="335043" y="4262057"/>
            <a:ext cx="8931116" cy="3098427"/>
          </a:xfrm>
          <a:prstGeom prst="rect">
            <a:avLst/>
          </a:prstGeom>
          <a:noFill/>
        </p:spPr>
        <p:txBody>
          <a:bodyPr wrap="square" lIns="96661" tIns="48331" rIns="96661" bIns="48331" rtlCol="0">
            <a:spAutoFit/>
          </a:bodyPr>
          <a:lstStyle/>
          <a:p>
            <a:pPr marL="167815"/>
            <a:r>
              <a:rPr lang="en-US" altLang="en-US" sz="1300" dirty="0">
                <a:latin typeface="Brandon Grotesque Regular" panose="020B0503020203060202" pitchFamily="34" charset="0"/>
              </a:rPr>
              <a:t>I’d like to highlight our partnership with the Forest Service as a Community Navigator. In this role, we will grow our outreach and technical assistance to tribes in areas in which we are already invested and connected, and will enable greater tribal access to Forest Service programming. The vehicle for this work will be through the Stewarding Native Lands program and will utilize strategies we already have built into our programs and include:</a:t>
            </a:r>
          </a:p>
          <a:p>
            <a:pPr marL="483306" indent="-315491">
              <a:buFont typeface="Arial" panose="020B0604020202020204" pitchFamily="34" charset="0"/>
              <a:buChar char="•"/>
            </a:pPr>
            <a:r>
              <a:rPr lang="en-US" altLang="en-US" sz="1300" dirty="0">
                <a:latin typeface="Brandon Grotesque Regular" panose="020B0503020203060202" pitchFamily="34" charset="0"/>
              </a:rPr>
              <a:t>Targeted Technical Assistance – which will be provided to improve tribal access to and capacity building for participation in FS opportunities. This TA can cover needs like feasibility assessments, grant writing, project and grant management training, strategic planning, development of conservation strategies, plans that incorporate diverse funding sources, and more. TA will use site visits and consultants with relevant expertise. </a:t>
            </a:r>
          </a:p>
          <a:p>
            <a:pPr marL="483306" indent="-315491">
              <a:buFont typeface="Arial" panose="020B0604020202020204" pitchFamily="34" charset="0"/>
              <a:buChar char="•"/>
            </a:pPr>
            <a:r>
              <a:rPr lang="en-US" altLang="en-US" sz="1300" dirty="0">
                <a:latin typeface="Brandon Grotesque Regular" panose="020B0503020203060202" pitchFamily="34" charset="0"/>
              </a:rPr>
              <a:t>Capacity Support – will provide grants to cover costs associated with building capacity such as strategic planning, feasibility assessments, grant writing, project and grant management training, development of conservation strategies, and more. </a:t>
            </a:r>
          </a:p>
          <a:p>
            <a:pPr marL="483306" indent="-315491">
              <a:buFont typeface="Arial" panose="020B0604020202020204" pitchFamily="34" charset="0"/>
              <a:buChar char="•"/>
            </a:pPr>
            <a:r>
              <a:rPr lang="en-US" altLang="en-US" sz="1300" dirty="0">
                <a:latin typeface="Brandon Grotesque Regular" panose="020B0503020203060202" pitchFamily="34" charset="0"/>
              </a:rPr>
              <a:t>Webinars and Presentations – will support outreach and increase awareness of Forest Service opportunities and resources and collaborate with Tribes to develop webinar topics based on emerging needs and feedback.</a:t>
            </a:r>
          </a:p>
          <a:p>
            <a:pPr marL="483306" indent="-315491">
              <a:buFont typeface="Arial" panose="020B0604020202020204" pitchFamily="34" charset="0"/>
              <a:buChar char="•"/>
            </a:pPr>
            <a:r>
              <a:rPr lang="en-US" altLang="en-US" sz="1300" dirty="0">
                <a:latin typeface="Brandon Grotesque Regular" panose="020B0503020203060202" pitchFamily="34" charset="0"/>
              </a:rPr>
              <a:t>Publications and Resource Guides - will share lessons learned from our activities. We will also create an evaluation report to understand effectiveness this effort and to provide feedback to the US Forest Service and how to reduce barriers to accessing USFS programs and opportunities. </a:t>
            </a:r>
            <a:endParaRPr lang="en-US" sz="1300" dirty="0">
              <a:latin typeface="Brandon Grotesque Regular" panose="020B0503020203060202" pitchFamily="34" charset="0"/>
            </a:endParaRPr>
          </a:p>
        </p:txBody>
      </p:sp>
    </p:spTree>
    <p:extLst>
      <p:ext uri="{BB962C8B-B14F-4D97-AF65-F5344CB8AC3E}">
        <p14:creationId xmlns:p14="http://schemas.microsoft.com/office/powerpoint/2010/main" val="3282357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7424224D-C62B-7356-B665-381CECCAB454}"/>
              </a:ext>
            </a:extLst>
          </p:cNvPr>
          <p:cNvSpPr>
            <a:spLocks noGrp="1" noChangeArrowheads="1"/>
          </p:cNvSpPr>
          <p:nvPr>
            <p:ph type="sldNum"/>
          </p:nvPr>
        </p:nvSpPr>
        <p:spPr>
          <a:ln/>
        </p:spPr>
        <p:txBody>
          <a:bodyPr/>
          <a:lstStyle/>
          <a:p>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914400" algn="l"/>
                <a:tab pos="1828800" algn="l"/>
                <a:tab pos="2743200" algn="l"/>
              </a:tabLst>
              <a:defRPr/>
            </a:pPr>
            <a:fld id="{F6FAA3EC-4F88-440E-AC9A-5CFD16705C00}"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rPr>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914400" algn="l"/>
                  <a:tab pos="1828800" algn="l"/>
                  <a:tab pos="2743200" algn="l"/>
                </a:tabLst>
                <a:defRPr/>
              </a:pPr>
              <a:t>15</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
        <p:nvSpPr>
          <p:cNvPr id="16385" name="Rectangle 1">
            <a:extLst>
              <a:ext uri="{FF2B5EF4-FFF2-40B4-BE49-F238E27FC236}">
                <a16:creationId xmlns:a16="http://schemas.microsoft.com/office/drawing/2014/main" id="{55D93EFA-956D-4577-9606-CCF60F7646AD}"/>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6" name="Rectangle 2">
            <a:extLst>
              <a:ext uri="{FF2B5EF4-FFF2-40B4-BE49-F238E27FC236}">
                <a16:creationId xmlns:a16="http://schemas.microsoft.com/office/drawing/2014/main" id="{E5384C51-9B35-95C9-A5E9-BCD106717D0E}"/>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747180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92F3E9E8-4332-60B1-94C4-A87E13D1C43F}"/>
              </a:ext>
            </a:extLst>
          </p:cNvPr>
          <p:cNvSpPr>
            <a:spLocks noGrp="1" noChangeArrowheads="1"/>
          </p:cNvSpPr>
          <p:nvPr>
            <p:ph type="sldNum"/>
          </p:nvPr>
        </p:nvSpPr>
        <p:spPr>
          <a:ln/>
        </p:spPr>
        <p:txBody>
          <a:bodyPr/>
          <a:lstStyle/>
          <a:p>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914400" algn="l"/>
                <a:tab pos="1828800" algn="l"/>
                <a:tab pos="2743200" algn="l"/>
              </a:tabLst>
              <a:defRPr/>
            </a:pPr>
            <a:fld id="{F4A4E054-9A3C-48FD-A7C9-58023DE90997}"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rPr>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914400" algn="l"/>
                  <a:tab pos="1828800" algn="l"/>
                  <a:tab pos="2743200" algn="l"/>
                </a:tabLst>
                <a:defRPr/>
              </a:pPr>
              <a:t>16</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
        <p:nvSpPr>
          <p:cNvPr id="20481" name="Rectangle 1">
            <a:extLst>
              <a:ext uri="{FF2B5EF4-FFF2-40B4-BE49-F238E27FC236}">
                <a16:creationId xmlns:a16="http://schemas.microsoft.com/office/drawing/2014/main" id="{48358295-1F4D-7035-4BA2-F566C4C43511}"/>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2" name="Rectangle 2">
            <a:extLst>
              <a:ext uri="{FF2B5EF4-FFF2-40B4-BE49-F238E27FC236}">
                <a16:creationId xmlns:a16="http://schemas.microsoft.com/office/drawing/2014/main" id="{C7A9C5B9-D4CA-CF91-4AFA-8D311286AD51}"/>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2DADFFD6-E013-BB4D-5319-E8666862373C}"/>
              </a:ext>
            </a:extLst>
          </p:cNvPr>
          <p:cNvSpPr>
            <a:spLocks noGrp="1" noChangeArrowheads="1"/>
          </p:cNvSpPr>
          <p:nvPr>
            <p:ph type="sldNum"/>
          </p:nvPr>
        </p:nvSpPr>
        <p:spPr>
          <a:ln/>
        </p:spPr>
        <p:txBody>
          <a:bodyPr/>
          <a:lstStyle/>
          <a:p>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914400" algn="l"/>
                <a:tab pos="1828800" algn="l"/>
                <a:tab pos="2743200" algn="l"/>
              </a:tabLst>
              <a:defRPr/>
            </a:pPr>
            <a:fld id="{5A0C384D-5468-4A75-9C9D-99929536A002}"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rPr>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914400" algn="l"/>
                  <a:tab pos="1828800" algn="l"/>
                  <a:tab pos="2743200" algn="l"/>
                </a:tabLst>
                <a:defRPr/>
              </a:pPr>
              <a:t>2</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
        <p:nvSpPr>
          <p:cNvPr id="19457" name="Rectangle 1">
            <a:extLst>
              <a:ext uri="{FF2B5EF4-FFF2-40B4-BE49-F238E27FC236}">
                <a16:creationId xmlns:a16="http://schemas.microsoft.com/office/drawing/2014/main" id="{C5FEEC1C-E336-6D38-BE77-3478470761A3}"/>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58" name="Rectangle 2">
            <a:extLst>
              <a:ext uri="{FF2B5EF4-FFF2-40B4-BE49-F238E27FC236}">
                <a16:creationId xmlns:a16="http://schemas.microsoft.com/office/drawing/2014/main" id="{F0250B0B-25FE-9C26-5EF9-3D3DE630847E}"/>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76725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923603AB-F8CF-F452-74F0-A2D6D473AEC0}"/>
              </a:ext>
            </a:extLst>
          </p:cNvPr>
          <p:cNvSpPr>
            <a:spLocks noGrp="1" noChangeArrowheads="1"/>
          </p:cNvSpPr>
          <p:nvPr>
            <p:ph type="sldNum"/>
          </p:nvPr>
        </p:nvSpPr>
        <p:spPr>
          <a:ln/>
        </p:spPr>
        <p:txBody>
          <a:bodyPr/>
          <a:lstStyle/>
          <a:p>
            <a:fld id="{30398700-A457-4DAE-A3AF-A684A83B9262}" type="slidenum">
              <a:rPr lang="en-US" altLang="en-US"/>
              <a:pPr/>
              <a:t>3</a:t>
            </a:fld>
            <a:endParaRPr lang="en-US" altLang="en-US"/>
          </a:p>
        </p:txBody>
      </p:sp>
      <p:sp>
        <p:nvSpPr>
          <p:cNvPr id="14337" name="Rectangle 1">
            <a:extLst>
              <a:ext uri="{FF2B5EF4-FFF2-40B4-BE49-F238E27FC236}">
                <a16:creationId xmlns:a16="http://schemas.microsoft.com/office/drawing/2014/main" id="{4AC79D38-5FEF-4B13-B8AE-830889CA7CC5}"/>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8" name="Rectangle 2">
            <a:extLst>
              <a:ext uri="{FF2B5EF4-FFF2-40B4-BE49-F238E27FC236}">
                <a16:creationId xmlns:a16="http://schemas.microsoft.com/office/drawing/2014/main" id="{528EA559-0C20-EE28-BD3A-D4410C6D638B}"/>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877982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7424224D-C62B-7356-B665-381CECCAB454}"/>
              </a:ext>
            </a:extLst>
          </p:cNvPr>
          <p:cNvSpPr>
            <a:spLocks noGrp="1" noChangeArrowheads="1"/>
          </p:cNvSpPr>
          <p:nvPr>
            <p:ph type="sldNum"/>
          </p:nvPr>
        </p:nvSpPr>
        <p:spPr>
          <a:ln/>
        </p:spPr>
        <p:txBody>
          <a:bodyPr/>
          <a:lstStyle/>
          <a:p>
            <a:fld id="{F6FAA3EC-4F88-440E-AC9A-5CFD16705C00}" type="slidenum">
              <a:rPr lang="en-US" altLang="en-US"/>
              <a:pPr/>
              <a:t>4</a:t>
            </a:fld>
            <a:endParaRPr lang="en-US" altLang="en-US"/>
          </a:p>
        </p:txBody>
      </p:sp>
      <p:sp>
        <p:nvSpPr>
          <p:cNvPr id="16385" name="Rectangle 1">
            <a:extLst>
              <a:ext uri="{FF2B5EF4-FFF2-40B4-BE49-F238E27FC236}">
                <a16:creationId xmlns:a16="http://schemas.microsoft.com/office/drawing/2014/main" id="{55D93EFA-956D-4577-9606-CCF60F7646AD}"/>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6" name="Rectangle 2">
            <a:extLst>
              <a:ext uri="{FF2B5EF4-FFF2-40B4-BE49-F238E27FC236}">
                <a16:creationId xmlns:a16="http://schemas.microsoft.com/office/drawing/2014/main" id="{E5384C51-9B35-95C9-A5E9-BCD106717D0E}"/>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829230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733381D2-995B-4F7B-718B-C47BBB653C3D}"/>
              </a:ext>
            </a:extLst>
          </p:cNvPr>
          <p:cNvSpPr>
            <a:spLocks noGrp="1" noChangeArrowheads="1"/>
          </p:cNvSpPr>
          <p:nvPr>
            <p:ph type="sldNum"/>
          </p:nvPr>
        </p:nvSpPr>
        <p:spPr>
          <a:ln/>
        </p:spPr>
        <p:txBody>
          <a:bodyPr/>
          <a:lstStyle/>
          <a:p>
            <a:fld id="{4B755055-9C5F-48CE-94C4-00DA349B2613}" type="slidenum">
              <a:rPr lang="en-US" altLang="en-US"/>
              <a:pPr/>
              <a:t>5</a:t>
            </a:fld>
            <a:endParaRPr lang="en-US" altLang="en-US"/>
          </a:p>
        </p:txBody>
      </p:sp>
      <p:sp>
        <p:nvSpPr>
          <p:cNvPr id="17409" name="Rectangle 1">
            <a:extLst>
              <a:ext uri="{FF2B5EF4-FFF2-40B4-BE49-F238E27FC236}">
                <a16:creationId xmlns:a16="http://schemas.microsoft.com/office/drawing/2014/main" id="{0022724A-67F6-0192-0FAF-2789DD175333}"/>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0" name="Rectangle 2">
            <a:extLst>
              <a:ext uri="{FF2B5EF4-FFF2-40B4-BE49-F238E27FC236}">
                <a16:creationId xmlns:a16="http://schemas.microsoft.com/office/drawing/2014/main" id="{97370CDF-CFFA-F9A6-41BF-04F4A98B8AB8}"/>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557373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923603AB-F8CF-F452-74F0-A2D6D473AEC0}"/>
              </a:ext>
            </a:extLst>
          </p:cNvPr>
          <p:cNvSpPr>
            <a:spLocks noGrp="1" noChangeArrowheads="1"/>
          </p:cNvSpPr>
          <p:nvPr>
            <p:ph type="sldNum"/>
          </p:nvPr>
        </p:nvSpPr>
        <p:spPr>
          <a:ln/>
        </p:spPr>
        <p:txBody>
          <a:bodyPr/>
          <a:lstStyle/>
          <a:p>
            <a:fld id="{30398700-A457-4DAE-A3AF-A684A83B9262}" type="slidenum">
              <a:rPr lang="en-US" altLang="en-US"/>
              <a:pPr/>
              <a:t>6</a:t>
            </a:fld>
            <a:endParaRPr lang="en-US" altLang="en-US"/>
          </a:p>
        </p:txBody>
      </p:sp>
      <p:sp>
        <p:nvSpPr>
          <p:cNvPr id="14337" name="Rectangle 1">
            <a:extLst>
              <a:ext uri="{FF2B5EF4-FFF2-40B4-BE49-F238E27FC236}">
                <a16:creationId xmlns:a16="http://schemas.microsoft.com/office/drawing/2014/main" id="{4AC79D38-5FEF-4B13-B8AE-830889CA7CC5}"/>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8" name="Rectangle 2">
            <a:extLst>
              <a:ext uri="{FF2B5EF4-FFF2-40B4-BE49-F238E27FC236}">
                <a16:creationId xmlns:a16="http://schemas.microsoft.com/office/drawing/2014/main" id="{528EA559-0C20-EE28-BD3A-D4410C6D638B}"/>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4469646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733381D2-995B-4F7B-718B-C47BBB653C3D}"/>
              </a:ext>
            </a:extLst>
          </p:cNvPr>
          <p:cNvSpPr>
            <a:spLocks noGrp="1" noChangeArrowheads="1"/>
          </p:cNvSpPr>
          <p:nvPr>
            <p:ph type="sldNum"/>
          </p:nvPr>
        </p:nvSpPr>
        <p:spPr>
          <a:ln/>
        </p:spPr>
        <p:txBody>
          <a:bodyPr/>
          <a:lstStyle/>
          <a:p>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836219" algn="l"/>
                <a:tab pos="1672438" algn="l"/>
                <a:tab pos="2508656" algn="l"/>
              </a:tabLst>
              <a:defRPr/>
            </a:pPr>
            <a:fld id="{4B755055-9C5F-48CE-94C4-00DA349B2613}" type="slidenum">
              <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rPr>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836219" algn="l"/>
                  <a:tab pos="1672438" algn="l"/>
                  <a:tab pos="2508656" algn="l"/>
                </a:tabLst>
                <a:defRPr/>
              </a:pPr>
              <a:t>7</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
        <p:nvSpPr>
          <p:cNvPr id="17409" name="Rectangle 1">
            <a:extLst>
              <a:ext uri="{FF2B5EF4-FFF2-40B4-BE49-F238E27FC236}">
                <a16:creationId xmlns:a16="http://schemas.microsoft.com/office/drawing/2014/main" id="{0022724A-67F6-0192-0FAF-2789DD175333}"/>
              </a:ext>
            </a:extLst>
          </p:cNvPr>
          <p:cNvSpPr txBox="1">
            <a:spLocks noGrp="1" noRot="1" noChangeAspect="1" noChangeArrowheads="1"/>
          </p:cNvSpPr>
          <p:nvPr>
            <p:ph type="sldImg"/>
          </p:nvPr>
        </p:nvSpPr>
        <p:spPr bwMode="auto">
          <a:xfrm>
            <a:off x="1181100" y="706438"/>
            <a:ext cx="4646613"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0" name="Rectangle 2">
            <a:extLst>
              <a:ext uri="{FF2B5EF4-FFF2-40B4-BE49-F238E27FC236}">
                <a16:creationId xmlns:a16="http://schemas.microsoft.com/office/drawing/2014/main" id="{97370CDF-CFFA-F9A6-41BF-04F4A98B8AB8}"/>
              </a:ext>
            </a:extLst>
          </p:cNvPr>
          <p:cNvSpPr txBox="1">
            <a:spLocks noGrp="1" noChangeArrowheads="1"/>
          </p:cNvSpPr>
          <p:nvPr>
            <p:ph type="body" idx="1"/>
          </p:nvPr>
        </p:nvSpPr>
        <p:spPr bwMode="auto">
          <a:xfrm>
            <a:off x="701613" y="4414910"/>
            <a:ext cx="5608607" cy="418308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923603AB-F8CF-F452-74F0-A2D6D473AEC0}"/>
              </a:ext>
            </a:extLst>
          </p:cNvPr>
          <p:cNvSpPr>
            <a:spLocks noGrp="1" noChangeArrowheads="1"/>
          </p:cNvSpPr>
          <p:nvPr>
            <p:ph type="sldNum"/>
          </p:nvPr>
        </p:nvSpPr>
        <p:spPr>
          <a:ln/>
        </p:spPr>
        <p:txBody>
          <a:bodyPr/>
          <a:lstStyle/>
          <a:p>
            <a:fld id="{30398700-A457-4DAE-A3AF-A684A83B9262}" type="slidenum">
              <a:rPr lang="en-US" altLang="en-US"/>
              <a:pPr/>
              <a:t>8</a:t>
            </a:fld>
            <a:endParaRPr lang="en-US" altLang="en-US"/>
          </a:p>
        </p:txBody>
      </p:sp>
      <p:sp>
        <p:nvSpPr>
          <p:cNvPr id="14337" name="Rectangle 1">
            <a:extLst>
              <a:ext uri="{FF2B5EF4-FFF2-40B4-BE49-F238E27FC236}">
                <a16:creationId xmlns:a16="http://schemas.microsoft.com/office/drawing/2014/main" id="{4AC79D38-5FEF-4B13-B8AE-830889CA7CC5}"/>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8" name="Rectangle 2">
            <a:extLst>
              <a:ext uri="{FF2B5EF4-FFF2-40B4-BE49-F238E27FC236}">
                <a16:creationId xmlns:a16="http://schemas.microsoft.com/office/drawing/2014/main" id="{528EA559-0C20-EE28-BD3A-D4410C6D638B}"/>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7060626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923603AB-F8CF-F452-74F0-A2D6D473AEC0}"/>
              </a:ext>
            </a:extLst>
          </p:cNvPr>
          <p:cNvSpPr>
            <a:spLocks noGrp="1" noChangeArrowheads="1"/>
          </p:cNvSpPr>
          <p:nvPr>
            <p:ph type="sldNum"/>
          </p:nvPr>
        </p:nvSpPr>
        <p:spPr>
          <a:ln/>
        </p:spPr>
        <p:txBody>
          <a:bodyPr/>
          <a:lstStyle/>
          <a:p>
            <a:fld id="{30398700-A457-4DAE-A3AF-A684A83B9262}" type="slidenum">
              <a:rPr lang="en-US" altLang="en-US"/>
              <a:pPr/>
              <a:t>9</a:t>
            </a:fld>
            <a:endParaRPr lang="en-US" altLang="en-US"/>
          </a:p>
        </p:txBody>
      </p:sp>
      <p:sp>
        <p:nvSpPr>
          <p:cNvPr id="14337" name="Rectangle 1">
            <a:extLst>
              <a:ext uri="{FF2B5EF4-FFF2-40B4-BE49-F238E27FC236}">
                <a16:creationId xmlns:a16="http://schemas.microsoft.com/office/drawing/2014/main" id="{4AC79D38-5FEF-4B13-B8AE-830889CA7CC5}"/>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8" name="Rectangle 2">
            <a:extLst>
              <a:ext uri="{FF2B5EF4-FFF2-40B4-BE49-F238E27FC236}">
                <a16:creationId xmlns:a16="http://schemas.microsoft.com/office/drawing/2014/main" id="{528EA559-0C20-EE28-BD3A-D4410C6D638B}"/>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420425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2EAB1-0C25-9D2F-0EFB-AEBF918B5130}"/>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13EE74-3FB5-9DFD-400D-EF31531F7FF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55751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1DA3-6E69-8861-A4E1-9D0900C13C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5651EB-24E0-F39A-80AF-699E572275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8294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BBB32C-6295-3098-3FB5-9C27E271C4EE}"/>
              </a:ext>
            </a:extLst>
          </p:cNvPr>
          <p:cNvSpPr>
            <a:spLocks noGrp="1"/>
          </p:cNvSpPr>
          <p:nvPr>
            <p:ph type="title" orient="vert"/>
          </p:nvPr>
        </p:nvSpPr>
        <p:spPr>
          <a:xfrm>
            <a:off x="6629400" y="273050"/>
            <a:ext cx="2055813" cy="530701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57A42F-2D19-41A6-C56A-0FAE4783ED15}"/>
              </a:ext>
            </a:extLst>
          </p:cNvPr>
          <p:cNvSpPr>
            <a:spLocks noGrp="1"/>
          </p:cNvSpPr>
          <p:nvPr>
            <p:ph type="body" orient="vert" idx="1"/>
          </p:nvPr>
        </p:nvSpPr>
        <p:spPr>
          <a:xfrm>
            <a:off x="457200" y="273050"/>
            <a:ext cx="6019800" cy="53070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9298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C5987-1C37-A048-A08A-0A86FD297B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D6271B-CE65-FF94-109D-0D223A20F0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0930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DEDAD-591A-E425-1A94-F437FE947394}"/>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E2F7E7-F177-4026-B73D-24242ED70A85}"/>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4229174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56018-0F72-8EE6-C152-16D8ABE4ED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2BAA9D-1E9F-BDEB-7C30-B1FC551C7994}"/>
              </a:ext>
            </a:extLst>
          </p:cNvPr>
          <p:cNvSpPr>
            <a:spLocks noGrp="1"/>
          </p:cNvSpPr>
          <p:nvPr>
            <p:ph sz="half" idx="1"/>
          </p:nvPr>
        </p:nvSpPr>
        <p:spPr>
          <a:xfrm>
            <a:off x="457200" y="1604963"/>
            <a:ext cx="4037013" cy="3975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7B2C5E-17AD-9ADF-DF3C-13BE523B7AAB}"/>
              </a:ext>
            </a:extLst>
          </p:cNvPr>
          <p:cNvSpPr>
            <a:spLocks noGrp="1"/>
          </p:cNvSpPr>
          <p:nvPr>
            <p:ph sz="half" idx="2"/>
          </p:nvPr>
        </p:nvSpPr>
        <p:spPr>
          <a:xfrm>
            <a:off x="4646613" y="1604963"/>
            <a:ext cx="4038600" cy="3975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4107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CA81D-5892-4BE7-F99F-139E7C97D916}"/>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549C0EE-6C4B-ABED-7442-C8D53768D818}"/>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5F4BE4-549F-ECE1-8371-176FE1D8CF1A}"/>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1AF513-3BC7-3944-D3ED-2BC95D64A112}"/>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B13DF1-2749-6D19-13FD-61DEB3DED45C}"/>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0601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2146E-1BAD-E3D2-2BFE-3E127A9654E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39273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7708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1C29B-6638-87FA-8CE9-07B51367CB1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69523BC-5CB3-2709-B252-85D18F7D05F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E666E5-B82E-5F7E-6B78-449E59C9750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09586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5107A-6879-4905-7AFE-90D9CC4625FD}"/>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C4E8A9-06CE-13F7-7BDB-108E38800A1B}"/>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863747-702D-2510-A8C5-594384A0D73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19812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5B3A8ACF-D7A7-A4F3-44F9-AA62DDAD6F32}"/>
              </a:ext>
            </a:extLst>
          </p:cNvPr>
          <p:cNvSpPr>
            <a:spLocks noGrp="1" noChangeArrowheads="1"/>
          </p:cNvSpPr>
          <p:nvPr>
            <p:ph type="title"/>
          </p:nvPr>
        </p:nvSpPr>
        <p:spPr bwMode="auto">
          <a:xfrm>
            <a:off x="457200" y="273050"/>
            <a:ext cx="8228013"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1026" name="Rectangle 2">
            <a:extLst>
              <a:ext uri="{FF2B5EF4-FFF2-40B4-BE49-F238E27FC236}">
                <a16:creationId xmlns:a16="http://schemas.microsoft.com/office/drawing/2014/main" id="{D0B8B3DB-6111-1047-0BD0-4B3669053D6B}"/>
              </a:ext>
            </a:extLst>
          </p:cNvPr>
          <p:cNvSpPr>
            <a:spLocks noGrp="1" noChangeArrowheads="1"/>
          </p:cNvSpPr>
          <p:nvPr>
            <p:ph type="body" idx="1"/>
          </p:nvPr>
        </p:nvSpPr>
        <p:spPr bwMode="auto">
          <a:xfrm>
            <a:off x="457200" y="1604963"/>
            <a:ext cx="8228013" cy="3975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9088"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fontAlgn="base">
        <a:lnSpc>
          <a:spcPct val="83000"/>
        </a:lnSpc>
        <a:spcBef>
          <a:spcPts val="13"/>
        </a:spcBef>
        <a:spcAft>
          <a:spcPts val="13"/>
        </a:spcAft>
        <a:buClr>
          <a:srgbClr val="000000"/>
        </a:buClr>
        <a:buSzPct val="100000"/>
        <a:buFont typeface="Times New Roman" panose="02020603050405020304" pitchFamily="18" charset="0"/>
        <a:defRPr kern="1200">
          <a:solidFill>
            <a:srgbClr val="000000"/>
          </a:solidFill>
          <a:latin typeface="+mj-lt"/>
          <a:ea typeface="+mj-ea"/>
          <a:cs typeface="+mj-cs"/>
        </a:defRPr>
      </a:lvl1pPr>
      <a:lvl2pPr marL="742950" indent="-285750" algn="l"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Source Han Sans CN" charset="0"/>
        </a:defRPr>
      </a:lvl2pPr>
      <a:lvl3pPr marL="1143000" indent="-228600" algn="l"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Source Han Sans CN" charset="0"/>
        </a:defRPr>
      </a:lvl3pPr>
      <a:lvl4pPr marL="1600200" indent="-228600" algn="l"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Source Han Sans CN" charset="0"/>
        </a:defRPr>
      </a:lvl4pPr>
      <a:lvl5pPr marL="2057400" indent="-228600" algn="l"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Source Han Sans CN" charset="0"/>
        </a:defRPr>
      </a:lvl5pPr>
      <a:lvl6pPr marL="2514600" indent="-228600" algn="l"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Source Han Sans CN" charset="0"/>
        </a:defRPr>
      </a:lvl6pPr>
      <a:lvl7pPr marL="2971800" indent="-228600" algn="l"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Source Han Sans CN" charset="0"/>
        </a:defRPr>
      </a:lvl7pPr>
      <a:lvl8pPr marL="3429000" indent="-228600" algn="l"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Source Han Sans CN" charset="0"/>
        </a:defRPr>
      </a:lvl8pPr>
      <a:lvl9pPr marL="3886200" indent="-228600" algn="l"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Source Han Sans CN" charset="0"/>
        </a:defRPr>
      </a:lvl9pPr>
    </p:titleStyle>
    <p:bodyStyle>
      <a:lvl1pPr marL="342900" indent="-342900" algn="ctr" rtl="0" fontAlgn="base">
        <a:lnSpc>
          <a:spcPct val="83000"/>
        </a:lnSpc>
        <a:spcBef>
          <a:spcPts val="1425"/>
        </a:spcBef>
        <a:spcAft>
          <a:spcPts val="13"/>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rtl="0" fontAlgn="base">
        <a:lnSpc>
          <a:spcPct val="83000"/>
        </a:lnSpc>
        <a:spcBef>
          <a:spcPts val="1138"/>
        </a:spcBef>
        <a:spcAft>
          <a:spcPts val="13"/>
        </a:spcAft>
        <a:buClr>
          <a:srgbClr val="000000"/>
        </a:buClr>
        <a:buSzPct val="100000"/>
        <a:buFont typeface="Times New Roman" panose="02020603050405020304" pitchFamily="18" charset="0"/>
        <a:defRPr kern="1200">
          <a:solidFill>
            <a:srgbClr val="000000"/>
          </a:solidFill>
          <a:latin typeface="+mn-lt"/>
          <a:ea typeface="+mn-ea"/>
          <a:cs typeface="+mn-cs"/>
        </a:defRPr>
      </a:lvl2pPr>
      <a:lvl3pPr marL="1143000" indent="-228600" algn="l" rtl="0" fontAlgn="base">
        <a:lnSpc>
          <a:spcPct val="83000"/>
        </a:lnSpc>
        <a:spcBef>
          <a:spcPts val="863"/>
        </a:spcBef>
        <a:spcAft>
          <a:spcPts val="13"/>
        </a:spcAft>
        <a:buClr>
          <a:srgbClr val="000000"/>
        </a:buClr>
        <a:buSzPct val="100000"/>
        <a:buFont typeface="Times New Roman" panose="02020603050405020304" pitchFamily="18" charset="0"/>
        <a:defRPr kern="1200">
          <a:solidFill>
            <a:srgbClr val="000000"/>
          </a:solidFill>
          <a:latin typeface="+mn-lt"/>
          <a:ea typeface="+mn-ea"/>
          <a:cs typeface="+mn-cs"/>
        </a:defRPr>
      </a:lvl3pPr>
      <a:lvl4pPr marL="1600200" indent="-228600" algn="l" rtl="0" fontAlgn="base">
        <a:lnSpc>
          <a:spcPct val="83000"/>
        </a:lnSpc>
        <a:spcBef>
          <a:spcPts val="575"/>
        </a:spcBef>
        <a:spcAft>
          <a:spcPts val="13"/>
        </a:spcAft>
        <a:buClr>
          <a:srgbClr val="000000"/>
        </a:buClr>
        <a:buSzPct val="100000"/>
        <a:buFont typeface="Times New Roman" panose="02020603050405020304" pitchFamily="18" charset="0"/>
        <a:defRPr kern="1200">
          <a:solidFill>
            <a:srgbClr val="000000"/>
          </a:solidFill>
          <a:latin typeface="+mn-lt"/>
          <a:ea typeface="+mn-ea"/>
          <a:cs typeface="+mn-cs"/>
        </a:defRPr>
      </a:lvl4pPr>
      <a:lvl5pPr marL="2057400" indent="-228600" algn="l" rtl="0" fontAlgn="base">
        <a:lnSpc>
          <a:spcPct val="83000"/>
        </a:lnSpc>
        <a:spcBef>
          <a:spcPts val="288"/>
        </a:spcBef>
        <a:spcAft>
          <a:spcPts val="13"/>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hyperlink" Target="mailto:btreadway@firstnations.or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hyperlink" Target="https://www.firstnations.org/webinars/stewarding-native-lands-webinars/" TargetMode="Externa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hyperlink" Target="https://www.firstnations.org/webinars/stewarding-native-lands-webinars/" TargetMode="Externa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8.pn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9.png"/><Relationship Id="rId7"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comments" Target="../comments/comment1.xml"/><Relationship Id="rId4" Type="http://schemas.openxmlformats.org/officeDocument/2006/relationships/image" Target="../media/image10.svg"/><Relationship Id="rId9" Type="http://schemas.openxmlformats.org/officeDocument/2006/relationships/hyperlink" Target="https://www.firstnations.org/fnk"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png"/><Relationship Id="rId7"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hyperlink" Target="mailto:info@firstnations.org" TargetMode="External"/><Relationship Id="rId11" Type="http://schemas.openxmlformats.org/officeDocument/2006/relationships/image" Target="../media/image35.png"/><Relationship Id="rId5" Type="http://schemas.openxmlformats.org/officeDocument/2006/relationships/image" Target="../media/image38.png"/><Relationship Id="rId10" Type="http://schemas.openxmlformats.org/officeDocument/2006/relationships/image" Target="../media/image34.png"/><Relationship Id="rId4" Type="http://schemas.openxmlformats.org/officeDocument/2006/relationships/image" Target="../media/image37.png"/><Relationship Id="rId9"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8.png"/><Relationship Id="rId4" Type="http://schemas.openxmlformats.org/officeDocument/2006/relationships/diagramData" Target="../diagrams/data1.xml"/><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8.png"/><Relationship Id="rId4" Type="http://schemas.openxmlformats.org/officeDocument/2006/relationships/image" Target="../media/image15.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A028B8C2-6FDB-5B48-CF07-540B9BD0EA2C}"/>
              </a:ext>
            </a:extLst>
          </p:cNvPr>
          <p:cNvPicPr>
            <a:picLocks noChangeAspect="1"/>
          </p:cNvPicPr>
          <p:nvPr/>
        </p:nvPicPr>
        <p:blipFill rotWithShape="1">
          <a:blip r:embed="rId3"/>
          <a:srcRect r="26004" b="511"/>
          <a:stretch/>
        </p:blipFill>
        <p:spPr>
          <a:xfrm>
            <a:off x="1164" y="1017"/>
            <a:ext cx="9183552" cy="6947768"/>
          </a:xfrm>
          <a:prstGeom prst="rect">
            <a:avLst/>
          </a:prstGeom>
        </p:spPr>
      </p:pic>
      <p:pic>
        <p:nvPicPr>
          <p:cNvPr id="4" name="Picture 4">
            <a:extLst>
              <a:ext uri="{FF2B5EF4-FFF2-40B4-BE49-F238E27FC236}">
                <a16:creationId xmlns:a16="http://schemas.microsoft.com/office/drawing/2014/main" id="{1653A988-CE0C-BABD-3330-0111D27E925C}"/>
              </a:ext>
            </a:extLst>
          </p:cNvPr>
          <p:cNvPicPr>
            <a:picLocks noChangeAspect="1"/>
          </p:cNvPicPr>
          <p:nvPr/>
        </p:nvPicPr>
        <p:blipFill rotWithShape="1">
          <a:blip r:embed="rId4"/>
          <a:srcRect l="-11" r="27055"/>
          <a:stretch/>
        </p:blipFill>
        <p:spPr>
          <a:xfrm>
            <a:off x="0" y="-23087"/>
            <a:ext cx="9189153" cy="6971872"/>
          </a:xfrm>
          <a:prstGeom prst="rect">
            <a:avLst/>
          </a:prstGeom>
        </p:spPr>
      </p:pic>
      <p:pic>
        <p:nvPicPr>
          <p:cNvPr id="7" name="Graphic 7">
            <a:extLst>
              <a:ext uri="{FF2B5EF4-FFF2-40B4-BE49-F238E27FC236}">
                <a16:creationId xmlns:a16="http://schemas.microsoft.com/office/drawing/2014/main" id="{EA18D635-4A39-B947-EDDB-EFBCC6B8F89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35435" y="468086"/>
            <a:ext cx="2743200" cy="628650"/>
          </a:xfrm>
          <a:prstGeom prst="rect">
            <a:avLst/>
          </a:prstGeom>
        </p:spPr>
      </p:pic>
      <p:sp>
        <p:nvSpPr>
          <p:cNvPr id="11" name="TextBox 10">
            <a:extLst>
              <a:ext uri="{FF2B5EF4-FFF2-40B4-BE49-F238E27FC236}">
                <a16:creationId xmlns:a16="http://schemas.microsoft.com/office/drawing/2014/main" id="{810803AD-A29A-4370-8D72-0F6D045B6483}"/>
              </a:ext>
            </a:extLst>
          </p:cNvPr>
          <p:cNvSpPr txBox="1"/>
          <p:nvPr/>
        </p:nvSpPr>
        <p:spPr>
          <a:xfrm>
            <a:off x="251759" y="4953000"/>
            <a:ext cx="8686800" cy="18669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n-US" sz="3200" b="0" i="0" u="none" strike="noStrike" kern="1200" cap="all" spc="100" normalizeH="0" noProof="0" dirty="0">
                <a:ln>
                  <a:noFill/>
                </a:ln>
                <a:solidFill>
                  <a:schemeClr val="bg1"/>
                </a:solidFill>
                <a:effectLst/>
                <a:uLnTx/>
                <a:uFillTx/>
                <a:latin typeface="Brandon Grotesque BOLD"/>
                <a:ea typeface="+mn-ea"/>
              </a:rPr>
              <a:t>Indigenous stewardship on national forest lands webinar series</a:t>
            </a:r>
            <a:r>
              <a:rPr kumimoji="0" lang="en-US" sz="3600" b="0" i="0" u="none" strike="noStrike" kern="1200" cap="all" spc="100" normalizeH="0" noProof="0" dirty="0">
                <a:ln>
                  <a:noFill/>
                </a:ln>
                <a:solidFill>
                  <a:schemeClr val="bg1"/>
                </a:solidFill>
                <a:effectLst/>
                <a:uLnTx/>
                <a:uFillTx/>
                <a:latin typeface="Brandon Grotesque BOLD"/>
                <a:ea typeface="+mn-ea"/>
              </a:rPr>
              <a:t>: </a:t>
            </a:r>
          </a:p>
          <a:p>
            <a:pPr marL="0" marR="0" lvl="0" indent="0" algn="ct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n-US" sz="2800" b="0" i="0" u="none" strike="noStrike" kern="1200" cap="all" spc="100" normalizeH="0" noProof="0" dirty="0">
                <a:ln>
                  <a:noFill/>
                </a:ln>
                <a:solidFill>
                  <a:srgbClr val="F6921E"/>
                </a:solidFill>
                <a:effectLst/>
                <a:uLnTx/>
                <a:uFillTx/>
                <a:latin typeface="Brandon Grotesque BOLD"/>
                <a:ea typeface="+mn-ea"/>
              </a:rPr>
              <a:t>Pacific region</a:t>
            </a:r>
          </a:p>
          <a:p>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endParaRPr kumimoji="0" lang="en-US" sz="1400" b="0" i="0" u="none" strike="noStrike" kern="1200" cap="all" spc="100" normalizeH="0" noProof="0" dirty="0">
              <a:ln>
                <a:noFill/>
              </a:ln>
              <a:solidFill>
                <a:srgbClr val="F6921E"/>
              </a:solidFill>
              <a:effectLst/>
              <a:uLnTx/>
              <a:uFillTx/>
              <a:latin typeface="Brandon Grotesque BOLD"/>
              <a:ea typeface="+mn-ea"/>
            </a:endParaRPr>
          </a:p>
          <a:p>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n-US" sz="1400" b="0" i="0" u="none" strike="noStrike" kern="1200" cap="all" spc="100" normalizeH="0" noProof="0" dirty="0">
                <a:ln>
                  <a:noFill/>
                </a:ln>
                <a:solidFill>
                  <a:srgbClr val="F6921E"/>
                </a:solidFill>
                <a:effectLst/>
                <a:uLnTx/>
                <a:uFillTx/>
                <a:latin typeface="Brandon Grotesque BOLD"/>
                <a:ea typeface="+mn-ea"/>
              </a:rPr>
              <a:t>1/22/2025</a:t>
            </a:r>
          </a:p>
        </p:txBody>
      </p:sp>
      <p:sp>
        <p:nvSpPr>
          <p:cNvPr id="15" name="TextBox 14">
            <a:extLst>
              <a:ext uri="{FF2B5EF4-FFF2-40B4-BE49-F238E27FC236}">
                <a16:creationId xmlns:a16="http://schemas.microsoft.com/office/drawing/2014/main" id="{2E253C6D-0ECD-4414-8405-C20A45918D75}"/>
              </a:ext>
            </a:extLst>
          </p:cNvPr>
          <p:cNvSpPr txBox="1"/>
          <p:nvPr/>
        </p:nvSpPr>
        <p:spPr>
          <a:xfrm>
            <a:off x="1164" y="4517175"/>
            <a:ext cx="9183552" cy="435825"/>
          </a:xfrm>
          <a:prstGeom prst="rect">
            <a:avLst/>
          </a:prstGeom>
          <a:noFill/>
        </p:spPr>
        <p:txBody>
          <a:bodyPr wrap="square" rtlCol="0">
            <a:spAutoFit/>
          </a:bodyPr>
          <a:lstStyle/>
          <a:p>
            <a:pPr marL="0" marR="0" lvl="0" indent="0" algn="ct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n-US" sz="2400" b="0" i="0" u="none" strike="noStrike" kern="1200" cap="none" spc="0" normalizeH="0" baseline="0" noProof="0" dirty="0">
                <a:ln>
                  <a:noFill/>
                </a:ln>
                <a:solidFill>
                  <a:srgbClr val="F6921E"/>
                </a:solidFill>
                <a:effectLst/>
                <a:uLnTx/>
                <a:uFillTx/>
                <a:latin typeface="Brandon Grotesque Bold" panose="020B0803020203060202" pitchFamily="34" charset="0"/>
                <a:ea typeface="+mn-ea"/>
              </a:rPr>
              <a:t>FIRST NATIONS AND THE U.S. FOREST SERVICE PRESENTS</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A4443"/>
        </a:solidFill>
        <a:effectLst/>
      </p:bgPr>
    </p:bg>
    <p:spTree>
      <p:nvGrpSpPr>
        <p:cNvPr id="1" name=""/>
        <p:cNvGrpSpPr/>
        <p:nvPr/>
      </p:nvGrpSpPr>
      <p:grpSpPr>
        <a:xfrm>
          <a:off x="0" y="0"/>
          <a:ext cx="0" cy="0"/>
          <a:chOff x="0" y="0"/>
          <a:chExt cx="0" cy="0"/>
        </a:xfrm>
      </p:grpSpPr>
      <p:pic>
        <p:nvPicPr>
          <p:cNvPr id="27" name="Graphic 2">
            <a:extLst>
              <a:ext uri="{FF2B5EF4-FFF2-40B4-BE49-F238E27FC236}">
                <a16:creationId xmlns:a16="http://schemas.microsoft.com/office/drawing/2014/main" id="{7A41E055-FB20-CB95-EEBA-1653A3B215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6581" y="-513936"/>
            <a:ext cx="11057161" cy="7885871"/>
          </a:xfrm>
          <a:prstGeom prst="rect">
            <a:avLst/>
          </a:prstGeom>
        </p:spPr>
      </p:pic>
      <p:sp>
        <p:nvSpPr>
          <p:cNvPr id="6" name="TextBox 5">
            <a:extLst>
              <a:ext uri="{FF2B5EF4-FFF2-40B4-BE49-F238E27FC236}">
                <a16:creationId xmlns:a16="http://schemas.microsoft.com/office/drawing/2014/main" id="{F72DB7C2-8367-4706-659F-2ADB028493A2}"/>
              </a:ext>
            </a:extLst>
          </p:cNvPr>
          <p:cNvSpPr txBox="1"/>
          <p:nvPr/>
        </p:nvSpPr>
        <p:spPr>
          <a:xfrm>
            <a:off x="533399" y="2407779"/>
            <a:ext cx="8077200"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n-US" sz="7200" b="0" i="0" u="none" strike="noStrike" kern="1200" cap="none" spc="0" normalizeH="0" baseline="0" noProof="0" dirty="0">
                <a:ln>
                  <a:noFill/>
                </a:ln>
                <a:solidFill>
                  <a:srgbClr val="F6921E"/>
                </a:solidFill>
                <a:effectLst/>
                <a:uLnTx/>
                <a:uFillTx/>
                <a:latin typeface="Brandon Grotesque Regular" panose="020B0503020203060202" pitchFamily="34" charset="0"/>
              </a:rPr>
              <a:t>Question &amp; Answer</a:t>
            </a:r>
            <a:endParaRPr kumimoji="0" lang="en-US" sz="7200" b="0" i="0" u="none" strike="noStrike" kern="1200" cap="none" spc="0" normalizeH="0" baseline="0" noProof="0" dirty="0">
              <a:ln>
                <a:noFill/>
              </a:ln>
              <a:solidFill>
                <a:srgbClr val="000000"/>
              </a:solidFill>
              <a:effectLst/>
              <a:uLnTx/>
              <a:uFillTx/>
              <a:latin typeface="Brandon Grotesque Regular" panose="020B0503020203060202" pitchFamily="34" charset="0"/>
            </a:endParaRPr>
          </a:p>
        </p:txBody>
      </p:sp>
    </p:spTree>
    <p:extLst>
      <p:ext uri="{BB962C8B-B14F-4D97-AF65-F5344CB8AC3E}">
        <p14:creationId xmlns:p14="http://schemas.microsoft.com/office/powerpoint/2010/main" val="1572157210"/>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AD09BF-402B-447A-BBFA-7DD38717F99D}"/>
              </a:ext>
            </a:extLst>
          </p:cNvPr>
          <p:cNvPicPr>
            <a:picLocks noChangeAspect="1"/>
          </p:cNvPicPr>
          <p:nvPr/>
        </p:nvPicPr>
        <p:blipFill>
          <a:blip r:embed="rId3"/>
          <a:stretch>
            <a:fillRect/>
          </a:stretch>
        </p:blipFill>
        <p:spPr>
          <a:xfrm>
            <a:off x="-12928" y="-42183"/>
            <a:ext cx="9144000" cy="1755648"/>
          </a:xfrm>
          <a:prstGeom prst="rect">
            <a:avLst/>
          </a:prstGeom>
        </p:spPr>
      </p:pic>
      <p:sp>
        <p:nvSpPr>
          <p:cNvPr id="7" name="Rectangle 6">
            <a:extLst>
              <a:ext uri="{FF2B5EF4-FFF2-40B4-BE49-F238E27FC236}">
                <a16:creationId xmlns:a16="http://schemas.microsoft.com/office/drawing/2014/main" id="{DD73DFF7-1058-9D5B-C382-BE6E7D6687C1}"/>
              </a:ext>
            </a:extLst>
          </p:cNvPr>
          <p:cNvSpPr/>
          <p:nvPr/>
        </p:nvSpPr>
        <p:spPr bwMode="auto">
          <a:xfrm>
            <a:off x="3971924" y="1246217"/>
            <a:ext cx="1200148" cy="97971"/>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Source Han Sans CN" charset="0"/>
            </a:endParaRPr>
          </a:p>
        </p:txBody>
      </p:sp>
      <p:sp>
        <p:nvSpPr>
          <p:cNvPr id="9" name="TextBox 8">
            <a:extLst>
              <a:ext uri="{FF2B5EF4-FFF2-40B4-BE49-F238E27FC236}">
                <a16:creationId xmlns:a16="http://schemas.microsoft.com/office/drawing/2014/main" id="{126EC19F-BB9A-87FF-34A7-75A026C9959D}"/>
              </a:ext>
            </a:extLst>
          </p:cNvPr>
          <p:cNvSpPr txBox="1"/>
          <p:nvPr/>
        </p:nvSpPr>
        <p:spPr>
          <a:xfrm>
            <a:off x="-34834" y="1809995"/>
            <a:ext cx="9144000" cy="52014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marR="0" lvl="0" indent="-457200" algn="l" defTabSz="914400" rtl="0" eaLnBrk="1" fontAlgn="base" latinLnBrk="0" hangingPunct="0">
              <a:lnSpc>
                <a:spcPct val="100000"/>
              </a:lnSpc>
              <a:spcBef>
                <a:spcPts val="13"/>
              </a:spcBef>
              <a:spcAft>
                <a:spcPts val="13"/>
              </a:spcAft>
              <a:buClr>
                <a:srgbClr val="2E4343"/>
              </a:buClr>
              <a:buSzPct val="100000"/>
              <a:buFont typeface="Arial" panose="020B0604020202020204" pitchFamily="34" charset="0"/>
              <a:buChar char="•"/>
              <a:tabLst/>
              <a:defRPr/>
            </a:pPr>
            <a:r>
              <a:rPr lang="en-US" sz="2800" dirty="0">
                <a:solidFill>
                  <a:srgbClr val="2A4443"/>
                </a:solidFill>
                <a:latin typeface="Brandon Grotesque Medium" panose="020B0603020203060202" pitchFamily="34" charset="0"/>
              </a:rPr>
              <a:t>Brett Treadway (First Nations)</a:t>
            </a:r>
          </a:p>
          <a:p>
            <a:pPr marR="0" lvl="0" algn="l" defTabSz="914400" rtl="0" eaLnBrk="1" fontAlgn="base" latinLnBrk="0" hangingPunct="0">
              <a:lnSpc>
                <a:spcPct val="100000"/>
              </a:lnSpc>
              <a:spcBef>
                <a:spcPts val="13"/>
              </a:spcBef>
              <a:spcAft>
                <a:spcPts val="13"/>
              </a:spcAft>
              <a:buClr>
                <a:srgbClr val="2E4343"/>
              </a:buClr>
              <a:buSzPct val="100000"/>
              <a:tabLst/>
              <a:defRPr/>
            </a:pPr>
            <a:r>
              <a:rPr lang="en-US" sz="2800" dirty="0">
                <a:solidFill>
                  <a:srgbClr val="2A4443"/>
                </a:solidFill>
                <a:latin typeface="Brandon Grotesque Medium" panose="020B0603020203060202" pitchFamily="34" charset="0"/>
              </a:rPr>
              <a:t>	</a:t>
            </a:r>
            <a:r>
              <a:rPr lang="en-US" sz="2400" dirty="0">
                <a:solidFill>
                  <a:srgbClr val="F6921E"/>
                </a:solidFill>
                <a:latin typeface="Brandon Grotesque Medium" panose="020B0603020203060202" pitchFamily="34" charset="0"/>
                <a:hlinkClick r:id="rId4">
                  <a:extLst>
                    <a:ext uri="{A12FA001-AC4F-418D-AE19-62706E023703}">
                      <ahyp:hlinkClr xmlns:ahyp="http://schemas.microsoft.com/office/drawing/2018/hyperlinkcolor" val="tx"/>
                    </a:ext>
                  </a:extLst>
                </a:hlinkClick>
              </a:rPr>
              <a:t>btreadway@firstnations.org</a:t>
            </a:r>
            <a:r>
              <a:rPr lang="en-US" sz="2400" dirty="0">
                <a:solidFill>
                  <a:srgbClr val="F6921E"/>
                </a:solidFill>
                <a:latin typeface="Brandon Grotesque Medium" panose="020B0603020203060202" pitchFamily="34" charset="0"/>
              </a:rPr>
              <a:t> / (303)867-8015</a:t>
            </a:r>
          </a:p>
          <a:p>
            <a:pPr marR="0" lvl="0" algn="l" defTabSz="914400" rtl="0" eaLnBrk="1" fontAlgn="base" latinLnBrk="0" hangingPunct="0">
              <a:lnSpc>
                <a:spcPct val="100000"/>
              </a:lnSpc>
              <a:spcBef>
                <a:spcPts val="13"/>
              </a:spcBef>
              <a:spcAft>
                <a:spcPts val="13"/>
              </a:spcAft>
              <a:buClr>
                <a:srgbClr val="2E4343"/>
              </a:buClr>
              <a:buSzPct val="100000"/>
              <a:tabLst/>
              <a:defRPr/>
            </a:pPr>
            <a:endParaRPr lang="en-US" sz="2000" dirty="0">
              <a:solidFill>
                <a:srgbClr val="C96D28"/>
              </a:solidFill>
              <a:latin typeface="Brandon Grotesque Medium" panose="020B0603020203060202" pitchFamily="34" charset="0"/>
            </a:endParaRPr>
          </a:p>
          <a:p>
            <a:pPr marL="457200" marR="0" lvl="0" indent="-457200" algn="l" defTabSz="914400" rtl="0" eaLnBrk="1" fontAlgn="base" latinLnBrk="0" hangingPunct="0">
              <a:lnSpc>
                <a:spcPct val="100000"/>
              </a:lnSpc>
              <a:spcBef>
                <a:spcPts val="13"/>
              </a:spcBef>
              <a:spcAft>
                <a:spcPts val="13"/>
              </a:spcAft>
              <a:buClr>
                <a:srgbClr val="2E4343"/>
              </a:buClr>
              <a:buSzPct val="100000"/>
              <a:buFont typeface="Arial" panose="020B0604020202020204" pitchFamily="34" charset="0"/>
              <a:buChar char="•"/>
              <a:tabLst/>
              <a:defRPr/>
            </a:pPr>
            <a:r>
              <a:rPr lang="en-US" sz="2800" dirty="0">
                <a:solidFill>
                  <a:srgbClr val="2A4443"/>
                </a:solidFill>
                <a:latin typeface="Brandon Grotesque Medium" panose="020B0603020203060202" pitchFamily="34" charset="0"/>
              </a:rPr>
              <a:t>Ron Goode/Jesse Valdez (North Fork Mono)</a:t>
            </a:r>
          </a:p>
          <a:p>
            <a:pPr lvl="1" indent="0">
              <a:lnSpc>
                <a:spcPct val="100000"/>
              </a:lnSpc>
              <a:buClr>
                <a:srgbClr val="2E4343"/>
              </a:buClr>
              <a:defRPr/>
            </a:pPr>
            <a:r>
              <a:rPr lang="en-US" sz="2400" u="sng" dirty="0">
                <a:solidFill>
                  <a:srgbClr val="F6921E"/>
                </a:solidFill>
                <a:latin typeface="Brandon Grotesque Medium" panose="020B0603020203060202" pitchFamily="34" charset="0"/>
              </a:rPr>
              <a:t>ariesgoathead@gmail.com</a:t>
            </a:r>
          </a:p>
          <a:p>
            <a:pPr lvl="1" indent="0">
              <a:lnSpc>
                <a:spcPct val="100000"/>
              </a:lnSpc>
              <a:buClr>
                <a:srgbClr val="2E4343"/>
              </a:buClr>
              <a:defRPr/>
            </a:pPr>
            <a:r>
              <a:rPr lang="en-US" sz="2400" u="sng" dirty="0">
                <a:solidFill>
                  <a:srgbClr val="F6921E"/>
                </a:solidFill>
                <a:latin typeface="Brandon Grotesque Medium" panose="020B0603020203060202" pitchFamily="34" charset="0"/>
              </a:rPr>
              <a:t>rwgoode911@hotmail.com</a:t>
            </a:r>
          </a:p>
          <a:p>
            <a:pPr lvl="1" indent="0">
              <a:lnSpc>
                <a:spcPct val="100000"/>
              </a:lnSpc>
              <a:buClr>
                <a:srgbClr val="2E4343"/>
              </a:buClr>
              <a:defRPr/>
            </a:pPr>
            <a:endParaRPr lang="en-US" sz="2000" u="sng" dirty="0">
              <a:solidFill>
                <a:srgbClr val="F6921E"/>
              </a:solidFill>
              <a:latin typeface="Brandon Grotesque Medium" panose="020B0603020203060202" pitchFamily="34" charset="0"/>
            </a:endParaRPr>
          </a:p>
          <a:p>
            <a:pPr marL="457200" lvl="0" indent="-457200">
              <a:lnSpc>
                <a:spcPct val="100000"/>
              </a:lnSpc>
              <a:buClr>
                <a:srgbClr val="2E4343"/>
              </a:buClr>
              <a:buFont typeface="Arial" panose="020B0604020202020204" pitchFamily="34" charset="0"/>
              <a:buChar char="•"/>
              <a:defRPr/>
            </a:pPr>
            <a:r>
              <a:rPr lang="en-US" sz="2800" dirty="0">
                <a:solidFill>
                  <a:srgbClr val="2A4443"/>
                </a:solidFill>
                <a:latin typeface="Brandon Grotesque Medium" panose="020B0603020203060202" pitchFamily="34" charset="0"/>
              </a:rPr>
              <a:t>Ian Cummins/Vernon Vera (Tule River Tribe)</a:t>
            </a:r>
            <a:endParaRPr lang="en-US" sz="2400" dirty="0">
              <a:solidFill>
                <a:srgbClr val="F6921E"/>
              </a:solidFill>
              <a:latin typeface="Brandon Grotesque Medium" panose="020B0603020203060202" pitchFamily="34" charset="0"/>
            </a:endParaRPr>
          </a:p>
          <a:p>
            <a:pPr lvl="1" indent="0">
              <a:lnSpc>
                <a:spcPct val="100000"/>
              </a:lnSpc>
              <a:buClr>
                <a:srgbClr val="2E4343"/>
              </a:buClr>
              <a:defRPr/>
            </a:pPr>
            <a:r>
              <a:rPr lang="en-US" sz="2400" u="sng" dirty="0">
                <a:solidFill>
                  <a:srgbClr val="F6921E"/>
                </a:solidFill>
                <a:latin typeface="Brandon Grotesque Medium" panose="020B0603020203060202" pitchFamily="34" charset="0"/>
              </a:rPr>
              <a:t>Ian.Cummins@tulerivertribe-nsn.gov</a:t>
            </a:r>
          </a:p>
          <a:p>
            <a:pPr lvl="1" indent="0">
              <a:lnSpc>
                <a:spcPct val="100000"/>
              </a:lnSpc>
              <a:buClr>
                <a:srgbClr val="2E4343"/>
              </a:buClr>
              <a:defRPr/>
            </a:pPr>
            <a:r>
              <a:rPr lang="en-US" sz="2400" u="sng" dirty="0">
                <a:solidFill>
                  <a:srgbClr val="F6921E"/>
                </a:solidFill>
                <a:latin typeface="Brandon Grotesque Medium" panose="020B0603020203060202" pitchFamily="34" charset="0"/>
              </a:rPr>
              <a:t>Vernon.Vera@tulerivertribe-nsn.gov</a:t>
            </a:r>
          </a:p>
          <a:p>
            <a:pPr lvl="1" indent="0">
              <a:lnSpc>
                <a:spcPct val="100000"/>
              </a:lnSpc>
              <a:buClr>
                <a:srgbClr val="2E4343"/>
              </a:buClr>
              <a:defRPr/>
            </a:pPr>
            <a:endParaRPr lang="en-US" sz="2000" dirty="0">
              <a:solidFill>
                <a:srgbClr val="2A4443"/>
              </a:solidFill>
              <a:latin typeface="Brandon Grotesque Medium" panose="020B0603020203060202" pitchFamily="34" charset="0"/>
            </a:endParaRPr>
          </a:p>
          <a:p>
            <a:pPr marL="457200" lvl="0" indent="-457200">
              <a:lnSpc>
                <a:spcPct val="100000"/>
              </a:lnSpc>
              <a:buClr>
                <a:srgbClr val="2E4343"/>
              </a:buClr>
              <a:buFont typeface="Arial" panose="020B0604020202020204" pitchFamily="34" charset="0"/>
              <a:buChar char="•"/>
              <a:defRPr/>
            </a:pPr>
            <a:r>
              <a:rPr lang="en-US" sz="2800" dirty="0">
                <a:solidFill>
                  <a:srgbClr val="2A4443"/>
                </a:solidFill>
                <a:latin typeface="Brandon Grotesque Medium" panose="020B0603020203060202" pitchFamily="34" charset="0"/>
              </a:rPr>
              <a:t>William Garfield (USFS) </a:t>
            </a:r>
          </a:p>
          <a:p>
            <a:pPr lvl="1" indent="0">
              <a:lnSpc>
                <a:spcPct val="100000"/>
              </a:lnSpc>
              <a:buClr>
                <a:srgbClr val="2E4343"/>
              </a:buClr>
              <a:defRPr/>
            </a:pPr>
            <a:r>
              <a:rPr lang="en-US" sz="2400" dirty="0">
                <a:solidFill>
                  <a:srgbClr val="F6921E"/>
                </a:solidFill>
                <a:latin typeface="Brandon Grotesque Medium" panose="020B0603020203060202" pitchFamily="34" charset="0"/>
              </a:rPr>
              <a:t>William.Garfield@usda.gov</a:t>
            </a:r>
            <a:endParaRPr lang="en-US" sz="2400" dirty="0">
              <a:solidFill>
                <a:srgbClr val="2A4443"/>
              </a:solidFill>
              <a:latin typeface="Brandon Grotesque Medium" panose="020B0603020203060202" pitchFamily="34" charset="0"/>
            </a:endParaRPr>
          </a:p>
        </p:txBody>
      </p:sp>
      <p:pic>
        <p:nvPicPr>
          <p:cNvPr id="10" name="Picture 3">
            <a:extLst>
              <a:ext uri="{FF2B5EF4-FFF2-40B4-BE49-F238E27FC236}">
                <a16:creationId xmlns:a16="http://schemas.microsoft.com/office/drawing/2014/main" id="{5DE1AA6F-EDB2-49B5-8A17-3B1F3FED5A87}"/>
              </a:ext>
            </a:extLst>
          </p:cNvPr>
          <p:cNvPicPr>
            <a:picLocks noChangeAspect="1"/>
          </p:cNvPicPr>
          <p:nvPr/>
        </p:nvPicPr>
        <p:blipFill>
          <a:blip r:embed="rId5"/>
          <a:stretch>
            <a:fillRect/>
          </a:stretch>
        </p:blipFill>
        <p:spPr>
          <a:xfrm>
            <a:off x="5209642" y="-769579"/>
            <a:ext cx="3913413" cy="2666467"/>
          </a:xfrm>
          <a:prstGeom prst="rect">
            <a:avLst/>
          </a:prstGeom>
        </p:spPr>
      </p:pic>
      <p:sp>
        <p:nvSpPr>
          <p:cNvPr id="11" name="TextBox 10">
            <a:extLst>
              <a:ext uri="{FF2B5EF4-FFF2-40B4-BE49-F238E27FC236}">
                <a16:creationId xmlns:a16="http://schemas.microsoft.com/office/drawing/2014/main" id="{0669608F-5689-4FD2-AC30-1DC140544F27}"/>
              </a:ext>
            </a:extLst>
          </p:cNvPr>
          <p:cNvSpPr txBox="1"/>
          <p:nvPr/>
        </p:nvSpPr>
        <p:spPr>
          <a:xfrm>
            <a:off x="2476499" y="469445"/>
            <a:ext cx="4190999" cy="6737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dirty="0">
                <a:solidFill>
                  <a:srgbClr val="FFFFFF"/>
                </a:solidFill>
                <a:latin typeface="Brandon Grotesque BOLD"/>
              </a:rPr>
              <a:t>CONTACTS</a:t>
            </a:r>
            <a:endParaRPr lang="en-US" sz="2800" dirty="0">
              <a:solidFill>
                <a:srgbClr val="FFFFFF"/>
              </a:solidFill>
            </a:endParaRPr>
          </a:p>
        </p:txBody>
      </p:sp>
      <p:pic>
        <p:nvPicPr>
          <p:cNvPr id="8" name="Picture 7">
            <a:extLst>
              <a:ext uri="{FF2B5EF4-FFF2-40B4-BE49-F238E27FC236}">
                <a16:creationId xmlns:a16="http://schemas.microsoft.com/office/drawing/2014/main" id="{0F6B2185-44D9-4BBD-B166-0F833B43A6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5999" y="6267896"/>
            <a:ext cx="576135" cy="447657"/>
          </a:xfrm>
          <a:prstGeom prst="rect">
            <a:avLst/>
          </a:prstGeom>
        </p:spPr>
      </p:pic>
    </p:spTree>
    <p:extLst>
      <p:ext uri="{BB962C8B-B14F-4D97-AF65-F5344CB8AC3E}">
        <p14:creationId xmlns:p14="http://schemas.microsoft.com/office/powerpoint/2010/main" val="569131181"/>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365A5C-3C52-D735-A89A-523A3ECB4145}"/>
              </a:ext>
            </a:extLst>
          </p:cNvPr>
          <p:cNvSpPr/>
          <p:nvPr/>
        </p:nvSpPr>
        <p:spPr bwMode="auto">
          <a:xfrm>
            <a:off x="-8165" y="-42183"/>
            <a:ext cx="9146721" cy="1758163"/>
          </a:xfrm>
          <a:prstGeom prst="rect">
            <a:avLst/>
          </a:prstGeom>
          <a:solidFill>
            <a:srgbClr val="2A4443"/>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Source Han Sans CN" charset="0"/>
            </a:endParaRPr>
          </a:p>
        </p:txBody>
      </p:sp>
      <p:pic>
        <p:nvPicPr>
          <p:cNvPr id="3" name="Picture 3">
            <a:extLst>
              <a:ext uri="{FF2B5EF4-FFF2-40B4-BE49-F238E27FC236}">
                <a16:creationId xmlns:a16="http://schemas.microsoft.com/office/drawing/2014/main" id="{79B4AC7E-E346-BDC7-B038-DC0118A2232E}"/>
              </a:ext>
            </a:extLst>
          </p:cNvPr>
          <p:cNvPicPr>
            <a:picLocks noChangeAspect="1"/>
          </p:cNvPicPr>
          <p:nvPr/>
        </p:nvPicPr>
        <p:blipFill>
          <a:blip r:embed="rId3"/>
          <a:stretch>
            <a:fillRect/>
          </a:stretch>
        </p:blipFill>
        <p:spPr>
          <a:xfrm>
            <a:off x="5209642" y="-769579"/>
            <a:ext cx="3913413" cy="2666467"/>
          </a:xfrm>
          <a:prstGeom prst="rect">
            <a:avLst/>
          </a:prstGeom>
        </p:spPr>
      </p:pic>
      <p:sp>
        <p:nvSpPr>
          <p:cNvPr id="9" name="TextBox 8">
            <a:extLst>
              <a:ext uri="{FF2B5EF4-FFF2-40B4-BE49-F238E27FC236}">
                <a16:creationId xmlns:a16="http://schemas.microsoft.com/office/drawing/2014/main" id="{D6006F52-7AB2-4A93-7337-C99CF8A113D6}"/>
              </a:ext>
            </a:extLst>
          </p:cNvPr>
          <p:cNvSpPr txBox="1"/>
          <p:nvPr/>
        </p:nvSpPr>
        <p:spPr>
          <a:xfrm>
            <a:off x="-53103" y="483930"/>
            <a:ext cx="9102109" cy="10655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dirty="0">
                <a:solidFill>
                  <a:srgbClr val="FFFFFF"/>
                </a:solidFill>
                <a:latin typeface="Brandon Grotesque BOLD"/>
              </a:rPr>
              <a:t>Previous FNDI Webinars</a:t>
            </a:r>
          </a:p>
          <a:p>
            <a:pPr algn="ctr"/>
            <a:endParaRPr lang="en-US" sz="2800" dirty="0">
              <a:solidFill>
                <a:srgbClr val="FFFFFF"/>
              </a:solidFill>
            </a:endParaRPr>
          </a:p>
        </p:txBody>
      </p:sp>
      <p:pic>
        <p:nvPicPr>
          <p:cNvPr id="4" name="Picture 3">
            <a:extLst>
              <a:ext uri="{FF2B5EF4-FFF2-40B4-BE49-F238E27FC236}">
                <a16:creationId xmlns:a16="http://schemas.microsoft.com/office/drawing/2014/main" id="{811D6B9E-6A4A-42BE-9594-3E10DE0A399B}"/>
              </a:ext>
            </a:extLst>
          </p:cNvPr>
          <p:cNvPicPr>
            <a:picLocks noChangeAspect="1"/>
          </p:cNvPicPr>
          <p:nvPr/>
        </p:nvPicPr>
        <p:blipFill>
          <a:blip r:embed="rId4"/>
          <a:stretch>
            <a:fillRect/>
          </a:stretch>
        </p:blipFill>
        <p:spPr>
          <a:xfrm>
            <a:off x="3868945" y="1219200"/>
            <a:ext cx="1194920" cy="103641"/>
          </a:xfrm>
          <a:prstGeom prst="rect">
            <a:avLst/>
          </a:prstGeom>
        </p:spPr>
      </p:pic>
      <p:sp>
        <p:nvSpPr>
          <p:cNvPr id="6" name="TextBox 5">
            <a:extLst>
              <a:ext uri="{FF2B5EF4-FFF2-40B4-BE49-F238E27FC236}">
                <a16:creationId xmlns:a16="http://schemas.microsoft.com/office/drawing/2014/main" id="{5789828C-00CC-49A0-AC3C-54B45C3D5AC1}"/>
              </a:ext>
            </a:extLst>
          </p:cNvPr>
          <p:cNvSpPr txBox="1"/>
          <p:nvPr/>
        </p:nvSpPr>
        <p:spPr>
          <a:xfrm>
            <a:off x="20945" y="1895703"/>
            <a:ext cx="9102110" cy="5359224"/>
          </a:xfrm>
          <a:prstGeom prst="rect">
            <a:avLst/>
          </a:prstGeom>
          <a:noFill/>
        </p:spPr>
        <p:txBody>
          <a:bodyPr wrap="square" rtlCol="0">
            <a:spAutoFit/>
          </a:bodyPr>
          <a:lstStyle/>
          <a:p>
            <a:pPr>
              <a:buClr>
                <a:srgbClr val="2A4443"/>
              </a:buClr>
            </a:pPr>
            <a:r>
              <a:rPr lang="en-US" sz="2400" b="1" dirty="0">
                <a:solidFill>
                  <a:srgbClr val="2A4443"/>
                </a:solidFill>
                <a:latin typeface="Brandon Grotesque Regular" panose="020B0503020203060202" pitchFamily="34" charset="0"/>
                <a:cs typeface="Arial" panose="020B0604020202020204" pitchFamily="34" charset="0"/>
              </a:rPr>
              <a:t>FNDI x USFS: INDIGENOUS STEWARDSHIP ON NATIONAL FOREST LANDS WEBINAR SERIES</a:t>
            </a:r>
          </a:p>
          <a:p>
            <a:pPr>
              <a:buClr>
                <a:srgbClr val="2A4443"/>
              </a:buClr>
            </a:pPr>
            <a:endParaRPr lang="en-US" sz="2400" dirty="0">
              <a:solidFill>
                <a:srgbClr val="2A4443"/>
              </a:solidFill>
              <a:latin typeface="Brandon Grotesque Regular" panose="020B0503020203060202" pitchFamily="34" charset="0"/>
              <a:cs typeface="Arial" panose="020B0604020202020204" pitchFamily="34" charset="0"/>
            </a:endParaRPr>
          </a:p>
          <a:p>
            <a:pPr marL="1028700" lvl="1">
              <a:buClr>
                <a:srgbClr val="2A4443"/>
              </a:buClr>
              <a:buFont typeface="Arial" panose="020B0604020202020204" pitchFamily="34" charset="0"/>
              <a:buChar char="•"/>
            </a:pPr>
            <a:r>
              <a:rPr lang="en-US" sz="2400" b="1" u="sng" dirty="0">
                <a:solidFill>
                  <a:srgbClr val="F6921E"/>
                </a:solidFill>
                <a:latin typeface="Brandon Grotesque Regular" panose="020B0503020203060202" pitchFamily="34" charset="0"/>
                <a:cs typeface="Arial" panose="020B0604020202020204" pitchFamily="34" charset="0"/>
              </a:rPr>
              <a:t>Great Lakes Region</a:t>
            </a:r>
            <a:r>
              <a:rPr lang="en-US" sz="2400" dirty="0">
                <a:solidFill>
                  <a:srgbClr val="F6921E"/>
                </a:solidFill>
                <a:latin typeface="Brandon Grotesque Regular" panose="020B0503020203060202" pitchFamily="34" charset="0"/>
                <a:cs typeface="Arial" panose="020B0604020202020204" pitchFamily="34" charset="0"/>
              </a:rPr>
              <a:t>: Leech Lake Band of Ojibwe and Ste. Sault Marie Band of Chippewa Indians </a:t>
            </a:r>
          </a:p>
          <a:p>
            <a:pPr marL="1028700" lvl="1">
              <a:buClr>
                <a:srgbClr val="2A4443"/>
              </a:buClr>
              <a:buFont typeface="Arial" panose="020B0604020202020204" pitchFamily="34" charset="0"/>
              <a:buChar char="•"/>
            </a:pPr>
            <a:r>
              <a:rPr lang="en-US" sz="2400" b="1" u="sng" dirty="0">
                <a:solidFill>
                  <a:srgbClr val="F6921E"/>
                </a:solidFill>
                <a:latin typeface="Brandon Grotesque Regular" panose="020B0503020203060202" pitchFamily="34" charset="0"/>
                <a:cs typeface="Arial" panose="020B0604020202020204" pitchFamily="34" charset="0"/>
              </a:rPr>
              <a:t>East Region</a:t>
            </a:r>
            <a:r>
              <a:rPr lang="en-US" sz="2400" b="1" dirty="0">
                <a:solidFill>
                  <a:srgbClr val="F6921E"/>
                </a:solidFill>
                <a:latin typeface="Brandon Grotesque Regular" panose="020B0503020203060202" pitchFamily="34" charset="0"/>
                <a:cs typeface="Arial" panose="020B0604020202020204" pitchFamily="34" charset="0"/>
              </a:rPr>
              <a:t>: </a:t>
            </a:r>
            <a:r>
              <a:rPr lang="en-US" sz="2400" dirty="0">
                <a:solidFill>
                  <a:srgbClr val="F6921E"/>
                </a:solidFill>
                <a:latin typeface="Brandon Grotesque Regular" panose="020B0503020203060202" pitchFamily="34" charset="0"/>
                <a:cs typeface="Arial" panose="020B0604020202020204" pitchFamily="34" charset="0"/>
              </a:rPr>
              <a:t>Great Lakes Indian Fish and Wildlife Commission and Eastern Band of Cherokee Indians</a:t>
            </a:r>
          </a:p>
          <a:p>
            <a:pPr marL="1028700" lvl="1">
              <a:buClr>
                <a:srgbClr val="2A4443"/>
              </a:buClr>
              <a:buFont typeface="Arial" panose="020B0604020202020204" pitchFamily="34" charset="0"/>
              <a:buChar char="•"/>
            </a:pPr>
            <a:r>
              <a:rPr lang="en-US" sz="2400" b="1" u="sng" dirty="0">
                <a:solidFill>
                  <a:srgbClr val="F6921E"/>
                </a:solidFill>
                <a:latin typeface="Brandon Grotesque Regular" panose="020B0503020203060202" pitchFamily="34" charset="0"/>
                <a:cs typeface="Arial" panose="020B0604020202020204" pitchFamily="34" charset="0"/>
              </a:rPr>
              <a:t>Rocky Mountain Region</a:t>
            </a:r>
            <a:r>
              <a:rPr lang="en-US" sz="2400" b="1" dirty="0">
                <a:solidFill>
                  <a:srgbClr val="F6921E"/>
                </a:solidFill>
                <a:latin typeface="Brandon Grotesque Regular" panose="020B0503020203060202" pitchFamily="34" charset="0"/>
                <a:cs typeface="Arial" panose="020B0604020202020204" pitchFamily="34" charset="0"/>
              </a:rPr>
              <a:t>: </a:t>
            </a:r>
            <a:r>
              <a:rPr lang="en-US" sz="2400" dirty="0">
                <a:solidFill>
                  <a:srgbClr val="F6921E"/>
                </a:solidFill>
                <a:latin typeface="Brandon Grotesque Regular" panose="020B0503020203060202" pitchFamily="34" charset="0"/>
                <a:cs typeface="Arial" panose="020B0604020202020204" pitchFamily="34" charset="0"/>
              </a:rPr>
              <a:t>Confederated Salish and Kootenai Tribes and Nez Perce Tribe</a:t>
            </a:r>
            <a:r>
              <a:rPr lang="en-US" sz="2400" b="1" dirty="0">
                <a:solidFill>
                  <a:srgbClr val="F6921E"/>
                </a:solidFill>
                <a:latin typeface="Brandon Grotesque Regular" panose="020B0503020203060202" pitchFamily="34" charset="0"/>
                <a:cs typeface="Arial" panose="020B0604020202020204" pitchFamily="34" charset="0"/>
              </a:rPr>
              <a:t> </a:t>
            </a:r>
            <a:endParaRPr lang="en-US" sz="2400" dirty="0">
              <a:solidFill>
                <a:srgbClr val="2A4443"/>
              </a:solidFill>
              <a:latin typeface="Brandon Grotesque Regular" panose="020B0503020203060202" pitchFamily="34" charset="0"/>
              <a:cs typeface="Arial" panose="020B0604020202020204" pitchFamily="34" charset="0"/>
            </a:endParaRPr>
          </a:p>
          <a:p>
            <a:pPr>
              <a:buClr>
                <a:srgbClr val="2A4443"/>
              </a:buClr>
            </a:pPr>
            <a:endParaRPr lang="en-US" sz="2400" dirty="0">
              <a:solidFill>
                <a:srgbClr val="2A4443"/>
              </a:solidFill>
              <a:latin typeface="Brandon Grotesque Regular" panose="020B0503020203060202" pitchFamily="34" charset="0"/>
              <a:cs typeface="Arial" panose="020B0604020202020204" pitchFamily="34" charset="0"/>
            </a:endParaRPr>
          </a:p>
          <a:p>
            <a:pPr>
              <a:buClr>
                <a:srgbClr val="2A4443"/>
              </a:buClr>
            </a:pPr>
            <a:endParaRPr lang="en-US" sz="2400" dirty="0">
              <a:solidFill>
                <a:srgbClr val="2A4443"/>
              </a:solidFill>
              <a:latin typeface="Brandon Grotesque Regular" panose="020B0503020203060202" pitchFamily="34" charset="0"/>
              <a:cs typeface="Arial" panose="020B0604020202020204" pitchFamily="34" charset="0"/>
            </a:endParaRPr>
          </a:p>
          <a:p>
            <a:pPr>
              <a:buClr>
                <a:srgbClr val="2A4443"/>
              </a:buClr>
            </a:pPr>
            <a:endParaRPr lang="en-US" sz="2400" dirty="0">
              <a:solidFill>
                <a:srgbClr val="2A4443"/>
              </a:solidFill>
              <a:latin typeface="Brandon Grotesque Regular" panose="020B0503020203060202" pitchFamily="34" charset="0"/>
              <a:cs typeface="Arial" panose="020B0604020202020204" pitchFamily="34" charset="0"/>
            </a:endParaRPr>
          </a:p>
          <a:p>
            <a:pPr>
              <a:buClr>
                <a:srgbClr val="2A4443"/>
              </a:buClr>
            </a:pPr>
            <a:r>
              <a:rPr lang="en-US" sz="2000" dirty="0">
                <a:solidFill>
                  <a:srgbClr val="2A4443"/>
                </a:solidFill>
                <a:latin typeface="Brandon Grotesque Regular" panose="020B0503020203060202" pitchFamily="34" charset="0"/>
                <a:cs typeface="Arial" panose="020B0604020202020204" pitchFamily="34" charset="0"/>
              </a:rPr>
              <a:t>Link to recordings and materials, found here:</a:t>
            </a:r>
            <a:r>
              <a:rPr lang="en-US" sz="2400" dirty="0">
                <a:solidFill>
                  <a:srgbClr val="2A4443"/>
                </a:solidFill>
                <a:latin typeface="Brandon Grotesque Regular" panose="020B0503020203060202" pitchFamily="34" charset="0"/>
                <a:cs typeface="Arial" panose="020B0604020202020204" pitchFamily="34" charset="0"/>
              </a:rPr>
              <a:t> </a:t>
            </a:r>
            <a:r>
              <a:rPr lang="en-US" sz="2000" dirty="0">
                <a:solidFill>
                  <a:srgbClr val="821D19"/>
                </a:solidFill>
                <a:latin typeface="Brandon Grotesque Regular" panose="020B0503020203060202"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https://www.firstnations.org/webinars/stewarding-native-lands-webinars/</a:t>
            </a:r>
            <a:r>
              <a:rPr lang="en-US" sz="2000" dirty="0">
                <a:solidFill>
                  <a:srgbClr val="821D19"/>
                </a:solidFill>
                <a:latin typeface="Brandon Grotesque Regular" panose="020B0503020203060202" pitchFamily="34" charset="0"/>
                <a:cs typeface="Arial" panose="020B0604020202020204" pitchFamily="34" charset="0"/>
              </a:rPr>
              <a:t> </a:t>
            </a:r>
          </a:p>
          <a:p>
            <a:pPr marL="285750" indent="-285750">
              <a:buClr>
                <a:srgbClr val="2A4443"/>
              </a:buClr>
              <a:buFont typeface="Arial" panose="020B0604020202020204" pitchFamily="34" charset="0"/>
              <a:buChar char="•"/>
            </a:pPr>
            <a:endParaRPr lang="en-US" dirty="0">
              <a:solidFill>
                <a:srgbClr val="2A4443"/>
              </a:solidFill>
              <a:latin typeface="Brandon Grotesque Regular" panose="020B0503020203060202" pitchFamily="34" charset="0"/>
              <a:cs typeface="Arial" panose="020B0604020202020204" pitchFamily="34" charset="0"/>
            </a:endParaRPr>
          </a:p>
          <a:p>
            <a:pPr marL="1028700" lvl="1">
              <a:buClr>
                <a:srgbClr val="2A4443"/>
              </a:buClr>
              <a:buFont typeface="Arial" panose="020B0604020202020204" pitchFamily="34" charset="0"/>
              <a:buChar char="•"/>
            </a:pPr>
            <a:endParaRPr lang="en-US" dirty="0">
              <a:solidFill>
                <a:srgbClr val="F6921E"/>
              </a:solidFill>
              <a:latin typeface="Brandon Grotesque Regular" panose="020B0503020203060202" pitchFamily="34" charset="0"/>
              <a:cs typeface="Arial" panose="020B0604020202020204" pitchFamily="34" charset="0"/>
            </a:endParaRPr>
          </a:p>
        </p:txBody>
      </p:sp>
      <p:pic>
        <p:nvPicPr>
          <p:cNvPr id="7" name="Picture 6">
            <a:extLst>
              <a:ext uri="{FF2B5EF4-FFF2-40B4-BE49-F238E27FC236}">
                <a16:creationId xmlns:a16="http://schemas.microsoft.com/office/drawing/2014/main" id="{B6FFF903-BDDB-4031-8CAA-DA7443F5C8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5999" y="6267896"/>
            <a:ext cx="576135" cy="447657"/>
          </a:xfrm>
          <a:prstGeom prst="rect">
            <a:avLst/>
          </a:prstGeom>
        </p:spPr>
      </p:pic>
    </p:spTree>
    <p:extLst>
      <p:ext uri="{BB962C8B-B14F-4D97-AF65-F5344CB8AC3E}">
        <p14:creationId xmlns:p14="http://schemas.microsoft.com/office/powerpoint/2010/main" val="3846742013"/>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365A5C-3C52-D735-A89A-523A3ECB4145}"/>
              </a:ext>
            </a:extLst>
          </p:cNvPr>
          <p:cNvSpPr/>
          <p:nvPr/>
        </p:nvSpPr>
        <p:spPr bwMode="auto">
          <a:xfrm>
            <a:off x="-8165" y="-42183"/>
            <a:ext cx="9146721" cy="1758163"/>
          </a:xfrm>
          <a:prstGeom prst="rect">
            <a:avLst/>
          </a:prstGeom>
          <a:solidFill>
            <a:srgbClr val="2A4443"/>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Source Han Sans CN" charset="0"/>
            </a:endParaRPr>
          </a:p>
        </p:txBody>
      </p:sp>
      <p:pic>
        <p:nvPicPr>
          <p:cNvPr id="3" name="Picture 3">
            <a:extLst>
              <a:ext uri="{FF2B5EF4-FFF2-40B4-BE49-F238E27FC236}">
                <a16:creationId xmlns:a16="http://schemas.microsoft.com/office/drawing/2014/main" id="{79B4AC7E-E346-BDC7-B038-DC0118A2232E}"/>
              </a:ext>
            </a:extLst>
          </p:cNvPr>
          <p:cNvPicPr>
            <a:picLocks noChangeAspect="1"/>
          </p:cNvPicPr>
          <p:nvPr/>
        </p:nvPicPr>
        <p:blipFill>
          <a:blip r:embed="rId3"/>
          <a:stretch>
            <a:fillRect/>
          </a:stretch>
        </p:blipFill>
        <p:spPr>
          <a:xfrm>
            <a:off x="5209642" y="-769579"/>
            <a:ext cx="3913413" cy="2666467"/>
          </a:xfrm>
          <a:prstGeom prst="rect">
            <a:avLst/>
          </a:prstGeom>
        </p:spPr>
      </p:pic>
      <p:sp>
        <p:nvSpPr>
          <p:cNvPr id="9" name="TextBox 8">
            <a:extLst>
              <a:ext uri="{FF2B5EF4-FFF2-40B4-BE49-F238E27FC236}">
                <a16:creationId xmlns:a16="http://schemas.microsoft.com/office/drawing/2014/main" id="{D6006F52-7AB2-4A93-7337-C99CF8A113D6}"/>
              </a:ext>
            </a:extLst>
          </p:cNvPr>
          <p:cNvSpPr txBox="1"/>
          <p:nvPr/>
        </p:nvSpPr>
        <p:spPr>
          <a:xfrm>
            <a:off x="-84651" y="167828"/>
            <a:ext cx="9102109" cy="16380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dirty="0">
                <a:solidFill>
                  <a:srgbClr val="FFFFFF"/>
                </a:solidFill>
                <a:latin typeface="Brandon Grotesque BOLD"/>
              </a:rPr>
              <a:t>Other FNDI Co-Stewardship/Co-Management Webinars</a:t>
            </a:r>
          </a:p>
          <a:p>
            <a:pPr algn="ctr"/>
            <a:endParaRPr lang="en-US" sz="2800" dirty="0">
              <a:solidFill>
                <a:srgbClr val="FFFFFF"/>
              </a:solidFill>
            </a:endParaRPr>
          </a:p>
        </p:txBody>
      </p:sp>
      <p:pic>
        <p:nvPicPr>
          <p:cNvPr id="4" name="Picture 3">
            <a:extLst>
              <a:ext uri="{FF2B5EF4-FFF2-40B4-BE49-F238E27FC236}">
                <a16:creationId xmlns:a16="http://schemas.microsoft.com/office/drawing/2014/main" id="{811D6B9E-6A4A-42BE-9594-3E10DE0A399B}"/>
              </a:ext>
            </a:extLst>
          </p:cNvPr>
          <p:cNvPicPr>
            <a:picLocks noChangeAspect="1"/>
          </p:cNvPicPr>
          <p:nvPr/>
        </p:nvPicPr>
        <p:blipFill>
          <a:blip r:embed="rId4"/>
          <a:stretch>
            <a:fillRect/>
          </a:stretch>
        </p:blipFill>
        <p:spPr>
          <a:xfrm>
            <a:off x="3868944" y="1371600"/>
            <a:ext cx="1194920" cy="103641"/>
          </a:xfrm>
          <a:prstGeom prst="rect">
            <a:avLst/>
          </a:prstGeom>
        </p:spPr>
      </p:pic>
      <p:sp>
        <p:nvSpPr>
          <p:cNvPr id="6" name="TextBox 5">
            <a:extLst>
              <a:ext uri="{FF2B5EF4-FFF2-40B4-BE49-F238E27FC236}">
                <a16:creationId xmlns:a16="http://schemas.microsoft.com/office/drawing/2014/main" id="{5789828C-00CC-49A0-AC3C-54B45C3D5AC1}"/>
              </a:ext>
            </a:extLst>
          </p:cNvPr>
          <p:cNvSpPr txBox="1"/>
          <p:nvPr/>
        </p:nvSpPr>
        <p:spPr>
          <a:xfrm>
            <a:off x="-25400" y="1805841"/>
            <a:ext cx="9102110" cy="4872616"/>
          </a:xfrm>
          <a:prstGeom prst="rect">
            <a:avLst/>
          </a:prstGeom>
          <a:noFill/>
        </p:spPr>
        <p:txBody>
          <a:bodyPr wrap="square" rtlCol="0">
            <a:spAutoFit/>
          </a:bodyPr>
          <a:lstStyle/>
          <a:p>
            <a:pPr>
              <a:buClr>
                <a:srgbClr val="2A4443"/>
              </a:buClr>
            </a:pPr>
            <a:r>
              <a:rPr lang="en-US" sz="2400" b="1" dirty="0">
                <a:solidFill>
                  <a:srgbClr val="2A4443"/>
                </a:solidFill>
                <a:latin typeface="Brandon Grotesque Regular" panose="020B0503020203060202" pitchFamily="34" charset="0"/>
                <a:cs typeface="Arial" panose="020B0604020202020204" pitchFamily="34" charset="0"/>
              </a:rPr>
              <a:t>FNDI TRIBAL CO-STEWARDSHIP AND CO-MANAGEMENT WEBINAR SERIES </a:t>
            </a:r>
            <a:endParaRPr lang="en-US" sz="3200" b="1" dirty="0">
              <a:solidFill>
                <a:srgbClr val="2A4443"/>
              </a:solidFill>
              <a:latin typeface="Brandon Grotesque Regular" panose="020B0503020203060202" pitchFamily="34" charset="0"/>
              <a:cs typeface="Arial" panose="020B0604020202020204" pitchFamily="34" charset="0"/>
            </a:endParaRPr>
          </a:p>
          <a:p>
            <a:pPr marL="1028700" lvl="1">
              <a:buClr>
                <a:srgbClr val="2A4443"/>
              </a:buClr>
              <a:buFont typeface="Arial" panose="020B0604020202020204" pitchFamily="34" charset="0"/>
              <a:buChar char="•"/>
            </a:pPr>
            <a:r>
              <a:rPr lang="en-US" sz="2400" dirty="0">
                <a:solidFill>
                  <a:srgbClr val="F6921E"/>
                </a:solidFill>
                <a:latin typeface="Brandon Grotesque Regular" panose="020B0503020203060202" pitchFamily="34" charset="0"/>
                <a:cs typeface="Arial" panose="020B0604020202020204" pitchFamily="34" charset="0"/>
              </a:rPr>
              <a:t>Tribal Co-Stewardship and Co-Management 101</a:t>
            </a:r>
          </a:p>
          <a:p>
            <a:pPr marL="1028700" lvl="1">
              <a:buClr>
                <a:srgbClr val="2A4443"/>
              </a:buClr>
              <a:buFont typeface="Arial" panose="020B0604020202020204" pitchFamily="34" charset="0"/>
              <a:buChar char="•"/>
            </a:pPr>
            <a:r>
              <a:rPr lang="en-US" sz="2400" dirty="0">
                <a:solidFill>
                  <a:srgbClr val="F6921E"/>
                </a:solidFill>
                <a:latin typeface="Brandon Grotesque Regular" panose="020B0503020203060202" pitchFamily="34" charset="0"/>
                <a:cs typeface="Arial" panose="020B0604020202020204" pitchFamily="34" charset="0"/>
              </a:rPr>
              <a:t>Sovereign-to-Sovereign Agreements Database: A Resource to Grow the Field of Tribal Co-Management</a:t>
            </a:r>
          </a:p>
          <a:p>
            <a:pPr marL="1028700" lvl="1">
              <a:buClr>
                <a:srgbClr val="2A4443"/>
              </a:buClr>
              <a:buFont typeface="Arial" panose="020B0604020202020204" pitchFamily="34" charset="0"/>
              <a:buChar char="•"/>
            </a:pPr>
            <a:r>
              <a:rPr lang="en-US" sz="2400" dirty="0">
                <a:solidFill>
                  <a:srgbClr val="F6921E"/>
                </a:solidFill>
                <a:latin typeface="Brandon Grotesque Regular" panose="020B0503020203060202" pitchFamily="34" charset="0"/>
                <a:cs typeface="Arial" panose="020B0604020202020204" pitchFamily="34" charset="0"/>
              </a:rPr>
              <a:t>Sacred Site and Cultural Resource Protection Through Tribal Co-Stewardship and Co-Management</a:t>
            </a:r>
          </a:p>
          <a:p>
            <a:pPr marL="1028700" lvl="1">
              <a:buClr>
                <a:srgbClr val="2A4443"/>
              </a:buClr>
              <a:buFont typeface="Arial" panose="020B0604020202020204" pitchFamily="34" charset="0"/>
              <a:buChar char="•"/>
            </a:pPr>
            <a:r>
              <a:rPr lang="en-US" sz="2400" dirty="0">
                <a:solidFill>
                  <a:srgbClr val="F6921E"/>
                </a:solidFill>
                <a:latin typeface="Brandon Grotesque Regular" panose="020B0503020203060202" pitchFamily="34" charset="0"/>
                <a:cs typeface="Arial" panose="020B0604020202020204" pitchFamily="34" charset="0"/>
              </a:rPr>
              <a:t>Tribal Co-Stewardship and Cultural Fire</a:t>
            </a:r>
          </a:p>
          <a:p>
            <a:pPr marL="1028700" lvl="1">
              <a:buClr>
                <a:srgbClr val="2A4443"/>
              </a:buClr>
              <a:buFont typeface="Arial" panose="020B0604020202020204" pitchFamily="34" charset="0"/>
              <a:buChar char="•"/>
            </a:pPr>
            <a:r>
              <a:rPr lang="en-US" sz="2400" dirty="0">
                <a:solidFill>
                  <a:srgbClr val="F6921E"/>
                </a:solidFill>
                <a:latin typeface="Brandon Grotesque Regular" panose="020B0503020203060202" pitchFamily="34" charset="0"/>
                <a:cs typeface="Arial" panose="020B0604020202020204" pitchFamily="34" charset="0"/>
              </a:rPr>
              <a:t>Leveraging 638 Contracts for Tribal Co-Stewardship/Management</a:t>
            </a:r>
          </a:p>
          <a:p>
            <a:pPr marL="1028700" lvl="1">
              <a:buClr>
                <a:srgbClr val="2A4443"/>
              </a:buClr>
              <a:buFont typeface="Arial" panose="020B0604020202020204" pitchFamily="34" charset="0"/>
              <a:buChar char="•"/>
            </a:pPr>
            <a:endParaRPr lang="en-US" dirty="0">
              <a:solidFill>
                <a:srgbClr val="2A4443"/>
              </a:solidFill>
              <a:latin typeface="Brandon Grotesque Regular" panose="020B0503020203060202" pitchFamily="34" charset="0"/>
              <a:cs typeface="Arial" panose="020B0604020202020204" pitchFamily="34" charset="0"/>
            </a:endParaRPr>
          </a:p>
          <a:p>
            <a:pPr>
              <a:buClr>
                <a:srgbClr val="2A4443"/>
              </a:buClr>
            </a:pPr>
            <a:endParaRPr lang="en-US" dirty="0">
              <a:solidFill>
                <a:srgbClr val="2A4443"/>
              </a:solidFill>
              <a:latin typeface="Brandon Grotesque Regular" panose="020B0503020203060202" pitchFamily="34" charset="0"/>
              <a:cs typeface="Arial" panose="020B0604020202020204" pitchFamily="34" charset="0"/>
            </a:endParaRPr>
          </a:p>
          <a:p>
            <a:pPr>
              <a:buClr>
                <a:srgbClr val="2A4443"/>
              </a:buClr>
            </a:pPr>
            <a:endParaRPr lang="en-US" dirty="0">
              <a:solidFill>
                <a:srgbClr val="2A4443"/>
              </a:solidFill>
              <a:latin typeface="Brandon Grotesque Regular" panose="020B0503020203060202" pitchFamily="34" charset="0"/>
              <a:cs typeface="Arial" panose="020B0604020202020204" pitchFamily="34" charset="0"/>
            </a:endParaRPr>
          </a:p>
          <a:p>
            <a:pPr>
              <a:buClr>
                <a:srgbClr val="2A4443"/>
              </a:buClr>
            </a:pPr>
            <a:r>
              <a:rPr lang="en-US" sz="2000" dirty="0">
                <a:solidFill>
                  <a:srgbClr val="2A4443"/>
                </a:solidFill>
                <a:latin typeface="Brandon Grotesque Regular" panose="020B0503020203060202" pitchFamily="34" charset="0"/>
                <a:cs typeface="Arial" panose="020B0604020202020204" pitchFamily="34" charset="0"/>
              </a:rPr>
              <a:t>Link to recordings and materials found here: </a:t>
            </a:r>
          </a:p>
          <a:p>
            <a:pPr>
              <a:buClr>
                <a:srgbClr val="2A4443"/>
              </a:buClr>
            </a:pPr>
            <a:r>
              <a:rPr lang="en-US" sz="2000" dirty="0">
                <a:solidFill>
                  <a:srgbClr val="821D19"/>
                </a:solidFill>
                <a:latin typeface="Brandon Grotesque Regular" panose="020B0503020203060202"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https://www.firstnations.org/webinars/stewarding-native-lands-webinars/</a:t>
            </a:r>
            <a:r>
              <a:rPr lang="en-US" sz="2000" dirty="0">
                <a:solidFill>
                  <a:srgbClr val="821D19"/>
                </a:solidFill>
                <a:latin typeface="Brandon Grotesque Regular" panose="020B0503020203060202" pitchFamily="34" charset="0"/>
                <a:cs typeface="Arial" panose="020B0604020202020204" pitchFamily="34" charset="0"/>
              </a:rPr>
              <a:t> </a:t>
            </a:r>
          </a:p>
        </p:txBody>
      </p:sp>
      <p:pic>
        <p:nvPicPr>
          <p:cNvPr id="7" name="Picture 6">
            <a:extLst>
              <a:ext uri="{FF2B5EF4-FFF2-40B4-BE49-F238E27FC236}">
                <a16:creationId xmlns:a16="http://schemas.microsoft.com/office/drawing/2014/main" id="{3DA69093-0AF3-416A-B3ED-3A72E081DE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5999" y="6267896"/>
            <a:ext cx="576135" cy="447657"/>
          </a:xfrm>
          <a:prstGeom prst="rect">
            <a:avLst/>
          </a:prstGeom>
        </p:spPr>
      </p:pic>
    </p:spTree>
    <p:extLst>
      <p:ext uri="{BB962C8B-B14F-4D97-AF65-F5344CB8AC3E}">
        <p14:creationId xmlns:p14="http://schemas.microsoft.com/office/powerpoint/2010/main" val="495777836"/>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932FE988-49C0-9126-4C1D-635FB45E1411}"/>
              </a:ext>
            </a:extLst>
          </p:cNvPr>
          <p:cNvSpPr txBox="1"/>
          <p:nvPr/>
        </p:nvSpPr>
        <p:spPr>
          <a:xfrm>
            <a:off x="3027360" y="2898513"/>
            <a:ext cx="5717060" cy="1793120"/>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85750" indent="-285750" defTabSz="685800">
              <a:spcBef>
                <a:spcPts val="10"/>
              </a:spcBef>
              <a:spcAft>
                <a:spcPts val="10"/>
              </a:spcAft>
              <a:buFont typeface="Arial" panose="020B0604020202020204" pitchFamily="34" charset="0"/>
              <a:buChar char="•"/>
            </a:pPr>
            <a:r>
              <a:rPr lang="en-US" sz="2400" dirty="0">
                <a:latin typeface="Brandon Grotesque Regular" panose="020B0503020203060202" pitchFamily="34" charset="0"/>
              </a:rPr>
              <a:t>Technical Assistance</a:t>
            </a:r>
          </a:p>
          <a:p>
            <a:pPr marL="285750" indent="-285750" defTabSz="685800">
              <a:spcBef>
                <a:spcPts val="10"/>
              </a:spcBef>
              <a:spcAft>
                <a:spcPts val="10"/>
              </a:spcAft>
              <a:buFont typeface="Arial" panose="020B0604020202020204" pitchFamily="34" charset="0"/>
              <a:buChar char="•"/>
            </a:pPr>
            <a:r>
              <a:rPr lang="en-US" sz="2400" dirty="0">
                <a:latin typeface="Brandon Grotesque Regular" panose="020B0503020203060202" pitchFamily="34" charset="0"/>
              </a:rPr>
              <a:t>Capacity Support Grants (up to $50,000)</a:t>
            </a:r>
          </a:p>
          <a:p>
            <a:pPr marL="285750" indent="-285750" defTabSz="685800">
              <a:spcBef>
                <a:spcPts val="10"/>
              </a:spcBef>
              <a:spcAft>
                <a:spcPts val="10"/>
              </a:spcAft>
              <a:buFont typeface="Arial" panose="020B0604020202020204" pitchFamily="34" charset="0"/>
              <a:buChar char="•"/>
            </a:pPr>
            <a:r>
              <a:rPr lang="en-US" sz="2400" dirty="0">
                <a:latin typeface="Brandon Grotesque Regular" panose="020B0503020203060202" pitchFamily="34" charset="0"/>
              </a:rPr>
              <a:t>Webinars and Presentations</a:t>
            </a:r>
          </a:p>
          <a:p>
            <a:pPr marL="285750" indent="-285750" defTabSz="685800">
              <a:spcBef>
                <a:spcPts val="10"/>
              </a:spcBef>
              <a:spcAft>
                <a:spcPts val="10"/>
              </a:spcAft>
              <a:buFont typeface="Arial" panose="020B0604020202020204" pitchFamily="34" charset="0"/>
              <a:buChar char="•"/>
            </a:pPr>
            <a:r>
              <a:rPr lang="en-US" sz="2400" dirty="0">
                <a:latin typeface="Brandon Grotesque Regular" panose="020B0503020203060202" pitchFamily="34" charset="0"/>
              </a:rPr>
              <a:t>Publications and Resource Guides</a:t>
            </a:r>
          </a:p>
          <a:p>
            <a:pPr marL="285750" indent="-285750" defTabSz="685800">
              <a:spcBef>
                <a:spcPts val="10"/>
              </a:spcBef>
              <a:spcAft>
                <a:spcPts val="10"/>
              </a:spcAft>
              <a:buFont typeface="Arial" panose="020B0604020202020204" pitchFamily="34" charset="0"/>
              <a:buChar char="•"/>
            </a:pPr>
            <a:r>
              <a:rPr lang="en-US" sz="2400" dirty="0">
                <a:latin typeface="Brandon Grotesque Regular" panose="020B0503020203060202" pitchFamily="34" charset="0"/>
              </a:rPr>
              <a:t>And more</a:t>
            </a:r>
          </a:p>
        </p:txBody>
      </p:sp>
      <p:pic>
        <p:nvPicPr>
          <p:cNvPr id="3" name="Picture 2">
            <a:extLst>
              <a:ext uri="{FF2B5EF4-FFF2-40B4-BE49-F238E27FC236}">
                <a16:creationId xmlns:a16="http://schemas.microsoft.com/office/drawing/2014/main" id="{B5D5F881-71B5-6E31-BED3-8766F0D528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5999" y="6267896"/>
            <a:ext cx="576135" cy="447657"/>
          </a:xfrm>
          <a:prstGeom prst="rect">
            <a:avLst/>
          </a:prstGeom>
        </p:spPr>
      </p:pic>
      <p:pic>
        <p:nvPicPr>
          <p:cNvPr id="23" name="Google Shape;184;p41">
            <a:extLst>
              <a:ext uri="{FF2B5EF4-FFF2-40B4-BE49-F238E27FC236}">
                <a16:creationId xmlns:a16="http://schemas.microsoft.com/office/drawing/2014/main" id="{27799521-842C-46CB-9099-3914185281E4}"/>
              </a:ext>
            </a:extLst>
          </p:cNvPr>
          <p:cNvPicPr preferRelativeResize="0"/>
          <p:nvPr/>
        </p:nvPicPr>
        <p:blipFill rotWithShape="1">
          <a:blip r:embed="rId4">
            <a:alphaModFix/>
          </a:blip>
          <a:srcRect/>
          <a:stretch/>
        </p:blipFill>
        <p:spPr>
          <a:xfrm>
            <a:off x="383876" y="2051372"/>
            <a:ext cx="900762" cy="73158"/>
          </a:xfrm>
          <a:prstGeom prst="rect">
            <a:avLst/>
          </a:prstGeom>
          <a:noFill/>
          <a:ln>
            <a:noFill/>
          </a:ln>
        </p:spPr>
      </p:pic>
      <p:pic>
        <p:nvPicPr>
          <p:cNvPr id="7" name="Picture 6">
            <a:extLst>
              <a:ext uri="{FF2B5EF4-FFF2-40B4-BE49-F238E27FC236}">
                <a16:creationId xmlns:a16="http://schemas.microsoft.com/office/drawing/2014/main" id="{B2C59C16-4EB2-44DD-A990-5B731C6B7F34}"/>
              </a:ext>
            </a:extLst>
          </p:cNvPr>
          <p:cNvPicPr>
            <a:picLocks noChangeAspect="1"/>
          </p:cNvPicPr>
          <p:nvPr/>
        </p:nvPicPr>
        <p:blipFill rotWithShape="1">
          <a:blip r:embed="rId5"/>
          <a:srcRect l="39798" r="26144"/>
          <a:stretch/>
        </p:blipFill>
        <p:spPr>
          <a:xfrm>
            <a:off x="1" y="842774"/>
            <a:ext cx="2629737" cy="6014098"/>
          </a:xfrm>
          <a:prstGeom prst="rect">
            <a:avLst/>
          </a:prstGeom>
          <a:solidFill>
            <a:srgbClr val="2A4443"/>
          </a:solidFill>
        </p:spPr>
      </p:pic>
      <p:sp>
        <p:nvSpPr>
          <p:cNvPr id="24" name="TextBox 23">
            <a:extLst>
              <a:ext uri="{FF2B5EF4-FFF2-40B4-BE49-F238E27FC236}">
                <a16:creationId xmlns:a16="http://schemas.microsoft.com/office/drawing/2014/main" id="{E9A7115F-D35F-45BF-800C-4291F9BC3634}"/>
              </a:ext>
            </a:extLst>
          </p:cNvPr>
          <p:cNvSpPr txBox="1"/>
          <p:nvPr/>
        </p:nvSpPr>
        <p:spPr>
          <a:xfrm>
            <a:off x="2851064" y="1326558"/>
            <a:ext cx="5893356" cy="144962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spcBef>
                <a:spcPts val="10"/>
              </a:spcBef>
              <a:spcAft>
                <a:spcPts val="10"/>
              </a:spcAft>
            </a:pPr>
            <a:r>
              <a:rPr lang="en-US" sz="2400" i="1" dirty="0">
                <a:latin typeface="Brandon Grotesque Regular" panose="020B0503020203060202" pitchFamily="34" charset="0"/>
              </a:rPr>
              <a:t>First Nations will conduct outreach and support engagement of Tribes and Native-led Organizations in U.S. Forest Service IRA and related BIL programs and  opportunities.</a:t>
            </a:r>
          </a:p>
        </p:txBody>
      </p:sp>
      <p:sp>
        <p:nvSpPr>
          <p:cNvPr id="9" name="TextBox 8">
            <a:extLst>
              <a:ext uri="{FF2B5EF4-FFF2-40B4-BE49-F238E27FC236}">
                <a16:creationId xmlns:a16="http://schemas.microsoft.com/office/drawing/2014/main" id="{069C36B8-70DB-425F-B4B8-42BA9F03F489}"/>
              </a:ext>
            </a:extLst>
          </p:cNvPr>
          <p:cNvSpPr txBox="1"/>
          <p:nvPr/>
        </p:nvSpPr>
        <p:spPr>
          <a:xfrm>
            <a:off x="2700092" y="4638100"/>
            <a:ext cx="6262042" cy="58932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spcBef>
                <a:spcPts val="10"/>
              </a:spcBef>
              <a:spcAft>
                <a:spcPts val="10"/>
              </a:spcAft>
            </a:pPr>
            <a:r>
              <a:rPr lang="en-US" i="1" kern="1200" dirty="0">
                <a:solidFill>
                  <a:schemeClr val="tx1"/>
                </a:solidFill>
                <a:latin typeface="Brandon Grotesque Regular" panose="020B0503020203060202" pitchFamily="34" charset="0"/>
                <a:ea typeface="+mn-ea"/>
              </a:rPr>
              <a:t>IRA – Inflation Reduction Act</a:t>
            </a:r>
          </a:p>
          <a:p>
            <a:pPr defTabSz="685800">
              <a:spcBef>
                <a:spcPts val="10"/>
              </a:spcBef>
              <a:spcAft>
                <a:spcPts val="10"/>
              </a:spcAft>
            </a:pPr>
            <a:r>
              <a:rPr lang="en-US" i="1" kern="1200" dirty="0">
                <a:solidFill>
                  <a:schemeClr val="tx1"/>
                </a:solidFill>
                <a:latin typeface="Brandon Grotesque Regular" panose="020B0503020203060202" pitchFamily="34" charset="0"/>
                <a:ea typeface="+mn-ea"/>
              </a:rPr>
              <a:t>BIL – Bipartisan Infrastructure Law</a:t>
            </a:r>
          </a:p>
        </p:txBody>
      </p:sp>
      <p:sp>
        <p:nvSpPr>
          <p:cNvPr id="10" name="Rectangle 9">
            <a:extLst>
              <a:ext uri="{FF2B5EF4-FFF2-40B4-BE49-F238E27FC236}">
                <a16:creationId xmlns:a16="http://schemas.microsoft.com/office/drawing/2014/main" id="{05990AB1-6D29-4D82-BFD9-95DC3BE610EE}"/>
              </a:ext>
            </a:extLst>
          </p:cNvPr>
          <p:cNvSpPr/>
          <p:nvPr/>
        </p:nvSpPr>
        <p:spPr bwMode="auto">
          <a:xfrm>
            <a:off x="12875" y="818901"/>
            <a:ext cx="2616863" cy="6014098"/>
          </a:xfrm>
          <a:prstGeom prst="rect">
            <a:avLst/>
          </a:prstGeom>
          <a:solidFill>
            <a:srgbClr val="2A4443">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p>
        </p:txBody>
      </p:sp>
      <p:pic>
        <p:nvPicPr>
          <p:cNvPr id="8" name="Picture 7">
            <a:extLst>
              <a:ext uri="{FF2B5EF4-FFF2-40B4-BE49-F238E27FC236}">
                <a16:creationId xmlns:a16="http://schemas.microsoft.com/office/drawing/2014/main" id="{2EB65DB7-603C-4BA2-B780-38CE761B792E}"/>
              </a:ext>
            </a:extLst>
          </p:cNvPr>
          <p:cNvPicPr>
            <a:picLocks noChangeAspect="1"/>
          </p:cNvPicPr>
          <p:nvPr/>
        </p:nvPicPr>
        <p:blipFill>
          <a:blip r:embed="rId6"/>
          <a:stretch>
            <a:fillRect/>
          </a:stretch>
        </p:blipFill>
        <p:spPr>
          <a:xfrm>
            <a:off x="3554" y="1848025"/>
            <a:ext cx="2696538" cy="1433659"/>
          </a:xfrm>
          <a:prstGeom prst="rect">
            <a:avLst/>
          </a:prstGeom>
        </p:spPr>
      </p:pic>
      <p:sp>
        <p:nvSpPr>
          <p:cNvPr id="2" name="Rectangle 1">
            <a:extLst>
              <a:ext uri="{FF2B5EF4-FFF2-40B4-BE49-F238E27FC236}">
                <a16:creationId xmlns:a16="http://schemas.microsoft.com/office/drawing/2014/main" id="{1E43E715-FABF-4E7B-822E-761FD479CA44}"/>
              </a:ext>
            </a:extLst>
          </p:cNvPr>
          <p:cNvSpPr/>
          <p:nvPr/>
        </p:nvSpPr>
        <p:spPr>
          <a:xfrm>
            <a:off x="2700092" y="5469621"/>
            <a:ext cx="4615108" cy="1156855"/>
          </a:xfrm>
          <a:prstGeom prst="rect">
            <a:avLst/>
          </a:prstGeom>
          <a:ln w="28575">
            <a:solidFill>
              <a:srgbClr val="C96D28"/>
            </a:solidFill>
          </a:ln>
        </p:spPr>
        <p:txBody>
          <a:bodyPr wrap="square">
            <a:spAutoFit/>
          </a:bodyPr>
          <a:lstStyle/>
          <a:p>
            <a:r>
              <a:rPr lang="en-US" dirty="0">
                <a:solidFill>
                  <a:srgbClr val="2A4443"/>
                </a:solidFill>
                <a:latin typeface="Brandon Grotesque Regular" panose="020B0503020203060202" pitchFamily="34" charset="0"/>
              </a:rPr>
              <a:t>Leiloni Begaye</a:t>
            </a:r>
          </a:p>
          <a:p>
            <a:r>
              <a:rPr lang="en-US" dirty="0">
                <a:solidFill>
                  <a:srgbClr val="2A4443"/>
                </a:solidFill>
                <a:latin typeface="Brandon Grotesque Regular" panose="020B0503020203060202" pitchFamily="34" charset="0"/>
              </a:rPr>
              <a:t>lbegaye@firstnations.org</a:t>
            </a:r>
          </a:p>
          <a:p>
            <a:r>
              <a:rPr lang="en-US" dirty="0">
                <a:solidFill>
                  <a:srgbClr val="2A4443"/>
                </a:solidFill>
                <a:latin typeface="Brandon Grotesque Regular" panose="020B0503020203060202" pitchFamily="34" charset="0"/>
              </a:rPr>
              <a:t>303.774.7836</a:t>
            </a:r>
          </a:p>
          <a:p>
            <a:r>
              <a:rPr lang="en-US" dirty="0">
                <a:solidFill>
                  <a:srgbClr val="2A4443"/>
                </a:solidFill>
                <a:latin typeface="Brandon Grotesque Regular" panose="020B0503020203060202" pitchFamily="34" charset="0"/>
              </a:rPr>
              <a:t>www.firstnations.org/community-navigator</a:t>
            </a:r>
            <a:endParaRPr lang="en-US" sz="1400" dirty="0">
              <a:solidFill>
                <a:srgbClr val="2A4443"/>
              </a:solidFill>
              <a:latin typeface="Brandon Grotesque Regular" panose="020B0503020203060202" pitchFamily="34" charset="0"/>
            </a:endParaRPr>
          </a:p>
        </p:txBody>
      </p:sp>
      <p:pic>
        <p:nvPicPr>
          <p:cNvPr id="4" name="Picture 3">
            <a:extLst>
              <a:ext uri="{FF2B5EF4-FFF2-40B4-BE49-F238E27FC236}">
                <a16:creationId xmlns:a16="http://schemas.microsoft.com/office/drawing/2014/main" id="{C0162BFD-44D3-4A2D-8791-C18F908D092B}"/>
              </a:ext>
            </a:extLst>
          </p:cNvPr>
          <p:cNvPicPr>
            <a:picLocks noChangeAspect="1"/>
          </p:cNvPicPr>
          <p:nvPr/>
        </p:nvPicPr>
        <p:blipFill>
          <a:blip r:embed="rId7"/>
          <a:stretch>
            <a:fillRect/>
          </a:stretch>
        </p:blipFill>
        <p:spPr>
          <a:xfrm>
            <a:off x="0" y="1128"/>
            <a:ext cx="9144000" cy="1065672"/>
          </a:xfrm>
          <a:prstGeom prst="rect">
            <a:avLst/>
          </a:prstGeom>
        </p:spPr>
      </p:pic>
      <p:pic>
        <p:nvPicPr>
          <p:cNvPr id="5" name="Picture 4">
            <a:extLst>
              <a:ext uri="{FF2B5EF4-FFF2-40B4-BE49-F238E27FC236}">
                <a16:creationId xmlns:a16="http://schemas.microsoft.com/office/drawing/2014/main" id="{E99F9888-A9A1-4A17-B0EA-86E8C2943671}"/>
              </a:ext>
            </a:extLst>
          </p:cNvPr>
          <p:cNvPicPr>
            <a:picLocks noChangeAspect="1"/>
          </p:cNvPicPr>
          <p:nvPr/>
        </p:nvPicPr>
        <p:blipFill>
          <a:blip r:embed="rId8"/>
          <a:stretch>
            <a:fillRect/>
          </a:stretch>
        </p:blipFill>
        <p:spPr>
          <a:xfrm>
            <a:off x="5116681" y="-1459952"/>
            <a:ext cx="3913971" cy="2664183"/>
          </a:xfrm>
          <a:prstGeom prst="rect">
            <a:avLst/>
          </a:prstGeom>
        </p:spPr>
      </p:pic>
      <p:sp>
        <p:nvSpPr>
          <p:cNvPr id="13" name="Rectangle 12">
            <a:extLst>
              <a:ext uri="{FF2B5EF4-FFF2-40B4-BE49-F238E27FC236}">
                <a16:creationId xmlns:a16="http://schemas.microsoft.com/office/drawing/2014/main" id="{3F73B863-1DBF-45CB-80B4-2E3FF3206AEC}"/>
              </a:ext>
            </a:extLst>
          </p:cNvPr>
          <p:cNvSpPr/>
          <p:nvPr/>
        </p:nvSpPr>
        <p:spPr bwMode="auto">
          <a:xfrm>
            <a:off x="3897253" y="609600"/>
            <a:ext cx="1200148" cy="97971"/>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Source Han Sans CN" charset="0"/>
            </a:endParaRPr>
          </a:p>
        </p:txBody>
      </p:sp>
      <p:sp>
        <p:nvSpPr>
          <p:cNvPr id="11" name="Rectangle 10">
            <a:extLst>
              <a:ext uri="{FF2B5EF4-FFF2-40B4-BE49-F238E27FC236}">
                <a16:creationId xmlns:a16="http://schemas.microsoft.com/office/drawing/2014/main" id="{0D54BCA1-E3DD-4A13-BBCA-899E91900392}"/>
              </a:ext>
            </a:extLst>
          </p:cNvPr>
          <p:cNvSpPr/>
          <p:nvPr/>
        </p:nvSpPr>
        <p:spPr>
          <a:xfrm>
            <a:off x="1411775" y="25001"/>
            <a:ext cx="6320449" cy="557460"/>
          </a:xfrm>
          <a:prstGeom prst="rect">
            <a:avLst/>
          </a:prstGeom>
        </p:spPr>
        <p:txBody>
          <a:bodyPr wrap="none">
            <a:spAutoFit/>
          </a:bodyPr>
          <a:lstStyle/>
          <a:p>
            <a:pPr algn="ctr"/>
            <a:r>
              <a:rPr lang="en-US" sz="3200" dirty="0">
                <a:solidFill>
                  <a:srgbClr val="FFFFFF"/>
                </a:solidFill>
                <a:latin typeface="Brandon Grotesque BOLD"/>
              </a:rPr>
              <a:t>Opportunities: Community Navigator</a:t>
            </a:r>
            <a:endParaRPr lang="en-US" sz="2000" dirty="0">
              <a:solidFill>
                <a:srgbClr val="FFFFFF"/>
              </a:solidFill>
            </a:endParaRP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A4443"/>
        </a:solidFill>
        <a:effectLst/>
      </p:bgPr>
    </p:bg>
    <p:spTree>
      <p:nvGrpSpPr>
        <p:cNvPr id="1" name=""/>
        <p:cNvGrpSpPr/>
        <p:nvPr/>
      </p:nvGrpSpPr>
      <p:grpSpPr>
        <a:xfrm>
          <a:off x="0" y="0"/>
          <a:ext cx="0" cy="0"/>
          <a:chOff x="0" y="0"/>
          <a:chExt cx="0" cy="0"/>
        </a:xfrm>
      </p:grpSpPr>
      <p:pic>
        <p:nvPicPr>
          <p:cNvPr id="27" name="Graphic 2">
            <a:extLst>
              <a:ext uri="{FF2B5EF4-FFF2-40B4-BE49-F238E27FC236}">
                <a16:creationId xmlns:a16="http://schemas.microsoft.com/office/drawing/2014/main" id="{7A41E055-FB20-CB95-EEBA-1653A3B215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6581" y="-513936"/>
            <a:ext cx="11057161" cy="7885871"/>
          </a:xfrm>
          <a:prstGeom prst="rect">
            <a:avLst/>
          </a:prstGeom>
        </p:spPr>
      </p:pic>
      <p:sp>
        <p:nvSpPr>
          <p:cNvPr id="6" name="TextBox 5">
            <a:extLst>
              <a:ext uri="{FF2B5EF4-FFF2-40B4-BE49-F238E27FC236}">
                <a16:creationId xmlns:a16="http://schemas.microsoft.com/office/drawing/2014/main" id="{F72DB7C2-8367-4706-659F-2ADB028493A2}"/>
              </a:ext>
            </a:extLst>
          </p:cNvPr>
          <p:cNvSpPr txBox="1"/>
          <p:nvPr/>
        </p:nvSpPr>
        <p:spPr>
          <a:xfrm>
            <a:off x="609600" y="554595"/>
            <a:ext cx="8077200" cy="644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n-US" sz="3800" b="0" i="0" u="none" strike="noStrike" kern="1200" cap="none" spc="0" normalizeH="0" baseline="0" noProof="0" dirty="0">
                <a:ln>
                  <a:noFill/>
                </a:ln>
                <a:solidFill>
                  <a:srgbClr val="F6921E"/>
                </a:solidFill>
                <a:effectLst/>
                <a:uLnTx/>
                <a:uFillTx/>
                <a:latin typeface="Brandon Grotesque BOLD"/>
                <a:ea typeface="+mn-ea"/>
              </a:rPr>
              <a:t>COMMUNICATIONS</a:t>
            </a:r>
            <a:endPar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mn-ea"/>
            </a:endParaRPr>
          </a:p>
        </p:txBody>
      </p:sp>
      <p:sp>
        <p:nvSpPr>
          <p:cNvPr id="18" name="TextBox 17">
            <a:extLst>
              <a:ext uri="{FF2B5EF4-FFF2-40B4-BE49-F238E27FC236}">
                <a16:creationId xmlns:a16="http://schemas.microsoft.com/office/drawing/2014/main" id="{85C4B9CD-CEFC-FBC8-7612-15E11C70FCCA}"/>
              </a:ext>
            </a:extLst>
          </p:cNvPr>
          <p:cNvSpPr txBox="1"/>
          <p:nvPr/>
        </p:nvSpPr>
        <p:spPr>
          <a:xfrm>
            <a:off x="790648" y="2982565"/>
            <a:ext cx="530823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2000" b="1" i="0" u="none" strike="noStrike" kern="1200" cap="none" spc="0" normalizeH="0" baseline="0" noProof="0" dirty="0">
                <a:ln>
                  <a:noFill/>
                </a:ln>
                <a:solidFill>
                  <a:srgbClr val="FFFFFF"/>
                </a:solidFill>
                <a:effectLst/>
                <a:uLnTx/>
                <a:uFillTx/>
                <a:latin typeface="Brandon Grotesque Black" panose="020B0503020203060202" pitchFamily="34" charset="77"/>
                <a:ea typeface="+mn-ea"/>
              </a:rPr>
              <a:t>FOLLOW US ON SOCIAL MEDIA</a:t>
            </a:r>
          </a:p>
        </p:txBody>
      </p:sp>
      <p:sp>
        <p:nvSpPr>
          <p:cNvPr id="19" name="TextBox 18">
            <a:extLst>
              <a:ext uri="{FF2B5EF4-FFF2-40B4-BE49-F238E27FC236}">
                <a16:creationId xmlns:a16="http://schemas.microsoft.com/office/drawing/2014/main" id="{C8308FBC-AF94-ACFD-418B-4E7C125D3EF2}"/>
              </a:ext>
            </a:extLst>
          </p:cNvPr>
          <p:cNvSpPr txBox="1"/>
          <p:nvPr/>
        </p:nvSpPr>
        <p:spPr>
          <a:xfrm>
            <a:off x="1060567" y="3391522"/>
            <a:ext cx="4419600" cy="15388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0">
              <a:lnSpc>
                <a:spcPct val="150000"/>
              </a:lnSpc>
              <a:spcBef>
                <a:spcPts val="13"/>
              </a:spcBef>
              <a:spcAft>
                <a:spcPts val="13"/>
              </a:spcAft>
              <a:buClr>
                <a:srgbClr val="000000"/>
              </a:buClr>
              <a:buSzPct val="100000"/>
              <a:buFont typeface="Times New Roman" panose="02020603050405020304" pitchFamily="18" charset="0"/>
              <a:buNone/>
              <a:tabLst/>
              <a:defRPr/>
            </a:pPr>
            <a:r>
              <a:rPr kumimoji="0" lang="en-US" sz="16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cs typeface="Arial"/>
              </a:rPr>
              <a:t>fndi303</a:t>
            </a:r>
            <a:br>
              <a:rPr kumimoji="0" lang="en-US" sz="16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cs typeface="Arial"/>
              </a:rPr>
            </a:br>
            <a:r>
              <a:rPr kumimoji="0" lang="en-US" sz="16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cs typeface="Arial"/>
              </a:rPr>
              <a:t>First Nations Development Institute</a:t>
            </a:r>
          </a:p>
          <a:p>
            <a:pPr marL="0" marR="0" lvl="0" indent="0" algn="l" defTabSz="914400" rtl="0" eaLnBrk="1" fontAlgn="base" latinLnBrk="0" hangingPunct="0">
              <a:lnSpc>
                <a:spcPct val="150000"/>
              </a:lnSpc>
              <a:spcBef>
                <a:spcPts val="13"/>
              </a:spcBef>
              <a:spcAft>
                <a:spcPts val="13"/>
              </a:spcAft>
              <a:buClr>
                <a:srgbClr val="000000"/>
              </a:buClr>
              <a:buSzPct val="100000"/>
              <a:buFont typeface="Times New Roman" panose="02020603050405020304" pitchFamily="18" charset="0"/>
              <a:buNone/>
              <a:tabLst/>
              <a:defRPr/>
            </a:pPr>
            <a:r>
              <a:rPr kumimoji="0" lang="en-US" sz="1600" b="0" i="0" u="none" strike="noStrike" kern="1200" cap="none" spc="0" normalizeH="0" baseline="0" noProof="0" dirty="0" err="1">
                <a:ln>
                  <a:noFill/>
                </a:ln>
                <a:solidFill>
                  <a:srgbClr val="FFFFFF"/>
                </a:solidFill>
                <a:effectLst/>
                <a:uLnTx/>
                <a:uFillTx/>
                <a:latin typeface="Brandon Grotesque Regular" panose="020B0503020203060202" pitchFamily="34" charset="77"/>
                <a:ea typeface="+mn-ea"/>
              </a:rPr>
              <a:t>FirstNationsDevelopmentInstitute</a:t>
            </a:r>
            <a:endParaRPr kumimoji="0" lang="en-US" sz="16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endParaRPr>
          </a:p>
          <a:p>
            <a:pPr marL="0" marR="0" lvl="0" indent="0" algn="l" defTabSz="914400" rtl="0" eaLnBrk="1" fontAlgn="base" latinLnBrk="0" hangingPunct="0">
              <a:lnSpc>
                <a:spcPct val="150000"/>
              </a:lnSpc>
              <a:spcBef>
                <a:spcPts val="13"/>
              </a:spcBef>
              <a:spcAft>
                <a:spcPts val="13"/>
              </a:spcAft>
              <a:buClr>
                <a:srgbClr val="000000"/>
              </a:buClr>
              <a:buSzPct val="100000"/>
              <a:buFont typeface="Times New Roman" panose="02020603050405020304" pitchFamily="18" charset="0"/>
              <a:buNone/>
              <a:tabLst/>
              <a:defRPr/>
            </a:pPr>
            <a:r>
              <a:rPr kumimoji="0" lang="en-US" sz="16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rPr>
              <a:t>@FNDI303</a:t>
            </a:r>
          </a:p>
        </p:txBody>
      </p:sp>
      <p:pic>
        <p:nvPicPr>
          <p:cNvPr id="20" name="Picture 14" descr="Icon&#10;&#10;Description automatically generated">
            <a:extLst>
              <a:ext uri="{FF2B5EF4-FFF2-40B4-BE49-F238E27FC236}">
                <a16:creationId xmlns:a16="http://schemas.microsoft.com/office/drawing/2014/main" id="{083A7461-1098-3271-D340-A50CC9054000}"/>
              </a:ext>
            </a:extLst>
          </p:cNvPr>
          <p:cNvPicPr>
            <a:picLocks noChangeAspect="1"/>
          </p:cNvPicPr>
          <p:nvPr/>
        </p:nvPicPr>
        <p:blipFill>
          <a:blip r:embed="rId5"/>
          <a:stretch>
            <a:fillRect/>
          </a:stretch>
        </p:blipFill>
        <p:spPr>
          <a:xfrm>
            <a:off x="790648" y="3496181"/>
            <a:ext cx="266634" cy="266633"/>
          </a:xfrm>
          <a:prstGeom prst="rect">
            <a:avLst/>
          </a:prstGeom>
        </p:spPr>
      </p:pic>
      <p:pic>
        <p:nvPicPr>
          <p:cNvPr id="21" name="Picture 16" descr="Logo, icon&#10;&#10;Description automatically generated">
            <a:extLst>
              <a:ext uri="{FF2B5EF4-FFF2-40B4-BE49-F238E27FC236}">
                <a16:creationId xmlns:a16="http://schemas.microsoft.com/office/drawing/2014/main" id="{3721A727-E6DE-9723-9C67-9A4FC876254E}"/>
              </a:ext>
            </a:extLst>
          </p:cNvPr>
          <p:cNvPicPr>
            <a:picLocks noChangeAspect="1"/>
          </p:cNvPicPr>
          <p:nvPr/>
        </p:nvPicPr>
        <p:blipFill>
          <a:blip r:embed="rId6"/>
          <a:stretch>
            <a:fillRect/>
          </a:stretch>
        </p:blipFill>
        <p:spPr>
          <a:xfrm>
            <a:off x="824876" y="3834559"/>
            <a:ext cx="230576" cy="230576"/>
          </a:xfrm>
          <a:prstGeom prst="rect">
            <a:avLst/>
          </a:prstGeom>
        </p:spPr>
      </p:pic>
      <p:pic>
        <p:nvPicPr>
          <p:cNvPr id="22" name="Picture 21">
            <a:extLst>
              <a:ext uri="{FF2B5EF4-FFF2-40B4-BE49-F238E27FC236}">
                <a16:creationId xmlns:a16="http://schemas.microsoft.com/office/drawing/2014/main" id="{F8FE5E06-2667-5A4B-6EC9-040D582B5650}"/>
              </a:ext>
            </a:extLst>
          </p:cNvPr>
          <p:cNvPicPr>
            <a:picLocks noChangeAspect="1"/>
          </p:cNvPicPr>
          <p:nvPr/>
        </p:nvPicPr>
        <p:blipFill>
          <a:blip r:embed="rId7"/>
          <a:stretch>
            <a:fillRect/>
          </a:stretch>
        </p:blipFill>
        <p:spPr>
          <a:xfrm>
            <a:off x="790648" y="4231136"/>
            <a:ext cx="266633" cy="266633"/>
          </a:xfrm>
          <a:prstGeom prst="rect">
            <a:avLst/>
          </a:prstGeom>
        </p:spPr>
      </p:pic>
      <p:pic>
        <p:nvPicPr>
          <p:cNvPr id="23" name="Picture 22">
            <a:extLst>
              <a:ext uri="{FF2B5EF4-FFF2-40B4-BE49-F238E27FC236}">
                <a16:creationId xmlns:a16="http://schemas.microsoft.com/office/drawing/2014/main" id="{DF340E68-6224-363D-F8C9-8926173594FE}"/>
              </a:ext>
            </a:extLst>
          </p:cNvPr>
          <p:cNvPicPr>
            <a:picLocks noChangeAspect="1"/>
          </p:cNvPicPr>
          <p:nvPr/>
        </p:nvPicPr>
        <p:blipFill>
          <a:blip r:embed="rId8"/>
          <a:stretch>
            <a:fillRect/>
          </a:stretch>
        </p:blipFill>
        <p:spPr>
          <a:xfrm>
            <a:off x="774097" y="4663770"/>
            <a:ext cx="281355" cy="228600"/>
          </a:xfrm>
          <a:prstGeom prst="rect">
            <a:avLst/>
          </a:prstGeom>
        </p:spPr>
      </p:pic>
      <p:sp>
        <p:nvSpPr>
          <p:cNvPr id="13" name="Rectangle 12">
            <a:extLst>
              <a:ext uri="{FF2B5EF4-FFF2-40B4-BE49-F238E27FC236}">
                <a16:creationId xmlns:a16="http://schemas.microsoft.com/office/drawing/2014/main" id="{C30DE54D-E9C1-438D-9A42-BD0CAA24E007}"/>
              </a:ext>
            </a:extLst>
          </p:cNvPr>
          <p:cNvSpPr/>
          <p:nvPr/>
        </p:nvSpPr>
        <p:spPr bwMode="auto">
          <a:xfrm>
            <a:off x="774097" y="1238196"/>
            <a:ext cx="1200148" cy="97971"/>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Source Han Sans CN" charset="0"/>
            </a:endParaRPr>
          </a:p>
        </p:txBody>
      </p:sp>
      <p:sp>
        <p:nvSpPr>
          <p:cNvPr id="4" name="TextBox 3">
            <a:extLst>
              <a:ext uri="{FF2B5EF4-FFF2-40B4-BE49-F238E27FC236}">
                <a16:creationId xmlns:a16="http://schemas.microsoft.com/office/drawing/2014/main" id="{11E28EF4-881B-4F94-8EDF-430CC0371D17}"/>
              </a:ext>
            </a:extLst>
          </p:cNvPr>
          <p:cNvSpPr txBox="1"/>
          <p:nvPr/>
        </p:nvSpPr>
        <p:spPr>
          <a:xfrm>
            <a:off x="790648" y="1524000"/>
            <a:ext cx="6524552" cy="1587166"/>
          </a:xfrm>
          <a:prstGeom prst="rect">
            <a:avLst/>
          </a:prstGeom>
          <a:noFill/>
        </p:spPr>
        <p:txBody>
          <a:bodyPr wrap="square" rtlCol="0">
            <a:spAutoFit/>
          </a:bodyPr>
          <a:lstStyle/>
          <a:p>
            <a:r>
              <a:rPr lang="en-US" sz="2400" dirty="0">
                <a:solidFill>
                  <a:srgbClr val="FFFFFF"/>
                </a:solidFill>
                <a:latin typeface="Brandon Grotesque Regular" panose="020B0503020203060202" pitchFamily="34" charset="0"/>
              </a:rPr>
              <a:t>ACCESS THE WEINBAR RECORDING IN FIRST NATIONS KNOWLEDGE CENTER:</a:t>
            </a:r>
          </a:p>
          <a:p>
            <a:r>
              <a:rPr lang="en-US" sz="1600" b="1" dirty="0">
                <a:solidFill>
                  <a:srgbClr val="F6921E"/>
                </a:solidFill>
              </a:rPr>
              <a:t>Here is where you can find the webinar recording and slides once they are posted: </a:t>
            </a:r>
            <a:r>
              <a:rPr lang="en-US" sz="1600" u="sng" dirty="0">
                <a:solidFill>
                  <a:srgbClr val="F6921E"/>
                </a:solidFill>
                <a:hlinkClick r:id="rId9">
                  <a:extLst>
                    <a:ext uri="{A12FA001-AC4F-418D-AE19-62706E023703}">
                      <ahyp:hlinkClr xmlns:ahyp="http://schemas.microsoft.com/office/drawing/2018/hyperlinkcolor" val="tx"/>
                    </a:ext>
                  </a:extLst>
                </a:hlinkClick>
              </a:rPr>
              <a:t>https://www.firstnations.org/fnk</a:t>
            </a:r>
            <a:endParaRPr lang="en-US" sz="1600" dirty="0">
              <a:solidFill>
                <a:srgbClr val="F6921E"/>
              </a:solidFill>
            </a:endParaRPr>
          </a:p>
          <a:p>
            <a:endParaRPr lang="en-US" sz="2400" dirty="0">
              <a:solidFill>
                <a:srgbClr val="FFFFFF"/>
              </a:solidFill>
              <a:latin typeface="Brandon Grotesque Regular" panose="020B0503020203060202" pitchFamily="34" charset="0"/>
            </a:endParaRPr>
          </a:p>
        </p:txBody>
      </p:sp>
    </p:spTree>
    <p:extLst>
      <p:ext uri="{BB962C8B-B14F-4D97-AF65-F5344CB8AC3E}">
        <p14:creationId xmlns:p14="http://schemas.microsoft.com/office/powerpoint/2010/main" val="1315197361"/>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FE0CD7B-213A-C7B3-AB42-6203C47E3DD9}"/>
              </a:ext>
            </a:extLst>
          </p:cNvPr>
          <p:cNvPicPr>
            <a:picLocks noChangeAspect="1"/>
          </p:cNvPicPr>
          <p:nvPr/>
        </p:nvPicPr>
        <p:blipFill rotWithShape="1">
          <a:blip r:embed="rId3"/>
          <a:srcRect l="12856" t="178" r="12396"/>
          <a:stretch/>
        </p:blipFill>
        <p:spPr>
          <a:xfrm>
            <a:off x="-2041" y="0"/>
            <a:ext cx="9195699" cy="6864796"/>
          </a:xfrm>
          <a:prstGeom prst="rect">
            <a:avLst/>
          </a:prstGeom>
        </p:spPr>
      </p:pic>
      <p:pic>
        <p:nvPicPr>
          <p:cNvPr id="13" name="Picture 3" descr="A picture containing night sky&#10;&#10;Description automatically generated">
            <a:extLst>
              <a:ext uri="{FF2B5EF4-FFF2-40B4-BE49-F238E27FC236}">
                <a16:creationId xmlns:a16="http://schemas.microsoft.com/office/drawing/2014/main" id="{ACC3E62A-CBB9-7FCE-B273-266889E70956}"/>
              </a:ext>
            </a:extLst>
          </p:cNvPr>
          <p:cNvPicPr>
            <a:picLocks noChangeAspect="1"/>
          </p:cNvPicPr>
          <p:nvPr/>
        </p:nvPicPr>
        <p:blipFill>
          <a:blip r:embed="rId4"/>
          <a:stretch>
            <a:fillRect/>
          </a:stretch>
        </p:blipFill>
        <p:spPr>
          <a:xfrm>
            <a:off x="13033" y="3055713"/>
            <a:ext cx="9195699" cy="3810000"/>
          </a:xfrm>
          <a:prstGeom prst="rect">
            <a:avLst/>
          </a:prstGeom>
        </p:spPr>
      </p:pic>
      <p:sp>
        <p:nvSpPr>
          <p:cNvPr id="5" name="TextBox 4">
            <a:extLst>
              <a:ext uri="{FF2B5EF4-FFF2-40B4-BE49-F238E27FC236}">
                <a16:creationId xmlns:a16="http://schemas.microsoft.com/office/drawing/2014/main" id="{C4E18219-014D-EBB8-E43E-07FAF726744E}"/>
              </a:ext>
            </a:extLst>
          </p:cNvPr>
          <p:cNvSpPr txBox="1"/>
          <p:nvPr/>
        </p:nvSpPr>
        <p:spPr>
          <a:xfrm>
            <a:off x="2122713" y="3265710"/>
            <a:ext cx="4952999" cy="1036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n-US" sz="6600" b="0" i="0" u="none" strike="noStrike" kern="1200" cap="none" spc="0" normalizeH="0" baseline="0" noProof="0" dirty="0">
                <a:ln>
                  <a:noFill/>
                </a:ln>
                <a:solidFill>
                  <a:srgbClr val="FFFFFF"/>
                </a:solidFill>
                <a:effectLst/>
                <a:uLnTx/>
                <a:uFillTx/>
                <a:latin typeface="Brandon Grotesque BOLD"/>
                <a:ea typeface="+mn-ea"/>
              </a:rPr>
              <a:t>THANK YOU</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endParaRPr>
          </a:p>
        </p:txBody>
      </p:sp>
      <p:pic>
        <p:nvPicPr>
          <p:cNvPr id="8" name="Picture 8">
            <a:extLst>
              <a:ext uri="{FF2B5EF4-FFF2-40B4-BE49-F238E27FC236}">
                <a16:creationId xmlns:a16="http://schemas.microsoft.com/office/drawing/2014/main" id="{A9D99B44-7E98-8330-8330-DE47581C48D6}"/>
              </a:ext>
            </a:extLst>
          </p:cNvPr>
          <p:cNvPicPr>
            <a:picLocks noChangeAspect="1"/>
          </p:cNvPicPr>
          <p:nvPr/>
        </p:nvPicPr>
        <p:blipFill>
          <a:blip r:embed="rId5"/>
          <a:stretch>
            <a:fillRect/>
          </a:stretch>
        </p:blipFill>
        <p:spPr>
          <a:xfrm>
            <a:off x="1022639" y="5360235"/>
            <a:ext cx="119496" cy="223982"/>
          </a:xfrm>
          <a:prstGeom prst="rect">
            <a:avLst/>
          </a:prstGeom>
        </p:spPr>
      </p:pic>
      <p:pic>
        <p:nvPicPr>
          <p:cNvPr id="9" name="Picture 8">
            <a:extLst>
              <a:ext uri="{FF2B5EF4-FFF2-40B4-BE49-F238E27FC236}">
                <a16:creationId xmlns:a16="http://schemas.microsoft.com/office/drawing/2014/main" id="{6A5B2E83-4102-3103-42E8-8CDC310BBA22}"/>
              </a:ext>
            </a:extLst>
          </p:cNvPr>
          <p:cNvPicPr>
            <a:picLocks noChangeAspect="1"/>
          </p:cNvPicPr>
          <p:nvPr/>
        </p:nvPicPr>
        <p:blipFill>
          <a:blip r:embed="rId5"/>
          <a:stretch>
            <a:fillRect/>
          </a:stretch>
        </p:blipFill>
        <p:spPr>
          <a:xfrm>
            <a:off x="3799321" y="5360235"/>
            <a:ext cx="119496" cy="223982"/>
          </a:xfrm>
          <a:prstGeom prst="rect">
            <a:avLst/>
          </a:prstGeom>
        </p:spPr>
      </p:pic>
      <p:pic>
        <p:nvPicPr>
          <p:cNvPr id="10" name="Picture 8">
            <a:extLst>
              <a:ext uri="{FF2B5EF4-FFF2-40B4-BE49-F238E27FC236}">
                <a16:creationId xmlns:a16="http://schemas.microsoft.com/office/drawing/2014/main" id="{07216B9E-B3C4-A318-0DE4-34D34DD015DC}"/>
              </a:ext>
            </a:extLst>
          </p:cNvPr>
          <p:cNvPicPr>
            <a:picLocks noChangeAspect="1"/>
          </p:cNvPicPr>
          <p:nvPr/>
        </p:nvPicPr>
        <p:blipFill>
          <a:blip r:embed="rId5"/>
          <a:stretch>
            <a:fillRect/>
          </a:stretch>
        </p:blipFill>
        <p:spPr>
          <a:xfrm>
            <a:off x="5769703" y="5360235"/>
            <a:ext cx="119496" cy="223982"/>
          </a:xfrm>
          <a:prstGeom prst="rect">
            <a:avLst/>
          </a:prstGeom>
        </p:spPr>
      </p:pic>
      <p:sp>
        <p:nvSpPr>
          <p:cNvPr id="4" name="TextBox 3">
            <a:extLst>
              <a:ext uri="{FF2B5EF4-FFF2-40B4-BE49-F238E27FC236}">
                <a16:creationId xmlns:a16="http://schemas.microsoft.com/office/drawing/2014/main" id="{0BC90EE0-2AD4-092E-EE84-01B884768B3F}"/>
              </a:ext>
            </a:extLst>
          </p:cNvPr>
          <p:cNvSpPr txBox="1"/>
          <p:nvPr/>
        </p:nvSpPr>
        <p:spPr>
          <a:xfrm>
            <a:off x="1191491" y="5284036"/>
            <a:ext cx="238529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1200" b="1" i="0" u="none" strike="noStrike" kern="1200" cap="none" spc="0" normalizeH="0" baseline="0" noProof="0" dirty="0">
                <a:ln>
                  <a:noFill/>
                </a:ln>
                <a:solidFill>
                  <a:srgbClr val="FFFFFF"/>
                </a:solidFill>
                <a:effectLst/>
                <a:uLnTx/>
                <a:uFillTx/>
                <a:latin typeface="Brandon Grotesque Black" panose="020B0503020203060202" pitchFamily="34" charset="77"/>
                <a:ea typeface="+mn-ea"/>
              </a:rPr>
              <a:t>NATIONAL HEADQUARTERS </a:t>
            </a:r>
            <a:endParaRPr kumimoji="0" lang="en-US" sz="1800" b="1" i="0" u="none" strike="noStrike" kern="1200" cap="none" spc="0" normalizeH="0" baseline="0" noProof="0" dirty="0">
              <a:ln>
                <a:noFill/>
              </a:ln>
              <a:solidFill>
                <a:srgbClr val="000000"/>
              </a:solidFill>
              <a:effectLst/>
              <a:uLnTx/>
              <a:uFillTx/>
              <a:latin typeface="Brandon Grotesque Black" panose="020B0503020203060202" pitchFamily="34" charset="77"/>
              <a:ea typeface="+mn-ea"/>
            </a:endParaRPr>
          </a:p>
          <a:p>
            <a:pPr marL="0" marR="0" lvl="0" indent="0" algn="l" defTabSz="914400" rtl="0" eaLnBrk="1"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12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rPr>
              <a:t>First Nations Development Institute 2432 Main Street</a:t>
            </a:r>
          </a:p>
          <a:p>
            <a:pPr marL="0" marR="0" lvl="0" indent="0" algn="l" defTabSz="914400" rtl="0" eaLnBrk="1"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12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rPr>
              <a:t>Longmont, CO 80501 </a:t>
            </a:r>
          </a:p>
        </p:txBody>
      </p:sp>
      <p:sp>
        <p:nvSpPr>
          <p:cNvPr id="6" name="TextBox 5">
            <a:extLst>
              <a:ext uri="{FF2B5EF4-FFF2-40B4-BE49-F238E27FC236}">
                <a16:creationId xmlns:a16="http://schemas.microsoft.com/office/drawing/2014/main" id="{EA9115A5-BD42-79B4-2F6A-48177AA62DDB}"/>
              </a:ext>
            </a:extLst>
          </p:cNvPr>
          <p:cNvSpPr txBox="1"/>
          <p:nvPr/>
        </p:nvSpPr>
        <p:spPr>
          <a:xfrm>
            <a:off x="3979719" y="5284036"/>
            <a:ext cx="1717538" cy="7953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1200" b="1" i="0" u="none" strike="noStrike" kern="1200" cap="none" spc="0" normalizeH="0" baseline="0" noProof="0" dirty="0">
                <a:ln>
                  <a:noFill/>
                </a:ln>
                <a:solidFill>
                  <a:srgbClr val="FFFFFF"/>
                </a:solidFill>
                <a:effectLst/>
                <a:uLnTx/>
                <a:uFillTx/>
                <a:latin typeface="Brandon Grotesque Black" panose="020B0503020203060202" pitchFamily="34" charset="77"/>
                <a:ea typeface="+mn-ea"/>
              </a:rPr>
              <a:t>CONTACT</a:t>
            </a:r>
          </a:p>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n-US" sz="12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cs typeface="Arial"/>
              </a:rPr>
              <a:t>Tel:  303.774.7836 </a:t>
            </a:r>
            <a:endParaRPr kumimoji="0" lang="en-US" sz="18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cs typeface="Arial"/>
            </a:endParaRPr>
          </a:p>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n-US" sz="12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cs typeface="Arial"/>
              </a:rPr>
              <a:t>Fax: 303.774.7841 </a:t>
            </a:r>
            <a:r>
              <a:rPr kumimoji="0" lang="en-US" sz="12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cs typeface="Arial"/>
                <a:hlinkClick r:id="rId6">
                  <a:extLst>
                    <a:ext uri="{A12FA001-AC4F-418D-AE19-62706E023703}">
                      <ahyp:hlinkClr xmlns:ahyp="http://schemas.microsoft.com/office/drawing/2018/hyperlinkcolor" val="tx"/>
                    </a:ext>
                  </a:extLst>
                </a:hlinkClick>
              </a:rPr>
              <a:t>info@firstnations.org</a:t>
            </a:r>
            <a:r>
              <a:rPr kumimoji="0" lang="en-US" sz="12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cs typeface="Arial"/>
              </a:rPr>
              <a:t> </a:t>
            </a:r>
            <a:endParaRPr kumimoji="0" lang="en-US" sz="18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endParaRPr>
          </a:p>
        </p:txBody>
      </p:sp>
      <p:sp>
        <p:nvSpPr>
          <p:cNvPr id="11" name="TextBox 10">
            <a:extLst>
              <a:ext uri="{FF2B5EF4-FFF2-40B4-BE49-F238E27FC236}">
                <a16:creationId xmlns:a16="http://schemas.microsoft.com/office/drawing/2014/main" id="{D8B0C99C-3437-7030-0757-6BB0B1BCE4CA}"/>
              </a:ext>
            </a:extLst>
          </p:cNvPr>
          <p:cNvSpPr txBox="1"/>
          <p:nvPr/>
        </p:nvSpPr>
        <p:spPr>
          <a:xfrm>
            <a:off x="5961646" y="5284036"/>
            <a:ext cx="238529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1200" b="1" i="0" u="none" strike="noStrike" kern="1200" cap="none" spc="0" normalizeH="0" baseline="0" noProof="0" dirty="0">
                <a:ln>
                  <a:noFill/>
                </a:ln>
                <a:solidFill>
                  <a:srgbClr val="FFFFFF"/>
                </a:solidFill>
                <a:effectLst/>
                <a:uLnTx/>
                <a:uFillTx/>
                <a:latin typeface="Brandon Grotesque Black" panose="020B0503020203060202" pitchFamily="34" charset="77"/>
                <a:ea typeface="+mn-ea"/>
              </a:rPr>
              <a:t>CONNECT</a:t>
            </a:r>
          </a:p>
        </p:txBody>
      </p:sp>
      <p:sp>
        <p:nvSpPr>
          <p:cNvPr id="12" name="TextBox 11">
            <a:extLst>
              <a:ext uri="{FF2B5EF4-FFF2-40B4-BE49-F238E27FC236}">
                <a16:creationId xmlns:a16="http://schemas.microsoft.com/office/drawing/2014/main" id="{0320E08A-C926-4446-09A3-6166B270ADEC}"/>
              </a:ext>
            </a:extLst>
          </p:cNvPr>
          <p:cNvSpPr txBox="1"/>
          <p:nvPr/>
        </p:nvSpPr>
        <p:spPr>
          <a:xfrm>
            <a:off x="6152146" y="5497626"/>
            <a:ext cx="284710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12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cs typeface="Arial"/>
              </a:rPr>
              <a:t>firstnations.org</a:t>
            </a:r>
            <a:br>
              <a:rPr kumimoji="0" lang="en-US" sz="12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cs typeface="Arial"/>
              </a:rPr>
            </a:br>
            <a:r>
              <a:rPr kumimoji="0" lang="en-US" sz="12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cs typeface="Arial"/>
              </a:rPr>
              <a:t>fndi303</a:t>
            </a:r>
            <a:br>
              <a:rPr kumimoji="0" lang="en-US" sz="12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cs typeface="Arial"/>
              </a:rPr>
            </a:br>
            <a:r>
              <a:rPr kumimoji="0" lang="en-US" sz="12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cs typeface="Arial"/>
              </a:rPr>
              <a:t>First Nations Development Institute</a:t>
            </a:r>
          </a:p>
          <a:p>
            <a:pPr marL="0" marR="0" lvl="0" indent="0" algn="l" defTabSz="914400" rtl="0" eaLnBrk="1"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1200" b="0" i="0" u="none" strike="noStrike" kern="1200" cap="none" spc="0" normalizeH="0" baseline="0" noProof="0" dirty="0" err="1">
                <a:ln>
                  <a:noFill/>
                </a:ln>
                <a:solidFill>
                  <a:srgbClr val="FFFFFF"/>
                </a:solidFill>
                <a:effectLst/>
                <a:uLnTx/>
                <a:uFillTx/>
                <a:latin typeface="Brandon Grotesque Regular" panose="020B0503020203060202" pitchFamily="34" charset="77"/>
                <a:ea typeface="+mn-ea"/>
              </a:rPr>
              <a:t>FirstNationsDevelopmentInstitute</a:t>
            </a:r>
            <a:endParaRPr kumimoji="0" lang="en-US" sz="12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endParaRPr>
          </a:p>
          <a:p>
            <a:pPr marL="0" marR="0" lvl="0" indent="0" algn="l" defTabSz="914400" rtl="0" eaLnBrk="1"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12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rPr>
              <a:t>@FNDI303</a:t>
            </a:r>
          </a:p>
        </p:txBody>
      </p:sp>
      <p:pic>
        <p:nvPicPr>
          <p:cNvPr id="14" name="Picture 14" descr="Icon&#10;&#10;Description automatically generated">
            <a:extLst>
              <a:ext uri="{FF2B5EF4-FFF2-40B4-BE49-F238E27FC236}">
                <a16:creationId xmlns:a16="http://schemas.microsoft.com/office/drawing/2014/main" id="{78EECC7D-6647-E825-4EAC-6E96E3E87AAC}"/>
              </a:ext>
            </a:extLst>
          </p:cNvPr>
          <p:cNvPicPr>
            <a:picLocks noChangeAspect="1"/>
          </p:cNvPicPr>
          <p:nvPr/>
        </p:nvPicPr>
        <p:blipFill>
          <a:blip r:embed="rId7"/>
          <a:stretch>
            <a:fillRect/>
          </a:stretch>
        </p:blipFill>
        <p:spPr>
          <a:xfrm>
            <a:off x="6049640" y="5739868"/>
            <a:ext cx="137374" cy="130186"/>
          </a:xfrm>
          <a:prstGeom prst="rect">
            <a:avLst/>
          </a:prstGeom>
        </p:spPr>
      </p:pic>
      <p:pic>
        <p:nvPicPr>
          <p:cNvPr id="15" name="Picture 15" descr="A picture containing text, clipart&#10;&#10;Description automatically generated">
            <a:extLst>
              <a:ext uri="{FF2B5EF4-FFF2-40B4-BE49-F238E27FC236}">
                <a16:creationId xmlns:a16="http://schemas.microsoft.com/office/drawing/2014/main" id="{BA1825F8-335E-8289-96FD-5B1A13E849CA}"/>
              </a:ext>
            </a:extLst>
          </p:cNvPr>
          <p:cNvPicPr>
            <a:picLocks noChangeAspect="1"/>
          </p:cNvPicPr>
          <p:nvPr/>
        </p:nvPicPr>
        <p:blipFill>
          <a:blip r:embed="rId8"/>
          <a:stretch>
            <a:fillRect/>
          </a:stretch>
        </p:blipFill>
        <p:spPr>
          <a:xfrm>
            <a:off x="6049289" y="5547849"/>
            <a:ext cx="142875" cy="131990"/>
          </a:xfrm>
          <a:prstGeom prst="rect">
            <a:avLst/>
          </a:prstGeom>
        </p:spPr>
      </p:pic>
      <p:pic>
        <p:nvPicPr>
          <p:cNvPr id="16" name="Picture 16" descr="Logo, icon&#10;&#10;Description automatically generated">
            <a:extLst>
              <a:ext uri="{FF2B5EF4-FFF2-40B4-BE49-F238E27FC236}">
                <a16:creationId xmlns:a16="http://schemas.microsoft.com/office/drawing/2014/main" id="{986A8454-203A-D4B6-3C63-98BDEF9140AB}"/>
              </a:ext>
            </a:extLst>
          </p:cNvPr>
          <p:cNvPicPr>
            <a:picLocks noChangeAspect="1"/>
          </p:cNvPicPr>
          <p:nvPr/>
        </p:nvPicPr>
        <p:blipFill>
          <a:blip r:embed="rId9"/>
          <a:stretch>
            <a:fillRect/>
          </a:stretch>
        </p:blipFill>
        <p:spPr>
          <a:xfrm>
            <a:off x="6059379" y="5933226"/>
            <a:ext cx="112581" cy="112581"/>
          </a:xfrm>
          <a:prstGeom prst="rect">
            <a:avLst/>
          </a:prstGeom>
        </p:spPr>
      </p:pic>
      <p:pic>
        <p:nvPicPr>
          <p:cNvPr id="17" name="Picture 8">
            <a:extLst>
              <a:ext uri="{FF2B5EF4-FFF2-40B4-BE49-F238E27FC236}">
                <a16:creationId xmlns:a16="http://schemas.microsoft.com/office/drawing/2014/main" id="{37728FB2-C562-4051-F1D8-860A57349144}"/>
              </a:ext>
            </a:extLst>
          </p:cNvPr>
          <p:cNvPicPr>
            <a:picLocks noChangeAspect="1"/>
          </p:cNvPicPr>
          <p:nvPr/>
        </p:nvPicPr>
        <p:blipFill>
          <a:blip r:embed="rId5"/>
          <a:stretch>
            <a:fillRect/>
          </a:stretch>
        </p:blipFill>
        <p:spPr>
          <a:xfrm rot="5400000">
            <a:off x="4524450" y="4069295"/>
            <a:ext cx="91013" cy="914397"/>
          </a:xfrm>
          <a:prstGeom prst="rect">
            <a:avLst/>
          </a:prstGeom>
        </p:spPr>
      </p:pic>
      <p:pic>
        <p:nvPicPr>
          <p:cNvPr id="18" name="Picture 17">
            <a:extLst>
              <a:ext uri="{FF2B5EF4-FFF2-40B4-BE49-F238E27FC236}">
                <a16:creationId xmlns:a16="http://schemas.microsoft.com/office/drawing/2014/main" id="{D948B42E-B8B6-67E4-EE10-03C248BDF487}"/>
              </a:ext>
            </a:extLst>
          </p:cNvPr>
          <p:cNvPicPr>
            <a:picLocks noChangeAspect="1"/>
          </p:cNvPicPr>
          <p:nvPr/>
        </p:nvPicPr>
        <p:blipFill>
          <a:blip r:embed="rId10"/>
          <a:stretch>
            <a:fillRect/>
          </a:stretch>
        </p:blipFill>
        <p:spPr>
          <a:xfrm>
            <a:off x="6054265" y="6108979"/>
            <a:ext cx="130186" cy="130186"/>
          </a:xfrm>
          <a:prstGeom prst="rect">
            <a:avLst/>
          </a:prstGeom>
        </p:spPr>
      </p:pic>
      <p:pic>
        <p:nvPicPr>
          <p:cNvPr id="19" name="Picture 18">
            <a:extLst>
              <a:ext uri="{FF2B5EF4-FFF2-40B4-BE49-F238E27FC236}">
                <a16:creationId xmlns:a16="http://schemas.microsoft.com/office/drawing/2014/main" id="{3DDAEAA1-CD56-92CC-AA11-CE4B22B0A11F}"/>
              </a:ext>
            </a:extLst>
          </p:cNvPr>
          <p:cNvPicPr>
            <a:picLocks noChangeAspect="1"/>
          </p:cNvPicPr>
          <p:nvPr/>
        </p:nvPicPr>
        <p:blipFill>
          <a:blip r:embed="rId11"/>
          <a:stretch>
            <a:fillRect/>
          </a:stretch>
        </p:blipFill>
        <p:spPr>
          <a:xfrm>
            <a:off x="6054265" y="6310512"/>
            <a:ext cx="137374" cy="111616"/>
          </a:xfrm>
          <a:prstGeom prst="rect">
            <a:avLst/>
          </a:prstGeom>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8917D1F-EF8D-4176-B0B5-CDCFF4978F25}"/>
              </a:ext>
            </a:extLst>
          </p:cNvPr>
          <p:cNvSpPr/>
          <p:nvPr/>
        </p:nvSpPr>
        <p:spPr bwMode="auto">
          <a:xfrm>
            <a:off x="0" y="-124573"/>
            <a:ext cx="9146721" cy="6982573"/>
          </a:xfrm>
          <a:prstGeom prst="rect">
            <a:avLst/>
          </a:prstGeom>
          <a:solidFill>
            <a:srgbClr val="2A4443"/>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Source Han Sans CN" charset="0"/>
            </a:endParaRPr>
          </a:p>
        </p:txBody>
      </p:sp>
      <p:pic>
        <p:nvPicPr>
          <p:cNvPr id="23" name="Picture 3">
            <a:extLst>
              <a:ext uri="{FF2B5EF4-FFF2-40B4-BE49-F238E27FC236}">
                <a16:creationId xmlns:a16="http://schemas.microsoft.com/office/drawing/2014/main" id="{EB525693-5CF5-4765-AF41-5EA9E04D9A6F}"/>
              </a:ext>
            </a:extLst>
          </p:cNvPr>
          <p:cNvPicPr>
            <a:picLocks noChangeAspect="1"/>
          </p:cNvPicPr>
          <p:nvPr/>
        </p:nvPicPr>
        <p:blipFill>
          <a:blip r:embed="rId3"/>
          <a:stretch>
            <a:fillRect/>
          </a:stretch>
        </p:blipFill>
        <p:spPr>
          <a:xfrm>
            <a:off x="5308828" y="4059844"/>
            <a:ext cx="3913413" cy="2666467"/>
          </a:xfrm>
          <a:prstGeom prst="rect">
            <a:avLst/>
          </a:prstGeom>
        </p:spPr>
      </p:pic>
      <p:sp>
        <p:nvSpPr>
          <p:cNvPr id="9" name="TextBox 8">
            <a:extLst>
              <a:ext uri="{FF2B5EF4-FFF2-40B4-BE49-F238E27FC236}">
                <a16:creationId xmlns:a16="http://schemas.microsoft.com/office/drawing/2014/main" id="{3AE0E684-8E03-3DD0-FDA5-BD64E2F6F588}"/>
              </a:ext>
            </a:extLst>
          </p:cNvPr>
          <p:cNvSpPr txBox="1"/>
          <p:nvPr/>
        </p:nvSpPr>
        <p:spPr>
          <a:xfrm>
            <a:off x="639535" y="605516"/>
            <a:ext cx="7737024" cy="6737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lang="en-US" sz="4000" dirty="0">
                <a:solidFill>
                  <a:srgbClr val="FFFFFF"/>
                </a:solidFill>
                <a:latin typeface="Brandon Grotesque BOLD"/>
              </a:rPr>
              <a:t>WEBINAR MANAGEMENT</a:t>
            </a:r>
            <a:endParaRPr kumimoji="0" lang="en-US" b="0" i="0" u="none" strike="noStrike" kern="1200" cap="none" spc="0" normalizeH="0" baseline="0" noProof="0" dirty="0">
              <a:ln>
                <a:noFill/>
              </a:ln>
              <a:solidFill>
                <a:srgbClr val="FFFFFF"/>
              </a:solidFill>
              <a:effectLst/>
              <a:uLnTx/>
              <a:uFillTx/>
            </a:endParaRPr>
          </a:p>
        </p:txBody>
      </p:sp>
      <p:sp>
        <p:nvSpPr>
          <p:cNvPr id="11" name="Rectangle 10">
            <a:extLst>
              <a:ext uri="{FF2B5EF4-FFF2-40B4-BE49-F238E27FC236}">
                <a16:creationId xmlns:a16="http://schemas.microsoft.com/office/drawing/2014/main" id="{EC4CFDFF-18A7-B623-2F31-D11E381729C3}"/>
              </a:ext>
            </a:extLst>
          </p:cNvPr>
          <p:cNvSpPr/>
          <p:nvPr/>
        </p:nvSpPr>
        <p:spPr bwMode="auto">
          <a:xfrm>
            <a:off x="767442" y="1325337"/>
            <a:ext cx="1200148" cy="97971"/>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Source Han Sans CN" charset="0"/>
            </a:endParaRPr>
          </a:p>
        </p:txBody>
      </p:sp>
      <p:sp>
        <p:nvSpPr>
          <p:cNvPr id="5" name="TextBox 4">
            <a:extLst>
              <a:ext uri="{FF2B5EF4-FFF2-40B4-BE49-F238E27FC236}">
                <a16:creationId xmlns:a16="http://schemas.microsoft.com/office/drawing/2014/main" id="{5973808C-9F88-449C-9C13-C6F8781EB684}"/>
              </a:ext>
            </a:extLst>
          </p:cNvPr>
          <p:cNvSpPr txBox="1"/>
          <p:nvPr/>
        </p:nvSpPr>
        <p:spPr>
          <a:xfrm>
            <a:off x="108914" y="2537087"/>
            <a:ext cx="2743901" cy="646331"/>
          </a:xfrm>
          <a:prstGeom prst="rect">
            <a:avLst/>
          </a:prstGeom>
          <a:noFill/>
        </p:spPr>
        <p:txBody>
          <a:bodyPr wrap="square" rtlCol="0">
            <a:spAutoFit/>
          </a:bodyPr>
          <a:lstStyle/>
          <a:p>
            <a:pPr lvl="0" algn="ctr" eaLnBrk="0">
              <a:lnSpc>
                <a:spcPct val="100000"/>
              </a:lnSpc>
              <a:spcBef>
                <a:spcPct val="0"/>
              </a:spcBef>
              <a:spcAft>
                <a:spcPct val="0"/>
              </a:spcAft>
              <a:buClrTx/>
              <a:buSzTx/>
            </a:pPr>
            <a:r>
              <a:rPr lang="en-US" altLang="en-US" dirty="0">
                <a:solidFill>
                  <a:schemeClr val="bg1"/>
                </a:solidFill>
                <a:latin typeface="Brandon Grotesque Black" panose="020B0A03020203060202" pitchFamily="34" charset="0"/>
                <a:ea typeface="Segoe UI Emoji" panose="020B0502040204020203" pitchFamily="34" charset="0"/>
                <a:cs typeface="Times New Roman" panose="02020603050405020304" pitchFamily="18" charset="0"/>
              </a:rPr>
              <a:t>All attendees will be muted throughout this webinar.  </a:t>
            </a:r>
          </a:p>
        </p:txBody>
      </p:sp>
      <p:cxnSp>
        <p:nvCxnSpPr>
          <p:cNvPr id="33" name="Straight Arrow Connector 32">
            <a:extLst>
              <a:ext uri="{FF2B5EF4-FFF2-40B4-BE49-F238E27FC236}">
                <a16:creationId xmlns:a16="http://schemas.microsoft.com/office/drawing/2014/main" id="{30C32D04-43E4-496F-ACD7-E30F050A7FE1}"/>
              </a:ext>
            </a:extLst>
          </p:cNvPr>
          <p:cNvCxnSpPr>
            <a:cxnSpLocks/>
          </p:cNvCxnSpPr>
          <p:nvPr/>
        </p:nvCxnSpPr>
        <p:spPr bwMode="auto">
          <a:xfrm>
            <a:off x="5029200" y="3342556"/>
            <a:ext cx="0" cy="820197"/>
          </a:xfrm>
          <a:prstGeom prst="straightConnector1">
            <a:avLst/>
          </a:prstGeom>
          <a:ln>
            <a:solidFill>
              <a:srgbClr val="F6921E"/>
            </a:solidFill>
            <a:headEnd type="none" w="med" len="med"/>
            <a:tailEnd type="triangle"/>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accent1"/>
          </a:lnRef>
          <a:fillRef idx="0">
            <a:schemeClr val="accent1"/>
          </a:fillRef>
          <a:effectRef idx="2">
            <a:schemeClr val="accent1"/>
          </a:effectRef>
          <a:fontRef idx="minor">
            <a:schemeClr val="tx1"/>
          </a:fontRef>
        </p:style>
      </p:cxnSp>
      <p:pic>
        <p:nvPicPr>
          <p:cNvPr id="6" name="Picture 5">
            <a:extLst>
              <a:ext uri="{FF2B5EF4-FFF2-40B4-BE49-F238E27FC236}">
                <a16:creationId xmlns:a16="http://schemas.microsoft.com/office/drawing/2014/main" id="{B8E53EC6-CE2A-4909-85D5-57372A6F5D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14" y="4262649"/>
            <a:ext cx="8926171" cy="323895"/>
          </a:xfrm>
          <a:prstGeom prst="rect">
            <a:avLst/>
          </a:prstGeom>
        </p:spPr>
      </p:pic>
      <p:sp>
        <p:nvSpPr>
          <p:cNvPr id="24" name="TextBox 23">
            <a:extLst>
              <a:ext uri="{FF2B5EF4-FFF2-40B4-BE49-F238E27FC236}">
                <a16:creationId xmlns:a16="http://schemas.microsoft.com/office/drawing/2014/main" id="{8008FB3C-C35B-4395-A576-05D24FAA9658}"/>
              </a:ext>
            </a:extLst>
          </p:cNvPr>
          <p:cNvSpPr txBox="1"/>
          <p:nvPr/>
        </p:nvSpPr>
        <p:spPr>
          <a:xfrm>
            <a:off x="3927613" y="2040824"/>
            <a:ext cx="3504579" cy="1200329"/>
          </a:xfrm>
          <a:prstGeom prst="rect">
            <a:avLst/>
          </a:prstGeom>
          <a:noFill/>
        </p:spPr>
        <p:txBody>
          <a:bodyPr wrap="square" rtlCol="0">
            <a:spAutoFit/>
          </a:bodyPr>
          <a:lstStyle/>
          <a:p>
            <a:pPr lvl="0" algn="ctr" eaLnBrk="0">
              <a:lnSpc>
                <a:spcPct val="100000"/>
              </a:lnSpc>
              <a:spcBef>
                <a:spcPct val="0"/>
              </a:spcBef>
              <a:spcAft>
                <a:spcPct val="0"/>
              </a:spcAft>
              <a:buClrTx/>
              <a:buSzTx/>
            </a:pPr>
            <a:r>
              <a:rPr lang="en-US" altLang="en-US" dirty="0">
                <a:solidFill>
                  <a:schemeClr val="bg1"/>
                </a:solidFill>
                <a:latin typeface="Brandon Grotesque Black" panose="020B0A03020203060202" pitchFamily="34" charset="0"/>
                <a:ea typeface="Segoe UI Emoji" panose="020B0502040204020203" pitchFamily="34" charset="0"/>
                <a:cs typeface="Times New Roman" panose="02020603050405020304" pitchFamily="18" charset="0"/>
              </a:rPr>
              <a:t>If you have questions, please type them in the question box. </a:t>
            </a:r>
          </a:p>
          <a:p>
            <a:pPr lvl="0" algn="ctr" eaLnBrk="0">
              <a:lnSpc>
                <a:spcPct val="100000"/>
              </a:lnSpc>
              <a:spcBef>
                <a:spcPct val="0"/>
              </a:spcBef>
              <a:spcAft>
                <a:spcPct val="0"/>
              </a:spcAft>
              <a:buClrTx/>
              <a:buSzTx/>
            </a:pPr>
            <a:r>
              <a:rPr lang="en-US" altLang="en-US" dirty="0">
                <a:solidFill>
                  <a:schemeClr val="bg1"/>
                </a:solidFill>
                <a:latin typeface="Brandon Grotesque Black" panose="020B0A03020203060202" pitchFamily="34" charset="0"/>
                <a:ea typeface="Segoe UI Emoji" panose="020B0502040204020203" pitchFamily="34" charset="0"/>
                <a:cs typeface="Times New Roman" panose="02020603050405020304" pitchFamily="18" charset="0"/>
              </a:rPr>
              <a:t>They will be addressed during the Questions section.</a:t>
            </a:r>
          </a:p>
        </p:txBody>
      </p:sp>
      <p:cxnSp>
        <p:nvCxnSpPr>
          <p:cNvPr id="27" name="Straight Arrow Connector 26">
            <a:extLst>
              <a:ext uri="{FF2B5EF4-FFF2-40B4-BE49-F238E27FC236}">
                <a16:creationId xmlns:a16="http://schemas.microsoft.com/office/drawing/2014/main" id="{F269E670-1217-44C9-BA19-07B1FCADEBF1}"/>
              </a:ext>
            </a:extLst>
          </p:cNvPr>
          <p:cNvCxnSpPr>
            <a:cxnSpLocks/>
          </p:cNvCxnSpPr>
          <p:nvPr/>
        </p:nvCxnSpPr>
        <p:spPr bwMode="auto">
          <a:xfrm>
            <a:off x="639535" y="3342555"/>
            <a:ext cx="0" cy="820197"/>
          </a:xfrm>
          <a:prstGeom prst="straightConnector1">
            <a:avLst/>
          </a:prstGeom>
          <a:ln>
            <a:solidFill>
              <a:srgbClr val="F6921E"/>
            </a:solidFill>
            <a:headEnd type="none" w="med" len="med"/>
            <a:tailEnd type="triangle"/>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accent1"/>
          </a:lnRef>
          <a:fillRef idx="0">
            <a:schemeClr val="accent1"/>
          </a:fillRef>
          <a:effectRef idx="2">
            <a:schemeClr val="accent1"/>
          </a:effectRef>
          <a:fontRef idx="minor">
            <a:schemeClr val="tx1"/>
          </a:fontRef>
        </p:style>
      </p:cxnSp>
      <p:sp>
        <p:nvSpPr>
          <p:cNvPr id="28" name="TextBox 27">
            <a:extLst>
              <a:ext uri="{FF2B5EF4-FFF2-40B4-BE49-F238E27FC236}">
                <a16:creationId xmlns:a16="http://schemas.microsoft.com/office/drawing/2014/main" id="{44BC1F71-1935-4313-A69C-3792D0F8A924}"/>
              </a:ext>
            </a:extLst>
          </p:cNvPr>
          <p:cNvSpPr txBox="1"/>
          <p:nvPr/>
        </p:nvSpPr>
        <p:spPr>
          <a:xfrm>
            <a:off x="-457200" y="5936007"/>
            <a:ext cx="5153824" cy="461665"/>
          </a:xfrm>
          <a:prstGeom prst="rect">
            <a:avLst/>
          </a:prstGeom>
          <a:noFill/>
        </p:spPr>
        <p:txBody>
          <a:bodyPr wrap="square" rtlCol="0">
            <a:spAutoFit/>
          </a:bodyPr>
          <a:lstStyle/>
          <a:p>
            <a:pPr lvl="0" algn="ctr" eaLnBrk="0">
              <a:lnSpc>
                <a:spcPct val="100000"/>
              </a:lnSpc>
              <a:spcBef>
                <a:spcPct val="0"/>
              </a:spcBef>
              <a:spcAft>
                <a:spcPct val="0"/>
              </a:spcAft>
              <a:buClrTx/>
              <a:buSzTx/>
            </a:pPr>
            <a:r>
              <a:rPr lang="en-US" altLang="en-US" sz="2400" dirty="0">
                <a:solidFill>
                  <a:schemeClr val="bg1"/>
                </a:solidFill>
                <a:latin typeface="Brandon Grotesque Black" panose="020B0A03020203060202" pitchFamily="34" charset="0"/>
                <a:ea typeface="Segoe UI Emoji" panose="020B0502040204020203" pitchFamily="34" charset="0"/>
                <a:cs typeface="Times New Roman" panose="02020603050405020304" pitchFamily="18" charset="0"/>
              </a:rPr>
              <a:t>This webinar is being recorded.</a:t>
            </a:r>
          </a:p>
        </p:txBody>
      </p:sp>
    </p:spTree>
    <p:extLst>
      <p:ext uri="{BB962C8B-B14F-4D97-AF65-F5344CB8AC3E}">
        <p14:creationId xmlns:p14="http://schemas.microsoft.com/office/powerpoint/2010/main" val="437605818"/>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365A5C-3C52-D735-A89A-523A3ECB4145}"/>
              </a:ext>
            </a:extLst>
          </p:cNvPr>
          <p:cNvSpPr/>
          <p:nvPr/>
        </p:nvSpPr>
        <p:spPr bwMode="auto">
          <a:xfrm>
            <a:off x="-8165" y="-42183"/>
            <a:ext cx="9146721" cy="1758163"/>
          </a:xfrm>
          <a:prstGeom prst="rect">
            <a:avLst/>
          </a:prstGeom>
          <a:solidFill>
            <a:srgbClr val="2A4443"/>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Source Han Sans CN" charset="0"/>
            </a:endParaRPr>
          </a:p>
        </p:txBody>
      </p:sp>
      <p:pic>
        <p:nvPicPr>
          <p:cNvPr id="3" name="Picture 3">
            <a:extLst>
              <a:ext uri="{FF2B5EF4-FFF2-40B4-BE49-F238E27FC236}">
                <a16:creationId xmlns:a16="http://schemas.microsoft.com/office/drawing/2014/main" id="{79B4AC7E-E346-BDC7-B038-DC0118A2232E}"/>
              </a:ext>
            </a:extLst>
          </p:cNvPr>
          <p:cNvPicPr>
            <a:picLocks noChangeAspect="1"/>
          </p:cNvPicPr>
          <p:nvPr/>
        </p:nvPicPr>
        <p:blipFill>
          <a:blip r:embed="rId3"/>
          <a:stretch>
            <a:fillRect/>
          </a:stretch>
        </p:blipFill>
        <p:spPr>
          <a:xfrm>
            <a:off x="5209642" y="-769579"/>
            <a:ext cx="3913413" cy="2666467"/>
          </a:xfrm>
          <a:prstGeom prst="rect">
            <a:avLst/>
          </a:prstGeom>
        </p:spPr>
      </p:pic>
      <p:sp>
        <p:nvSpPr>
          <p:cNvPr id="9" name="TextBox 8">
            <a:extLst>
              <a:ext uri="{FF2B5EF4-FFF2-40B4-BE49-F238E27FC236}">
                <a16:creationId xmlns:a16="http://schemas.microsoft.com/office/drawing/2014/main" id="{D6006F52-7AB2-4A93-7337-C99CF8A113D6}"/>
              </a:ext>
            </a:extLst>
          </p:cNvPr>
          <p:cNvSpPr txBox="1"/>
          <p:nvPr/>
        </p:nvSpPr>
        <p:spPr>
          <a:xfrm>
            <a:off x="2580" y="229923"/>
            <a:ext cx="9102109" cy="16380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dirty="0">
                <a:solidFill>
                  <a:srgbClr val="FFFFFF"/>
                </a:solidFill>
                <a:latin typeface="Brandon Grotesque BOLD"/>
              </a:rPr>
              <a:t>ABOUT FIRST NATIONS DEVELOPMENT INSTITUTE</a:t>
            </a:r>
          </a:p>
          <a:p>
            <a:pPr algn="ctr"/>
            <a:endParaRPr lang="en-US" sz="2800" dirty="0">
              <a:solidFill>
                <a:srgbClr val="FFFFFF"/>
              </a:solidFill>
            </a:endParaRPr>
          </a:p>
        </p:txBody>
      </p:sp>
      <p:graphicFrame>
        <p:nvGraphicFramePr>
          <p:cNvPr id="23" name="Content Placeholder 7">
            <a:extLst>
              <a:ext uri="{FF2B5EF4-FFF2-40B4-BE49-F238E27FC236}">
                <a16:creationId xmlns:a16="http://schemas.microsoft.com/office/drawing/2014/main" id="{E249415D-C794-4087-BD04-94D153440DC7}"/>
              </a:ext>
            </a:extLst>
          </p:cNvPr>
          <p:cNvGraphicFramePr>
            <a:graphicFrameLocks/>
          </p:cNvGraphicFramePr>
          <p:nvPr>
            <p:extLst>
              <p:ext uri="{D42A27DB-BD31-4B8C-83A1-F6EECF244321}">
                <p14:modId xmlns:p14="http://schemas.microsoft.com/office/powerpoint/2010/main" val="1351693505"/>
              </p:ext>
            </p:extLst>
          </p:nvPr>
        </p:nvGraphicFramePr>
        <p:xfrm>
          <a:off x="20944" y="2086708"/>
          <a:ext cx="9102110" cy="40283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a:extLst>
              <a:ext uri="{FF2B5EF4-FFF2-40B4-BE49-F238E27FC236}">
                <a16:creationId xmlns:a16="http://schemas.microsoft.com/office/drawing/2014/main" id="{811D6B9E-6A4A-42BE-9594-3E10DE0A399B}"/>
              </a:ext>
            </a:extLst>
          </p:cNvPr>
          <p:cNvPicPr>
            <a:picLocks noChangeAspect="1"/>
          </p:cNvPicPr>
          <p:nvPr/>
        </p:nvPicPr>
        <p:blipFill>
          <a:blip r:embed="rId9"/>
          <a:stretch>
            <a:fillRect/>
          </a:stretch>
        </p:blipFill>
        <p:spPr>
          <a:xfrm>
            <a:off x="3900492" y="1371600"/>
            <a:ext cx="1194920" cy="103641"/>
          </a:xfrm>
          <a:prstGeom prst="rect">
            <a:avLst/>
          </a:prstGeom>
        </p:spPr>
      </p:pic>
      <p:pic>
        <p:nvPicPr>
          <p:cNvPr id="7" name="Picture 6">
            <a:extLst>
              <a:ext uri="{FF2B5EF4-FFF2-40B4-BE49-F238E27FC236}">
                <a16:creationId xmlns:a16="http://schemas.microsoft.com/office/drawing/2014/main" id="{E99DD3D9-5B82-43B7-BEDA-95101377BA9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85999" y="6267896"/>
            <a:ext cx="576135" cy="447657"/>
          </a:xfrm>
          <a:prstGeom prst="rect">
            <a:avLst/>
          </a:prstGeom>
        </p:spPr>
      </p:pic>
    </p:spTree>
    <p:extLst>
      <p:ext uri="{BB962C8B-B14F-4D97-AF65-F5344CB8AC3E}">
        <p14:creationId xmlns:p14="http://schemas.microsoft.com/office/powerpoint/2010/main" val="350881737"/>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A4443"/>
        </a:solidFill>
        <a:effectLst/>
      </p:bgPr>
    </p:bg>
    <p:spTree>
      <p:nvGrpSpPr>
        <p:cNvPr id="1" name=""/>
        <p:cNvGrpSpPr/>
        <p:nvPr/>
      </p:nvGrpSpPr>
      <p:grpSpPr>
        <a:xfrm>
          <a:off x="0" y="0"/>
          <a:ext cx="0" cy="0"/>
          <a:chOff x="0" y="0"/>
          <a:chExt cx="0" cy="0"/>
        </a:xfrm>
      </p:grpSpPr>
      <p:pic>
        <p:nvPicPr>
          <p:cNvPr id="27" name="Graphic 2">
            <a:extLst>
              <a:ext uri="{FF2B5EF4-FFF2-40B4-BE49-F238E27FC236}">
                <a16:creationId xmlns:a16="http://schemas.microsoft.com/office/drawing/2014/main" id="{7A41E055-FB20-CB95-EEBA-1653A3B215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6581" y="-513936"/>
            <a:ext cx="11057161" cy="7885871"/>
          </a:xfrm>
          <a:prstGeom prst="rect">
            <a:avLst/>
          </a:prstGeom>
        </p:spPr>
      </p:pic>
      <p:sp>
        <p:nvSpPr>
          <p:cNvPr id="4" name="Rectangle 3">
            <a:extLst>
              <a:ext uri="{FF2B5EF4-FFF2-40B4-BE49-F238E27FC236}">
                <a16:creationId xmlns:a16="http://schemas.microsoft.com/office/drawing/2014/main" id="{7C7F8C66-4AF2-408D-B76C-315B350ED45B}"/>
              </a:ext>
            </a:extLst>
          </p:cNvPr>
          <p:cNvSpPr/>
          <p:nvPr/>
        </p:nvSpPr>
        <p:spPr>
          <a:xfrm>
            <a:off x="304800" y="609600"/>
            <a:ext cx="7848600" cy="4227119"/>
          </a:xfrm>
          <a:prstGeom prst="rect">
            <a:avLst/>
          </a:prstGeom>
        </p:spPr>
        <p:txBody>
          <a:bodyPr wrap="square">
            <a:spAutoFit/>
          </a:bodyPr>
          <a:lstStyle/>
          <a:p>
            <a:pPr lvl="0"/>
            <a:r>
              <a:rPr lang="en-US" sz="4800" dirty="0">
                <a:solidFill>
                  <a:srgbClr val="FFFFFF"/>
                </a:solidFill>
                <a:latin typeface="Brandon Grotesque Regular" panose="020B0503020203060202" pitchFamily="34" charset="0"/>
              </a:rPr>
              <a:t>First Nations’ mission is to </a:t>
            </a:r>
            <a:r>
              <a:rPr lang="en-US" sz="4800" b="1" dirty="0">
                <a:solidFill>
                  <a:srgbClr val="FFFFFF"/>
                </a:solidFill>
                <a:latin typeface="Brandon Grotesque Bold" panose="020B0803020203060202" pitchFamily="34" charset="0"/>
              </a:rPr>
              <a:t>uplift</a:t>
            </a:r>
            <a:r>
              <a:rPr lang="en-US" sz="4800" dirty="0">
                <a:solidFill>
                  <a:srgbClr val="FFFFFF"/>
                </a:solidFill>
                <a:latin typeface="Brandon Grotesque Regular" panose="020B0503020203060202" pitchFamily="34" charset="0"/>
              </a:rPr>
              <a:t> and </a:t>
            </a:r>
            <a:r>
              <a:rPr lang="en-US" sz="4800" b="1" dirty="0">
                <a:solidFill>
                  <a:srgbClr val="FFFFFF"/>
                </a:solidFill>
                <a:latin typeface="Brandon Grotesque Bold" panose="020B0803020203060202" pitchFamily="34" charset="0"/>
              </a:rPr>
              <a:t>sustain</a:t>
            </a:r>
            <a:r>
              <a:rPr lang="en-US" sz="4800" dirty="0">
                <a:solidFill>
                  <a:srgbClr val="FFFFFF"/>
                </a:solidFill>
                <a:latin typeface="Brandon Grotesque Regular" panose="020B0503020203060202" pitchFamily="34" charset="0"/>
              </a:rPr>
              <a:t> the lifeways and economies of Native communities through </a:t>
            </a:r>
            <a:r>
              <a:rPr lang="en-US" sz="4800" b="1" dirty="0">
                <a:solidFill>
                  <a:srgbClr val="FFFFFF"/>
                </a:solidFill>
                <a:latin typeface="Brandon Grotesque Bold" panose="020B0803020203060202" pitchFamily="34" charset="0"/>
              </a:rPr>
              <a:t>advocacy</a:t>
            </a:r>
            <a:r>
              <a:rPr lang="en-US" sz="4800" dirty="0">
                <a:solidFill>
                  <a:srgbClr val="FFFFFF"/>
                </a:solidFill>
                <a:latin typeface="Brandon Grotesque Regular" panose="020B0503020203060202" pitchFamily="34" charset="0"/>
              </a:rPr>
              <a:t>, </a:t>
            </a:r>
            <a:r>
              <a:rPr lang="en-US" sz="4800" b="1" dirty="0">
                <a:solidFill>
                  <a:srgbClr val="FFFFFF"/>
                </a:solidFill>
                <a:latin typeface="Brandon Grotesque Bold" panose="020B0803020203060202" pitchFamily="34" charset="0"/>
              </a:rPr>
              <a:t>financial support</a:t>
            </a:r>
            <a:r>
              <a:rPr lang="en-US" sz="4800" dirty="0">
                <a:solidFill>
                  <a:srgbClr val="FFFFFF"/>
                </a:solidFill>
                <a:latin typeface="Brandon Grotesque Regular" panose="020B0503020203060202" pitchFamily="34" charset="0"/>
              </a:rPr>
              <a:t>, and </a:t>
            </a:r>
            <a:r>
              <a:rPr lang="en-US" sz="4800" b="1" dirty="0">
                <a:solidFill>
                  <a:srgbClr val="FFFFFF"/>
                </a:solidFill>
                <a:latin typeface="Brandon Grotesque Bold" panose="020B0803020203060202" pitchFamily="34" charset="0"/>
              </a:rPr>
              <a:t>knowledge sharing</a:t>
            </a:r>
            <a:r>
              <a:rPr lang="en-US" sz="4800" dirty="0">
                <a:solidFill>
                  <a:srgbClr val="FFFFFF"/>
                </a:solidFill>
                <a:latin typeface="Brandon Grotesque Regular" panose="020B0503020203060202" pitchFamily="34" charset="0"/>
              </a:rPr>
              <a:t>. </a:t>
            </a:r>
          </a:p>
        </p:txBody>
      </p:sp>
    </p:spTree>
    <p:extLst>
      <p:ext uri="{BB962C8B-B14F-4D97-AF65-F5344CB8AC3E}">
        <p14:creationId xmlns:p14="http://schemas.microsoft.com/office/powerpoint/2010/main" val="3386474135"/>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C00EC76-EA6A-E93C-88D5-B001D3167D86}"/>
              </a:ext>
            </a:extLst>
          </p:cNvPr>
          <p:cNvSpPr txBox="1"/>
          <p:nvPr/>
        </p:nvSpPr>
        <p:spPr>
          <a:xfrm>
            <a:off x="381000" y="605516"/>
            <a:ext cx="5811608" cy="5574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solidFill>
                  <a:srgbClr val="2A4443"/>
                </a:solidFill>
                <a:latin typeface="Brandon Grotesque Black" panose="020B0A03020203060202" pitchFamily="34" charset="0"/>
              </a:rPr>
              <a:t>OUR STRATEGIES</a:t>
            </a:r>
            <a:endParaRPr lang="en-US" sz="1400" dirty="0">
              <a:solidFill>
                <a:srgbClr val="2A4443"/>
              </a:solidFill>
              <a:latin typeface="Brandon Grotesque Black" panose="020B0A03020203060202" pitchFamily="34" charset="0"/>
            </a:endParaRPr>
          </a:p>
        </p:txBody>
      </p:sp>
      <p:pic>
        <p:nvPicPr>
          <p:cNvPr id="3" name="Picture 2">
            <a:extLst>
              <a:ext uri="{FF2B5EF4-FFF2-40B4-BE49-F238E27FC236}">
                <a16:creationId xmlns:a16="http://schemas.microsoft.com/office/drawing/2014/main" id="{1547D18D-B332-8165-8FA2-7AF5E575596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58392" y="6048900"/>
            <a:ext cx="768180" cy="596875"/>
          </a:xfrm>
          <a:prstGeom prst="rect">
            <a:avLst/>
          </a:prstGeom>
        </p:spPr>
      </p:pic>
      <p:pic>
        <p:nvPicPr>
          <p:cNvPr id="15" name="Picture 2">
            <a:extLst>
              <a:ext uri="{FF2B5EF4-FFF2-40B4-BE49-F238E27FC236}">
                <a16:creationId xmlns:a16="http://schemas.microsoft.com/office/drawing/2014/main" id="{6A0062D9-D155-49E2-8950-C2841A784461}"/>
              </a:ext>
            </a:extLst>
          </p:cNvPr>
          <p:cNvPicPr>
            <a:picLocks noChangeAspect="1"/>
          </p:cNvPicPr>
          <p:nvPr/>
        </p:nvPicPr>
        <p:blipFill>
          <a:blip r:embed="rId4">
            <a:extLst>
              <a:ext uri="{28A0092B-C50C-407E-A947-70E740481C1C}">
                <a14:useLocalDpi xmlns:a14="http://schemas.microsoft.com/office/drawing/2010/main" val="0"/>
              </a:ext>
            </a:extLst>
          </a:blip>
          <a:srcRect l="35674" r="35674"/>
          <a:stretch/>
        </p:blipFill>
        <p:spPr>
          <a:xfrm>
            <a:off x="6187167" y="-9525"/>
            <a:ext cx="2954440" cy="6867525"/>
          </a:xfrm>
          <a:prstGeom prst="rect">
            <a:avLst/>
          </a:prstGeom>
        </p:spPr>
      </p:pic>
      <p:pic>
        <p:nvPicPr>
          <p:cNvPr id="2" name="Picture 1">
            <a:extLst>
              <a:ext uri="{FF2B5EF4-FFF2-40B4-BE49-F238E27FC236}">
                <a16:creationId xmlns:a16="http://schemas.microsoft.com/office/drawing/2014/main" id="{A575CAEC-E195-4A03-9C34-651F2C04BFC9}"/>
              </a:ext>
            </a:extLst>
          </p:cNvPr>
          <p:cNvPicPr>
            <a:picLocks noChangeAspect="1"/>
          </p:cNvPicPr>
          <p:nvPr/>
        </p:nvPicPr>
        <p:blipFill>
          <a:blip r:embed="rId5"/>
          <a:stretch>
            <a:fillRect/>
          </a:stretch>
        </p:blipFill>
        <p:spPr>
          <a:xfrm>
            <a:off x="403665" y="1202414"/>
            <a:ext cx="1201016" cy="97544"/>
          </a:xfrm>
          <a:prstGeom prst="rect">
            <a:avLst/>
          </a:prstGeom>
        </p:spPr>
      </p:pic>
      <p:pic>
        <p:nvPicPr>
          <p:cNvPr id="4" name="Picture 3">
            <a:extLst>
              <a:ext uri="{FF2B5EF4-FFF2-40B4-BE49-F238E27FC236}">
                <a16:creationId xmlns:a16="http://schemas.microsoft.com/office/drawing/2014/main" id="{4F0D15AB-5315-475E-9B63-46AD61E1F5EB}"/>
              </a:ext>
            </a:extLst>
          </p:cNvPr>
          <p:cNvPicPr>
            <a:picLocks noChangeAspect="1"/>
          </p:cNvPicPr>
          <p:nvPr/>
        </p:nvPicPr>
        <p:blipFill>
          <a:blip r:embed="rId6"/>
          <a:stretch>
            <a:fillRect/>
          </a:stretch>
        </p:blipFill>
        <p:spPr>
          <a:xfrm>
            <a:off x="376989" y="1814211"/>
            <a:ext cx="1932599" cy="4438273"/>
          </a:xfrm>
          <a:prstGeom prst="rect">
            <a:avLst/>
          </a:prstGeom>
        </p:spPr>
      </p:pic>
      <p:sp>
        <p:nvSpPr>
          <p:cNvPr id="8" name="TextBox 7">
            <a:extLst>
              <a:ext uri="{FF2B5EF4-FFF2-40B4-BE49-F238E27FC236}">
                <a16:creationId xmlns:a16="http://schemas.microsoft.com/office/drawing/2014/main" id="{9EF58BDF-DAF9-4937-8852-6A6F4561EF48}"/>
              </a:ext>
            </a:extLst>
          </p:cNvPr>
          <p:cNvSpPr txBox="1"/>
          <p:nvPr/>
        </p:nvSpPr>
        <p:spPr>
          <a:xfrm>
            <a:off x="1235660" y="2498385"/>
            <a:ext cx="4343400" cy="354777"/>
          </a:xfrm>
          <a:prstGeom prst="rect">
            <a:avLst/>
          </a:prstGeom>
          <a:noFill/>
        </p:spPr>
        <p:txBody>
          <a:bodyPr wrap="square" rtlCol="0">
            <a:spAutoFit/>
          </a:bodyPr>
          <a:lstStyle/>
          <a:p>
            <a:r>
              <a:rPr lang="en-US" dirty="0">
                <a:latin typeface="Brandon Grotesque Regular" panose="020B0503020203060202" pitchFamily="34" charset="0"/>
              </a:rPr>
              <a:t>TECHNICAL ASSISTANCE &amp; TRAININGS</a:t>
            </a:r>
          </a:p>
        </p:txBody>
      </p:sp>
      <p:sp>
        <p:nvSpPr>
          <p:cNvPr id="11" name="TextBox 10">
            <a:extLst>
              <a:ext uri="{FF2B5EF4-FFF2-40B4-BE49-F238E27FC236}">
                <a16:creationId xmlns:a16="http://schemas.microsoft.com/office/drawing/2014/main" id="{A7C2BA24-9FFE-49EA-A374-480E735CBFD7}"/>
              </a:ext>
            </a:extLst>
          </p:cNvPr>
          <p:cNvSpPr txBox="1"/>
          <p:nvPr/>
        </p:nvSpPr>
        <p:spPr>
          <a:xfrm>
            <a:off x="1235660" y="3268090"/>
            <a:ext cx="4572000" cy="354777"/>
          </a:xfrm>
          <a:prstGeom prst="rect">
            <a:avLst/>
          </a:prstGeom>
          <a:noFill/>
        </p:spPr>
        <p:txBody>
          <a:bodyPr wrap="square" rtlCol="0">
            <a:spAutoFit/>
          </a:bodyPr>
          <a:lstStyle/>
          <a:p>
            <a:r>
              <a:rPr lang="en-US" dirty="0">
                <a:latin typeface="Brandon Grotesque Regular" panose="020B0503020203060202" pitchFamily="34" charset="0"/>
              </a:rPr>
              <a:t>CONVENINGS &amp; WEBINARS</a:t>
            </a:r>
          </a:p>
        </p:txBody>
      </p:sp>
      <p:sp>
        <p:nvSpPr>
          <p:cNvPr id="12" name="TextBox 11">
            <a:extLst>
              <a:ext uri="{FF2B5EF4-FFF2-40B4-BE49-F238E27FC236}">
                <a16:creationId xmlns:a16="http://schemas.microsoft.com/office/drawing/2014/main" id="{BF430D6D-FA10-4632-8532-EDF4487CDA67}"/>
              </a:ext>
            </a:extLst>
          </p:cNvPr>
          <p:cNvSpPr txBox="1"/>
          <p:nvPr/>
        </p:nvSpPr>
        <p:spPr>
          <a:xfrm>
            <a:off x="1244956" y="4117212"/>
            <a:ext cx="6199198" cy="354777"/>
          </a:xfrm>
          <a:prstGeom prst="rect">
            <a:avLst/>
          </a:prstGeom>
          <a:noFill/>
        </p:spPr>
        <p:txBody>
          <a:bodyPr wrap="square" rtlCol="0">
            <a:spAutoFit/>
          </a:bodyPr>
          <a:lstStyle/>
          <a:p>
            <a:r>
              <a:rPr lang="en-US" dirty="0">
                <a:latin typeface="Brandon Grotesque Regular" panose="020B0503020203060202" pitchFamily="34" charset="0"/>
              </a:rPr>
              <a:t>RESEARCH ON BEST PRACTICES &amp; MODELS</a:t>
            </a:r>
          </a:p>
        </p:txBody>
      </p:sp>
      <p:sp>
        <p:nvSpPr>
          <p:cNvPr id="13" name="TextBox 12">
            <a:extLst>
              <a:ext uri="{FF2B5EF4-FFF2-40B4-BE49-F238E27FC236}">
                <a16:creationId xmlns:a16="http://schemas.microsoft.com/office/drawing/2014/main" id="{5149FC17-A946-45F5-9A43-39C789876DB9}"/>
              </a:ext>
            </a:extLst>
          </p:cNvPr>
          <p:cNvSpPr txBox="1"/>
          <p:nvPr/>
        </p:nvSpPr>
        <p:spPr>
          <a:xfrm>
            <a:off x="1235660" y="4981433"/>
            <a:ext cx="4691479" cy="354777"/>
          </a:xfrm>
          <a:prstGeom prst="rect">
            <a:avLst/>
          </a:prstGeom>
          <a:noFill/>
        </p:spPr>
        <p:txBody>
          <a:bodyPr wrap="square" rtlCol="0">
            <a:spAutoFit/>
          </a:bodyPr>
          <a:lstStyle/>
          <a:p>
            <a:r>
              <a:rPr lang="en-US" dirty="0">
                <a:latin typeface="Brandon Grotesque Regular" panose="020B0503020203060202" pitchFamily="34" charset="0"/>
              </a:rPr>
              <a:t>COALITION BUILDING &amp; FELLOWSHIPS</a:t>
            </a:r>
          </a:p>
        </p:txBody>
      </p:sp>
      <p:sp>
        <p:nvSpPr>
          <p:cNvPr id="16" name="Rectangle 15">
            <a:extLst>
              <a:ext uri="{FF2B5EF4-FFF2-40B4-BE49-F238E27FC236}">
                <a16:creationId xmlns:a16="http://schemas.microsoft.com/office/drawing/2014/main" id="{E2790FC5-FFC2-48ED-A79D-7A47F90C3E9D}"/>
              </a:ext>
            </a:extLst>
          </p:cNvPr>
          <p:cNvSpPr/>
          <p:nvPr/>
        </p:nvSpPr>
        <p:spPr bwMode="auto">
          <a:xfrm>
            <a:off x="1244956" y="5695024"/>
            <a:ext cx="1041044" cy="34996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Brandon Grotesque Black" panose="020B0A03020203060202" pitchFamily="34" charset="0"/>
            </a:endParaRPr>
          </a:p>
        </p:txBody>
      </p:sp>
      <p:sp>
        <p:nvSpPr>
          <p:cNvPr id="17" name="TextBox 16">
            <a:extLst>
              <a:ext uri="{FF2B5EF4-FFF2-40B4-BE49-F238E27FC236}">
                <a16:creationId xmlns:a16="http://schemas.microsoft.com/office/drawing/2014/main" id="{535C1ACF-47C5-41F1-8A49-930B8F8C8D0A}"/>
              </a:ext>
            </a:extLst>
          </p:cNvPr>
          <p:cNvSpPr txBox="1"/>
          <p:nvPr/>
        </p:nvSpPr>
        <p:spPr>
          <a:xfrm>
            <a:off x="1213274" y="5714872"/>
            <a:ext cx="3429000" cy="354777"/>
          </a:xfrm>
          <a:prstGeom prst="rect">
            <a:avLst/>
          </a:prstGeom>
          <a:noFill/>
        </p:spPr>
        <p:txBody>
          <a:bodyPr wrap="square" rtlCol="0">
            <a:spAutoFit/>
          </a:bodyPr>
          <a:lstStyle/>
          <a:p>
            <a:r>
              <a:rPr lang="en-US" dirty="0">
                <a:latin typeface="Brandon Grotesque Regular" panose="020B0503020203060202" pitchFamily="34" charset="0"/>
              </a:rPr>
              <a:t>ADVOCACY </a:t>
            </a:r>
          </a:p>
        </p:txBody>
      </p:sp>
      <p:sp>
        <p:nvSpPr>
          <p:cNvPr id="6" name="Rectangle 5">
            <a:extLst>
              <a:ext uri="{FF2B5EF4-FFF2-40B4-BE49-F238E27FC236}">
                <a16:creationId xmlns:a16="http://schemas.microsoft.com/office/drawing/2014/main" id="{5550C0FE-F941-4436-90AB-60C57CAE87EB}"/>
              </a:ext>
            </a:extLst>
          </p:cNvPr>
          <p:cNvSpPr/>
          <p:nvPr/>
        </p:nvSpPr>
        <p:spPr bwMode="auto">
          <a:xfrm>
            <a:off x="6187167" y="-9525"/>
            <a:ext cx="2954440" cy="6867525"/>
          </a:xfrm>
          <a:prstGeom prst="rect">
            <a:avLst/>
          </a:prstGeom>
          <a:solidFill>
            <a:srgbClr val="FFFFFF">
              <a:alpha val="50196"/>
            </a:srgb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Source Han Sans CN" charset="0"/>
            </a:endParaRPr>
          </a:p>
        </p:txBody>
      </p:sp>
      <p:sp>
        <p:nvSpPr>
          <p:cNvPr id="7" name="TextBox 6">
            <a:extLst>
              <a:ext uri="{FF2B5EF4-FFF2-40B4-BE49-F238E27FC236}">
                <a16:creationId xmlns:a16="http://schemas.microsoft.com/office/drawing/2014/main" id="{94105B16-4C6E-4BBC-B9C1-65C388D38263}"/>
              </a:ext>
            </a:extLst>
          </p:cNvPr>
          <p:cNvSpPr txBox="1"/>
          <p:nvPr/>
        </p:nvSpPr>
        <p:spPr>
          <a:xfrm>
            <a:off x="1213274" y="1806661"/>
            <a:ext cx="6477064" cy="354777"/>
          </a:xfrm>
          <a:prstGeom prst="rect">
            <a:avLst/>
          </a:prstGeom>
          <a:noFill/>
        </p:spPr>
        <p:txBody>
          <a:bodyPr wrap="square" rtlCol="0">
            <a:spAutoFit/>
          </a:bodyPr>
          <a:lstStyle/>
          <a:p>
            <a:r>
              <a:rPr lang="en-US" dirty="0">
                <a:latin typeface="Brandon Grotesque Regular" panose="020B0503020203060202" pitchFamily="34" charset="0"/>
              </a:rPr>
              <a:t>DIRECT FINANCIAL SUPPORT THROUGH GRANTMAKING</a:t>
            </a:r>
          </a:p>
        </p:txBody>
      </p:sp>
    </p:spTree>
    <p:extLst>
      <p:ext uri="{BB962C8B-B14F-4D97-AF65-F5344CB8AC3E}">
        <p14:creationId xmlns:p14="http://schemas.microsoft.com/office/powerpoint/2010/main" val="3387405900"/>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365A5C-3C52-D735-A89A-523A3ECB4145}"/>
              </a:ext>
            </a:extLst>
          </p:cNvPr>
          <p:cNvSpPr/>
          <p:nvPr/>
        </p:nvSpPr>
        <p:spPr bwMode="auto">
          <a:xfrm>
            <a:off x="-8165" y="-42183"/>
            <a:ext cx="9146721" cy="1758163"/>
          </a:xfrm>
          <a:prstGeom prst="rect">
            <a:avLst/>
          </a:prstGeom>
          <a:solidFill>
            <a:srgbClr val="2A4443"/>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Source Han Sans CN" charset="0"/>
            </a:endParaRPr>
          </a:p>
        </p:txBody>
      </p:sp>
      <p:pic>
        <p:nvPicPr>
          <p:cNvPr id="3" name="Picture 3">
            <a:extLst>
              <a:ext uri="{FF2B5EF4-FFF2-40B4-BE49-F238E27FC236}">
                <a16:creationId xmlns:a16="http://schemas.microsoft.com/office/drawing/2014/main" id="{79B4AC7E-E346-BDC7-B038-DC0118A2232E}"/>
              </a:ext>
            </a:extLst>
          </p:cNvPr>
          <p:cNvPicPr>
            <a:picLocks noChangeAspect="1"/>
          </p:cNvPicPr>
          <p:nvPr/>
        </p:nvPicPr>
        <p:blipFill>
          <a:blip r:embed="rId3"/>
          <a:stretch>
            <a:fillRect/>
          </a:stretch>
        </p:blipFill>
        <p:spPr>
          <a:xfrm>
            <a:off x="5209642" y="-769579"/>
            <a:ext cx="3913413" cy="2666467"/>
          </a:xfrm>
          <a:prstGeom prst="rect">
            <a:avLst/>
          </a:prstGeom>
        </p:spPr>
      </p:pic>
      <p:sp>
        <p:nvSpPr>
          <p:cNvPr id="9" name="TextBox 8">
            <a:extLst>
              <a:ext uri="{FF2B5EF4-FFF2-40B4-BE49-F238E27FC236}">
                <a16:creationId xmlns:a16="http://schemas.microsoft.com/office/drawing/2014/main" id="{D6006F52-7AB2-4A93-7337-C99CF8A113D6}"/>
              </a:ext>
            </a:extLst>
          </p:cNvPr>
          <p:cNvSpPr txBox="1"/>
          <p:nvPr/>
        </p:nvSpPr>
        <p:spPr>
          <a:xfrm>
            <a:off x="20945" y="473462"/>
            <a:ext cx="9102109" cy="6737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dirty="0">
                <a:solidFill>
                  <a:srgbClr val="FFFFFF"/>
                </a:solidFill>
                <a:latin typeface="Brandon Grotesque BOLD"/>
              </a:rPr>
              <a:t>STEWARDING NATIVE LANDS</a:t>
            </a:r>
            <a:endParaRPr lang="en-US" sz="2800" dirty="0">
              <a:solidFill>
                <a:srgbClr val="FFFFFF"/>
              </a:solidFill>
            </a:endParaRPr>
          </a:p>
        </p:txBody>
      </p:sp>
      <p:sp>
        <p:nvSpPr>
          <p:cNvPr id="18" name="TextBox 17">
            <a:extLst>
              <a:ext uri="{FF2B5EF4-FFF2-40B4-BE49-F238E27FC236}">
                <a16:creationId xmlns:a16="http://schemas.microsoft.com/office/drawing/2014/main" id="{AF193C46-A1A2-A62B-3058-99B23F61A37A}"/>
              </a:ext>
            </a:extLst>
          </p:cNvPr>
          <p:cNvSpPr txBox="1"/>
          <p:nvPr/>
        </p:nvSpPr>
        <p:spPr>
          <a:xfrm>
            <a:off x="484713" y="4202057"/>
            <a:ext cx="1942524" cy="6971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2A4443"/>
                </a:solidFill>
                <a:latin typeface="Brandon Grotesque BOLD"/>
                <a:cs typeface="Arial"/>
              </a:rPr>
              <a:t>ENVIRONMENTAL SOVEREIGNTY &amp; JUSTICE </a:t>
            </a:r>
          </a:p>
        </p:txBody>
      </p:sp>
      <p:sp>
        <p:nvSpPr>
          <p:cNvPr id="43" name="TextBox 42">
            <a:extLst>
              <a:ext uri="{FF2B5EF4-FFF2-40B4-BE49-F238E27FC236}">
                <a16:creationId xmlns:a16="http://schemas.microsoft.com/office/drawing/2014/main" id="{0F22AC3F-340B-49D7-A0B9-963BFDEC6BC6}"/>
              </a:ext>
            </a:extLst>
          </p:cNvPr>
          <p:cNvSpPr txBox="1"/>
          <p:nvPr/>
        </p:nvSpPr>
        <p:spPr>
          <a:xfrm>
            <a:off x="2487882" y="4255253"/>
            <a:ext cx="1942524" cy="296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2A4443"/>
                </a:solidFill>
                <a:latin typeface="Brandon Grotesque BOLD"/>
                <a:cs typeface="Arial"/>
              </a:rPr>
              <a:t>STEWARDSHIP </a:t>
            </a:r>
          </a:p>
        </p:txBody>
      </p:sp>
      <p:sp>
        <p:nvSpPr>
          <p:cNvPr id="44" name="TextBox 43">
            <a:extLst>
              <a:ext uri="{FF2B5EF4-FFF2-40B4-BE49-F238E27FC236}">
                <a16:creationId xmlns:a16="http://schemas.microsoft.com/office/drawing/2014/main" id="{106C5192-1402-4A13-B103-55B58162F777}"/>
              </a:ext>
            </a:extLst>
          </p:cNvPr>
          <p:cNvSpPr txBox="1"/>
          <p:nvPr/>
        </p:nvSpPr>
        <p:spPr>
          <a:xfrm>
            <a:off x="2505467" y="5321028"/>
            <a:ext cx="1942524" cy="6971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2A4443"/>
                </a:solidFill>
                <a:latin typeface="Brandon Grotesque Regular" panose="020B0503020203060202" pitchFamily="34" charset="0"/>
                <a:cs typeface="Arial"/>
              </a:rPr>
              <a:t>Restoring healthy relationships between people and land</a:t>
            </a:r>
          </a:p>
        </p:txBody>
      </p:sp>
      <p:sp>
        <p:nvSpPr>
          <p:cNvPr id="28" name="TextBox 27">
            <a:extLst>
              <a:ext uri="{FF2B5EF4-FFF2-40B4-BE49-F238E27FC236}">
                <a16:creationId xmlns:a16="http://schemas.microsoft.com/office/drawing/2014/main" id="{A6D0A247-A168-468B-81BF-C6A553E38BBB}"/>
              </a:ext>
            </a:extLst>
          </p:cNvPr>
          <p:cNvSpPr txBox="1"/>
          <p:nvPr/>
        </p:nvSpPr>
        <p:spPr>
          <a:xfrm>
            <a:off x="4477616" y="4254218"/>
            <a:ext cx="1942524" cy="296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2A4443"/>
                </a:solidFill>
                <a:latin typeface="Brandon Grotesque BOLD"/>
                <a:cs typeface="Arial"/>
              </a:rPr>
              <a:t>CLIMATE</a:t>
            </a:r>
            <a:endParaRPr lang="en-US" sz="2000" dirty="0">
              <a:solidFill>
                <a:srgbClr val="2A4443"/>
              </a:solidFill>
              <a:latin typeface="Brandon Grotesque BOLD"/>
            </a:endParaRPr>
          </a:p>
        </p:txBody>
      </p:sp>
      <p:sp>
        <p:nvSpPr>
          <p:cNvPr id="29" name="TextBox 28">
            <a:extLst>
              <a:ext uri="{FF2B5EF4-FFF2-40B4-BE49-F238E27FC236}">
                <a16:creationId xmlns:a16="http://schemas.microsoft.com/office/drawing/2014/main" id="{67BCDE7B-899B-4190-8444-548E0840E5E9}"/>
              </a:ext>
            </a:extLst>
          </p:cNvPr>
          <p:cNvSpPr txBox="1"/>
          <p:nvPr/>
        </p:nvSpPr>
        <p:spPr>
          <a:xfrm>
            <a:off x="6549475" y="5322316"/>
            <a:ext cx="1942524" cy="6971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2A4443"/>
                </a:solidFill>
                <a:latin typeface="Brandon Grotesque Regular"/>
                <a:cs typeface="Arial"/>
              </a:rPr>
              <a:t>Avenues for intergenerational knowledge transfer</a:t>
            </a:r>
          </a:p>
        </p:txBody>
      </p:sp>
      <p:pic>
        <p:nvPicPr>
          <p:cNvPr id="10" name="Picture 9">
            <a:extLst>
              <a:ext uri="{FF2B5EF4-FFF2-40B4-BE49-F238E27FC236}">
                <a16:creationId xmlns:a16="http://schemas.microsoft.com/office/drawing/2014/main" id="{C219AADE-2F5A-42C9-AD62-43D243C25BB9}"/>
              </a:ext>
            </a:extLst>
          </p:cNvPr>
          <p:cNvPicPr>
            <a:picLocks noChangeAspect="1"/>
          </p:cNvPicPr>
          <p:nvPr/>
        </p:nvPicPr>
        <p:blipFill>
          <a:blip r:embed="rId4"/>
          <a:stretch>
            <a:fillRect/>
          </a:stretch>
        </p:blipFill>
        <p:spPr>
          <a:xfrm>
            <a:off x="679703" y="2577105"/>
            <a:ext cx="1475360" cy="1481456"/>
          </a:xfrm>
          <a:prstGeom prst="rect">
            <a:avLst/>
          </a:prstGeom>
        </p:spPr>
      </p:pic>
      <p:pic>
        <p:nvPicPr>
          <p:cNvPr id="12" name="Picture 11">
            <a:extLst>
              <a:ext uri="{FF2B5EF4-FFF2-40B4-BE49-F238E27FC236}">
                <a16:creationId xmlns:a16="http://schemas.microsoft.com/office/drawing/2014/main" id="{3731F379-32A8-4B92-8716-40393999BB5E}"/>
              </a:ext>
            </a:extLst>
          </p:cNvPr>
          <p:cNvPicPr>
            <a:picLocks noChangeAspect="1"/>
          </p:cNvPicPr>
          <p:nvPr/>
        </p:nvPicPr>
        <p:blipFill>
          <a:blip r:embed="rId5"/>
          <a:stretch>
            <a:fillRect/>
          </a:stretch>
        </p:blipFill>
        <p:spPr>
          <a:xfrm>
            <a:off x="2679311" y="2577105"/>
            <a:ext cx="1475360" cy="1475360"/>
          </a:xfrm>
          <a:prstGeom prst="rect">
            <a:avLst/>
          </a:prstGeom>
        </p:spPr>
      </p:pic>
      <p:pic>
        <p:nvPicPr>
          <p:cNvPr id="13" name="Picture 12">
            <a:extLst>
              <a:ext uri="{FF2B5EF4-FFF2-40B4-BE49-F238E27FC236}">
                <a16:creationId xmlns:a16="http://schemas.microsoft.com/office/drawing/2014/main" id="{EA22092A-1DF4-4D1A-AF5B-BCAEA4A08182}"/>
              </a:ext>
            </a:extLst>
          </p:cNvPr>
          <p:cNvPicPr>
            <a:picLocks noChangeAspect="1"/>
          </p:cNvPicPr>
          <p:nvPr/>
        </p:nvPicPr>
        <p:blipFill>
          <a:blip r:embed="rId6"/>
          <a:stretch>
            <a:fillRect/>
          </a:stretch>
        </p:blipFill>
        <p:spPr>
          <a:xfrm>
            <a:off x="4678919" y="2568182"/>
            <a:ext cx="1469263" cy="1511939"/>
          </a:xfrm>
          <a:prstGeom prst="rect">
            <a:avLst/>
          </a:prstGeom>
        </p:spPr>
      </p:pic>
      <p:pic>
        <p:nvPicPr>
          <p:cNvPr id="14" name="Picture 13">
            <a:extLst>
              <a:ext uri="{FF2B5EF4-FFF2-40B4-BE49-F238E27FC236}">
                <a16:creationId xmlns:a16="http://schemas.microsoft.com/office/drawing/2014/main" id="{DA45B5ED-D8FA-40AE-B52E-763631796285}"/>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9533"/>
                    </a14:imgEffect>
                    <a14:imgEffect>
                      <a14:saturation sat="147000"/>
                    </a14:imgEffect>
                  </a14:imgLayer>
                </a14:imgProps>
              </a:ext>
            </a:extLst>
          </a:blip>
          <a:stretch>
            <a:fillRect/>
          </a:stretch>
        </p:blipFill>
        <p:spPr>
          <a:xfrm>
            <a:off x="6672430" y="2577105"/>
            <a:ext cx="1481456" cy="1481456"/>
          </a:xfrm>
          <a:prstGeom prst="rect">
            <a:avLst/>
          </a:prstGeom>
        </p:spPr>
      </p:pic>
      <p:sp>
        <p:nvSpPr>
          <p:cNvPr id="15" name="Rectangle 14">
            <a:extLst>
              <a:ext uri="{FF2B5EF4-FFF2-40B4-BE49-F238E27FC236}">
                <a16:creationId xmlns:a16="http://schemas.microsoft.com/office/drawing/2014/main" id="{A38F55F6-2E74-4A54-9744-414946B47381}"/>
              </a:ext>
            </a:extLst>
          </p:cNvPr>
          <p:cNvSpPr/>
          <p:nvPr/>
        </p:nvSpPr>
        <p:spPr>
          <a:xfrm>
            <a:off x="6382189" y="4260183"/>
            <a:ext cx="2277098" cy="296428"/>
          </a:xfrm>
          <a:prstGeom prst="rect">
            <a:avLst/>
          </a:prstGeom>
        </p:spPr>
        <p:txBody>
          <a:bodyPr wrap="none">
            <a:spAutoFit/>
          </a:bodyPr>
          <a:lstStyle/>
          <a:p>
            <a:pPr algn="ctr"/>
            <a:r>
              <a:rPr lang="en-US" sz="1400" dirty="0">
                <a:solidFill>
                  <a:srgbClr val="2A4443"/>
                </a:solidFill>
                <a:latin typeface="Brandon Grotesque BOLD"/>
                <a:cs typeface="Arial"/>
              </a:rPr>
              <a:t>COMMUNITY PATHWAYS </a:t>
            </a:r>
            <a:endParaRPr lang="en-US" sz="2000" dirty="0">
              <a:solidFill>
                <a:srgbClr val="2A4443"/>
              </a:solidFill>
              <a:latin typeface="Brandon Grotesque BOLD"/>
            </a:endParaRPr>
          </a:p>
        </p:txBody>
      </p:sp>
      <p:sp>
        <p:nvSpPr>
          <p:cNvPr id="16" name="TextBox 15">
            <a:extLst>
              <a:ext uri="{FF2B5EF4-FFF2-40B4-BE49-F238E27FC236}">
                <a16:creationId xmlns:a16="http://schemas.microsoft.com/office/drawing/2014/main" id="{4D48D7F7-B20F-43C2-B0B5-CC976C5563C6}"/>
              </a:ext>
            </a:extLst>
          </p:cNvPr>
          <p:cNvSpPr txBox="1"/>
          <p:nvPr/>
        </p:nvSpPr>
        <p:spPr>
          <a:xfrm>
            <a:off x="300550" y="5302738"/>
            <a:ext cx="2233665" cy="951094"/>
          </a:xfrm>
          <a:prstGeom prst="rect">
            <a:avLst/>
          </a:prstGeom>
          <a:noFill/>
        </p:spPr>
        <p:txBody>
          <a:bodyPr wrap="square" rtlCol="0">
            <a:spAutoFit/>
          </a:bodyPr>
          <a:lstStyle/>
          <a:p>
            <a:pPr algn="ctr"/>
            <a:r>
              <a:rPr lang="en-US" sz="1400" dirty="0">
                <a:solidFill>
                  <a:srgbClr val="2A4443"/>
                </a:solidFill>
                <a:latin typeface="Brandon Grotesque Regular" panose="020B0503020203060202" pitchFamily="34" charset="0"/>
                <a:ea typeface="Calibri" panose="020F0502020204030204" pitchFamily="34" charset="0"/>
              </a:rPr>
              <a:t>Protecting communities and lands from harmful practices, projects, and policies</a:t>
            </a:r>
            <a:endParaRPr lang="en-US" sz="1400" dirty="0">
              <a:solidFill>
                <a:srgbClr val="2A4443"/>
              </a:solidFill>
              <a:latin typeface="Brandon Grotesque Regular" panose="020B0503020203060202" pitchFamily="34" charset="0"/>
              <a:cs typeface="Arial"/>
            </a:endParaRPr>
          </a:p>
          <a:p>
            <a:endParaRPr lang="en-US" dirty="0"/>
          </a:p>
        </p:txBody>
      </p:sp>
      <p:sp>
        <p:nvSpPr>
          <p:cNvPr id="17" name="TextBox 16">
            <a:extLst>
              <a:ext uri="{FF2B5EF4-FFF2-40B4-BE49-F238E27FC236}">
                <a16:creationId xmlns:a16="http://schemas.microsoft.com/office/drawing/2014/main" id="{9D847CC5-0F2E-42B5-9A93-F144E6568582}"/>
              </a:ext>
            </a:extLst>
          </p:cNvPr>
          <p:cNvSpPr txBox="1"/>
          <p:nvPr/>
        </p:nvSpPr>
        <p:spPr>
          <a:xfrm>
            <a:off x="4491546" y="5327082"/>
            <a:ext cx="1928594" cy="1294585"/>
          </a:xfrm>
          <a:prstGeom prst="rect">
            <a:avLst/>
          </a:prstGeom>
          <a:noFill/>
        </p:spPr>
        <p:txBody>
          <a:bodyPr wrap="square" rtlCol="0">
            <a:spAutoFit/>
          </a:bodyPr>
          <a:lstStyle/>
          <a:p>
            <a:pPr algn="ctr"/>
            <a:r>
              <a:rPr lang="en-US" sz="1400" dirty="0">
                <a:solidFill>
                  <a:srgbClr val="2A4443"/>
                </a:solidFill>
                <a:latin typeface="Brandon Grotesque Regular"/>
                <a:cs typeface="Arial"/>
              </a:rPr>
              <a:t>Addressing ongoing and anticipated impacts of climate change to preserve lands and cultural lifeways</a:t>
            </a:r>
          </a:p>
          <a:p>
            <a:endParaRPr lang="en-US" sz="1400" dirty="0"/>
          </a:p>
        </p:txBody>
      </p:sp>
      <p:pic>
        <p:nvPicPr>
          <p:cNvPr id="22" name="Picture 21">
            <a:extLst>
              <a:ext uri="{FF2B5EF4-FFF2-40B4-BE49-F238E27FC236}">
                <a16:creationId xmlns:a16="http://schemas.microsoft.com/office/drawing/2014/main" id="{BE4F6C0D-AAD9-4B92-9398-36BE0102849F}"/>
              </a:ext>
            </a:extLst>
          </p:cNvPr>
          <p:cNvPicPr>
            <a:picLocks noChangeAspect="1"/>
          </p:cNvPicPr>
          <p:nvPr/>
        </p:nvPicPr>
        <p:blipFill>
          <a:blip r:embed="rId9"/>
          <a:stretch>
            <a:fillRect/>
          </a:stretch>
        </p:blipFill>
        <p:spPr>
          <a:xfrm>
            <a:off x="3237143" y="4957283"/>
            <a:ext cx="359695" cy="36579"/>
          </a:xfrm>
          <a:prstGeom prst="rect">
            <a:avLst/>
          </a:prstGeom>
        </p:spPr>
      </p:pic>
      <p:sp>
        <p:nvSpPr>
          <p:cNvPr id="30" name="Rectangle 29">
            <a:extLst>
              <a:ext uri="{FF2B5EF4-FFF2-40B4-BE49-F238E27FC236}">
                <a16:creationId xmlns:a16="http://schemas.microsoft.com/office/drawing/2014/main" id="{499BB2AD-3BC6-4C14-A59D-F1AC6E6163EE}"/>
              </a:ext>
            </a:extLst>
          </p:cNvPr>
          <p:cNvSpPr/>
          <p:nvPr/>
        </p:nvSpPr>
        <p:spPr bwMode="auto">
          <a:xfrm>
            <a:off x="5276147" y="4945525"/>
            <a:ext cx="359393" cy="36121"/>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dirty="0">
              <a:solidFill>
                <a:srgbClr val="000000"/>
              </a:solidFill>
            </a:endParaRPr>
          </a:p>
        </p:txBody>
      </p:sp>
      <p:sp>
        <p:nvSpPr>
          <p:cNvPr id="31" name="Rectangle 30">
            <a:extLst>
              <a:ext uri="{FF2B5EF4-FFF2-40B4-BE49-F238E27FC236}">
                <a16:creationId xmlns:a16="http://schemas.microsoft.com/office/drawing/2014/main" id="{74C2CAE6-A7DF-4DE9-A5AA-D18DBAC14A26}"/>
              </a:ext>
            </a:extLst>
          </p:cNvPr>
          <p:cNvSpPr/>
          <p:nvPr/>
        </p:nvSpPr>
        <p:spPr bwMode="auto">
          <a:xfrm>
            <a:off x="7341040" y="4919032"/>
            <a:ext cx="359393" cy="36121"/>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dirty="0">
              <a:solidFill>
                <a:srgbClr val="000000"/>
              </a:solidFill>
            </a:endParaRPr>
          </a:p>
        </p:txBody>
      </p:sp>
      <p:sp>
        <p:nvSpPr>
          <p:cNvPr id="32" name="Rectangle 31">
            <a:extLst>
              <a:ext uri="{FF2B5EF4-FFF2-40B4-BE49-F238E27FC236}">
                <a16:creationId xmlns:a16="http://schemas.microsoft.com/office/drawing/2014/main" id="{D735B2BC-0130-4086-AEF1-212B451491DD}"/>
              </a:ext>
            </a:extLst>
          </p:cNvPr>
          <p:cNvSpPr/>
          <p:nvPr/>
        </p:nvSpPr>
        <p:spPr bwMode="auto">
          <a:xfrm>
            <a:off x="1276278" y="4939451"/>
            <a:ext cx="359393" cy="36121"/>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dirty="0">
              <a:solidFill>
                <a:srgbClr val="000000"/>
              </a:solidFill>
            </a:endParaRPr>
          </a:p>
        </p:txBody>
      </p:sp>
      <p:sp>
        <p:nvSpPr>
          <p:cNvPr id="23" name="Rectangle 22">
            <a:extLst>
              <a:ext uri="{FF2B5EF4-FFF2-40B4-BE49-F238E27FC236}">
                <a16:creationId xmlns:a16="http://schemas.microsoft.com/office/drawing/2014/main" id="{D71F3087-82A2-49AB-A957-63AEAACA0B2C}"/>
              </a:ext>
            </a:extLst>
          </p:cNvPr>
          <p:cNvSpPr/>
          <p:nvPr/>
        </p:nvSpPr>
        <p:spPr bwMode="auto">
          <a:xfrm>
            <a:off x="3971924" y="1246217"/>
            <a:ext cx="1200148" cy="97971"/>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Source Han Sans CN" charset="0"/>
            </a:endParaRPr>
          </a:p>
        </p:txBody>
      </p:sp>
      <p:pic>
        <p:nvPicPr>
          <p:cNvPr id="24" name="Picture 23">
            <a:extLst>
              <a:ext uri="{FF2B5EF4-FFF2-40B4-BE49-F238E27FC236}">
                <a16:creationId xmlns:a16="http://schemas.microsoft.com/office/drawing/2014/main" id="{6FF5216D-832B-4632-8D59-2FEF5BDC77A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85999" y="6267896"/>
            <a:ext cx="576135" cy="447657"/>
          </a:xfrm>
          <a:prstGeom prst="rect">
            <a:avLst/>
          </a:prstGeom>
        </p:spPr>
      </p:pic>
    </p:spTree>
    <p:extLst>
      <p:ext uri="{BB962C8B-B14F-4D97-AF65-F5344CB8AC3E}">
        <p14:creationId xmlns:p14="http://schemas.microsoft.com/office/powerpoint/2010/main" val="3449053803"/>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2">
            <a:extLst>
              <a:ext uri="{FF2B5EF4-FFF2-40B4-BE49-F238E27FC236}">
                <a16:creationId xmlns:a16="http://schemas.microsoft.com/office/drawing/2014/main" id="{41CF2FDC-F562-40D6-9C70-D8250A4418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6582" y="-513935"/>
            <a:ext cx="11057161" cy="7885871"/>
          </a:xfrm>
          <a:prstGeom prst="rect">
            <a:avLst/>
          </a:prstGeom>
        </p:spPr>
      </p:pic>
      <p:sp>
        <p:nvSpPr>
          <p:cNvPr id="14" name="TextBox 13">
            <a:extLst>
              <a:ext uri="{FF2B5EF4-FFF2-40B4-BE49-F238E27FC236}">
                <a16:creationId xmlns:a16="http://schemas.microsoft.com/office/drawing/2014/main" id="{C2B786FE-3F45-4E2D-A2A0-5DB513833EFB}"/>
              </a:ext>
            </a:extLst>
          </p:cNvPr>
          <p:cNvSpPr txBox="1"/>
          <p:nvPr/>
        </p:nvSpPr>
        <p:spPr>
          <a:xfrm>
            <a:off x="381000" y="609600"/>
            <a:ext cx="8122508" cy="5095434"/>
          </a:xfrm>
          <a:prstGeom prst="rect">
            <a:avLst/>
          </a:prstGeom>
          <a:noFill/>
        </p:spPr>
        <p:txBody>
          <a:bodyPr wrap="square" rtlCol="0">
            <a:spAutoFit/>
          </a:bodyPr>
          <a:lstStyle/>
          <a:p>
            <a:pPr>
              <a:spcBef>
                <a:spcPts val="1200"/>
              </a:spcBef>
              <a:spcAft>
                <a:spcPts val="1200"/>
              </a:spcAft>
              <a:buClr>
                <a:srgbClr val="FD9B00"/>
              </a:buClr>
            </a:pPr>
            <a:r>
              <a:rPr lang="en-US" sz="4800" dirty="0">
                <a:solidFill>
                  <a:srgbClr val="2E4343"/>
                </a:solidFill>
                <a:latin typeface="Brandon Grotesque Regular" panose="020B0503020203060202" pitchFamily="34" charset="0"/>
              </a:rPr>
              <a:t>The Mission of the Stewarding Native Lands program is to </a:t>
            </a:r>
            <a:r>
              <a:rPr lang="en-US" sz="4800" b="1" dirty="0">
                <a:solidFill>
                  <a:srgbClr val="2E4343"/>
                </a:solidFill>
                <a:latin typeface="Brandon Grotesque Bold" panose="020B0803020203060202" pitchFamily="34" charset="0"/>
              </a:rPr>
              <a:t>invest in</a:t>
            </a:r>
            <a:r>
              <a:rPr lang="en-US" sz="4800" dirty="0">
                <a:solidFill>
                  <a:srgbClr val="2E4343"/>
                </a:solidFill>
                <a:latin typeface="Brandon Grotesque Bold" panose="020B0803020203060202" pitchFamily="34" charset="0"/>
              </a:rPr>
              <a:t> </a:t>
            </a:r>
            <a:r>
              <a:rPr lang="en-US" sz="4800" dirty="0">
                <a:solidFill>
                  <a:srgbClr val="2E4343"/>
                </a:solidFill>
                <a:latin typeface="Brandon Grotesque Regular" panose="020B0503020203060202" pitchFamily="34" charset="0"/>
              </a:rPr>
              <a:t>and </a:t>
            </a:r>
            <a:r>
              <a:rPr lang="en-US" sz="4800" b="1" dirty="0">
                <a:solidFill>
                  <a:srgbClr val="2E4343"/>
                </a:solidFill>
                <a:latin typeface="Brandon Grotesque Bold" panose="020B0803020203060202" pitchFamily="34" charset="0"/>
              </a:rPr>
              <a:t>center</a:t>
            </a:r>
            <a:r>
              <a:rPr lang="en-US" sz="4800" dirty="0">
                <a:solidFill>
                  <a:srgbClr val="2E4343"/>
                </a:solidFill>
                <a:latin typeface="Brandon Grotesque Regular" panose="020B0503020203060202" pitchFamily="34" charset="0"/>
              </a:rPr>
              <a:t> Native peoples in the </a:t>
            </a:r>
            <a:r>
              <a:rPr lang="en-US" sz="4800" b="1" dirty="0">
                <a:solidFill>
                  <a:srgbClr val="2E4343"/>
                </a:solidFill>
                <a:latin typeface="Brandon Grotesque Bold" panose="020B0803020203060202" pitchFamily="34" charset="0"/>
              </a:rPr>
              <a:t>stewardship</a:t>
            </a:r>
            <a:r>
              <a:rPr lang="en-US" sz="4800" dirty="0">
                <a:solidFill>
                  <a:srgbClr val="2E4343"/>
                </a:solidFill>
                <a:latin typeface="Brandon Grotesque Regular" panose="020B0503020203060202" pitchFamily="34" charset="0"/>
              </a:rPr>
              <a:t> of their lands for a generous future.</a:t>
            </a:r>
          </a:p>
          <a:p>
            <a:pPr marL="457200" indent="-457200">
              <a:spcBef>
                <a:spcPts val="1200"/>
              </a:spcBef>
              <a:spcAft>
                <a:spcPts val="1200"/>
              </a:spcAft>
              <a:buClr>
                <a:srgbClr val="FD9B00"/>
              </a:buClr>
              <a:buFont typeface="Webdings" panose="05030102010509060703" pitchFamily="18" charset="2"/>
              <a:buChar char="="/>
            </a:pPr>
            <a:endParaRPr lang="en-US" sz="3600" dirty="0">
              <a:solidFill>
                <a:srgbClr val="2E4343"/>
              </a:solidFill>
              <a:latin typeface="Brandon Grotesque Regular" panose="020B0503020203060202" pitchFamily="34" charset="0"/>
            </a:endParaRPr>
          </a:p>
          <a:p>
            <a:pPr marL="457200" marR="0" lvl="0" indent="-457200" algn="l" defTabSz="914400" rtl="0" eaLnBrk="1" fontAlgn="base" latinLnBrk="0" hangingPunct="0">
              <a:lnSpc>
                <a:spcPct val="93000"/>
              </a:lnSpc>
              <a:spcBef>
                <a:spcPts val="1200"/>
              </a:spcBef>
              <a:spcAft>
                <a:spcPts val="1200"/>
              </a:spcAft>
              <a:buClr>
                <a:srgbClr val="FD9B00"/>
              </a:buClr>
              <a:buSzPct val="100000"/>
              <a:buFont typeface="Webdings" panose="05030102010509060703" pitchFamily="18" charset="2"/>
              <a:buChar char="="/>
              <a:tabLst/>
              <a:defRPr/>
            </a:pPr>
            <a:endParaRPr kumimoji="0" lang="en-US" sz="3000" b="0" i="0" u="none" strike="noStrike" kern="1200" cap="none" spc="0" normalizeH="0" baseline="0" noProof="0" dirty="0">
              <a:ln>
                <a:noFill/>
              </a:ln>
              <a:solidFill>
                <a:srgbClr val="000000"/>
              </a:solidFill>
              <a:effectLst/>
              <a:uLnTx/>
              <a:uFillTx/>
              <a:latin typeface="Brandon Grotesque Regular" panose="020B0503020203060202" pitchFamily="34" charset="0"/>
              <a:ea typeface="+mn-ea"/>
            </a:endParaRP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365A5C-3C52-D735-A89A-523A3ECB4145}"/>
              </a:ext>
            </a:extLst>
          </p:cNvPr>
          <p:cNvSpPr/>
          <p:nvPr/>
        </p:nvSpPr>
        <p:spPr bwMode="auto">
          <a:xfrm>
            <a:off x="-8165" y="-42182"/>
            <a:ext cx="9146721" cy="1595196"/>
          </a:xfrm>
          <a:prstGeom prst="rect">
            <a:avLst/>
          </a:prstGeom>
          <a:solidFill>
            <a:srgbClr val="2A4443"/>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Source Han Sans CN" charset="0"/>
            </a:endParaRPr>
          </a:p>
        </p:txBody>
      </p:sp>
      <p:pic>
        <p:nvPicPr>
          <p:cNvPr id="3" name="Picture 3">
            <a:extLst>
              <a:ext uri="{FF2B5EF4-FFF2-40B4-BE49-F238E27FC236}">
                <a16:creationId xmlns:a16="http://schemas.microsoft.com/office/drawing/2014/main" id="{79B4AC7E-E346-BDC7-B038-DC0118A2232E}"/>
              </a:ext>
            </a:extLst>
          </p:cNvPr>
          <p:cNvPicPr>
            <a:picLocks noChangeAspect="1"/>
          </p:cNvPicPr>
          <p:nvPr/>
        </p:nvPicPr>
        <p:blipFill>
          <a:blip r:embed="rId3"/>
          <a:stretch>
            <a:fillRect/>
          </a:stretch>
        </p:blipFill>
        <p:spPr>
          <a:xfrm>
            <a:off x="5209642" y="-769579"/>
            <a:ext cx="3913413" cy="2666467"/>
          </a:xfrm>
          <a:prstGeom prst="rect">
            <a:avLst/>
          </a:prstGeom>
        </p:spPr>
      </p:pic>
      <p:sp>
        <p:nvSpPr>
          <p:cNvPr id="9" name="TextBox 8">
            <a:extLst>
              <a:ext uri="{FF2B5EF4-FFF2-40B4-BE49-F238E27FC236}">
                <a16:creationId xmlns:a16="http://schemas.microsoft.com/office/drawing/2014/main" id="{D6006F52-7AB2-4A93-7337-C99CF8A113D6}"/>
              </a:ext>
            </a:extLst>
          </p:cNvPr>
          <p:cNvSpPr txBox="1"/>
          <p:nvPr/>
        </p:nvSpPr>
        <p:spPr>
          <a:xfrm>
            <a:off x="239835" y="63699"/>
            <a:ext cx="8184101" cy="6647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dirty="0">
                <a:solidFill>
                  <a:srgbClr val="FFFFFF"/>
                </a:solidFill>
                <a:latin typeface="Brandon Grotesque BOLD"/>
              </a:rPr>
              <a:t>Tule River Tribe</a:t>
            </a:r>
            <a:endParaRPr lang="en-US" sz="2800" dirty="0">
              <a:solidFill>
                <a:srgbClr val="FFFFFF"/>
              </a:solidFill>
            </a:endParaRPr>
          </a:p>
        </p:txBody>
      </p:sp>
      <p:sp>
        <p:nvSpPr>
          <p:cNvPr id="11" name="Rectangle 10">
            <a:extLst>
              <a:ext uri="{FF2B5EF4-FFF2-40B4-BE49-F238E27FC236}">
                <a16:creationId xmlns:a16="http://schemas.microsoft.com/office/drawing/2014/main" id="{855A3AF4-1D9B-C7FE-8528-803AE410233C}"/>
              </a:ext>
            </a:extLst>
          </p:cNvPr>
          <p:cNvSpPr/>
          <p:nvPr/>
        </p:nvSpPr>
        <p:spPr bwMode="auto">
          <a:xfrm>
            <a:off x="3934359" y="1271395"/>
            <a:ext cx="832756" cy="70757"/>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Source Han Sans CN" charset="0"/>
            </a:endParaRPr>
          </a:p>
        </p:txBody>
      </p:sp>
      <p:sp>
        <p:nvSpPr>
          <p:cNvPr id="17" name="TextBox 16">
            <a:extLst>
              <a:ext uri="{FF2B5EF4-FFF2-40B4-BE49-F238E27FC236}">
                <a16:creationId xmlns:a16="http://schemas.microsoft.com/office/drawing/2014/main" id="{01A4740E-9CCF-4C31-A590-FCCA3B74F96A}"/>
              </a:ext>
            </a:extLst>
          </p:cNvPr>
          <p:cNvSpPr txBox="1"/>
          <p:nvPr/>
        </p:nvSpPr>
        <p:spPr>
          <a:xfrm>
            <a:off x="2354064" y="2570023"/>
            <a:ext cx="5644726" cy="722057"/>
          </a:xfrm>
          <a:prstGeom prst="rect">
            <a:avLst/>
          </a:prstGeom>
          <a:noFill/>
        </p:spPr>
        <p:txBody>
          <a:bodyPr wrap="square" rtlCol="0">
            <a:spAutoFit/>
          </a:bodyPr>
          <a:lstStyle/>
          <a:p>
            <a:r>
              <a:rPr lang="en-US" sz="2400" b="1" dirty="0">
                <a:latin typeface="Brandon Grotesque Regular" panose="020B0503020203060202" pitchFamily="34" charset="0"/>
              </a:rPr>
              <a:t>Ian Cummins </a:t>
            </a:r>
          </a:p>
          <a:p>
            <a:r>
              <a:rPr lang="en-US" sz="2000" dirty="0">
                <a:latin typeface="Brandon Grotesque Regular" panose="020B0503020203060202" pitchFamily="34" charset="0"/>
              </a:rPr>
              <a:t>Forester, Tule River Tribe</a:t>
            </a:r>
          </a:p>
        </p:txBody>
      </p:sp>
      <p:sp>
        <p:nvSpPr>
          <p:cNvPr id="20" name="TextBox 19">
            <a:extLst>
              <a:ext uri="{FF2B5EF4-FFF2-40B4-BE49-F238E27FC236}">
                <a16:creationId xmlns:a16="http://schemas.microsoft.com/office/drawing/2014/main" id="{83633CAF-CB32-4CB9-8ECD-97D112506737}"/>
              </a:ext>
            </a:extLst>
          </p:cNvPr>
          <p:cNvSpPr txBox="1"/>
          <p:nvPr/>
        </p:nvSpPr>
        <p:spPr>
          <a:xfrm>
            <a:off x="2387279" y="4934685"/>
            <a:ext cx="5644726" cy="951030"/>
          </a:xfrm>
          <a:prstGeom prst="rect">
            <a:avLst/>
          </a:prstGeom>
          <a:noFill/>
        </p:spPr>
        <p:txBody>
          <a:bodyPr wrap="square" rtlCol="0">
            <a:spAutoFit/>
          </a:bodyPr>
          <a:lstStyle/>
          <a:p>
            <a:r>
              <a:rPr lang="en-US" sz="3200" b="1" dirty="0">
                <a:latin typeface="Brandon Grotesque Regular" panose="020B0503020203060202" pitchFamily="34" charset="0"/>
              </a:rPr>
              <a:t>William Garfield </a:t>
            </a:r>
          </a:p>
          <a:p>
            <a:r>
              <a:rPr lang="en-US" sz="2000" dirty="0">
                <a:latin typeface="Brandon Grotesque Regular" panose="020B0503020203060202" pitchFamily="34" charset="0"/>
              </a:rPr>
              <a:t>U.S. Forest Service, Tribal Relations Specialist </a:t>
            </a:r>
            <a:r>
              <a:rPr lang="en-US" sz="2800" b="1" dirty="0">
                <a:latin typeface="Brandon Grotesque Regular" panose="020B0503020203060202" pitchFamily="34" charset="0"/>
              </a:rPr>
              <a:t> </a:t>
            </a:r>
          </a:p>
        </p:txBody>
      </p:sp>
      <p:cxnSp>
        <p:nvCxnSpPr>
          <p:cNvPr id="12" name="Straight Connector 11">
            <a:extLst>
              <a:ext uri="{FF2B5EF4-FFF2-40B4-BE49-F238E27FC236}">
                <a16:creationId xmlns:a16="http://schemas.microsoft.com/office/drawing/2014/main" id="{533FC371-858D-45C6-B954-617E5C05963B}"/>
              </a:ext>
            </a:extLst>
          </p:cNvPr>
          <p:cNvCxnSpPr>
            <a:cxnSpLocks/>
          </p:cNvCxnSpPr>
          <p:nvPr/>
        </p:nvCxnSpPr>
        <p:spPr bwMode="auto">
          <a:xfrm>
            <a:off x="457200" y="4343400"/>
            <a:ext cx="7544325" cy="0"/>
          </a:xfrm>
          <a:prstGeom prst="line">
            <a:avLst/>
          </a:prstGeom>
          <a:solidFill>
            <a:srgbClr val="00B8FF"/>
          </a:solidFill>
          <a:ln w="9525" cap="flat" cmpd="sng" algn="ctr">
            <a:solidFill>
              <a:srgbClr val="F6921E"/>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3" name="Picture 12">
            <a:extLst>
              <a:ext uri="{FF2B5EF4-FFF2-40B4-BE49-F238E27FC236}">
                <a16:creationId xmlns:a16="http://schemas.microsoft.com/office/drawing/2014/main" id="{FBD8571B-072C-4B1B-AD58-82E939365F8B}"/>
              </a:ext>
            </a:extLst>
          </p:cNvPr>
          <p:cNvPicPr>
            <a:picLocks noChangeAspect="1"/>
          </p:cNvPicPr>
          <p:nvPr/>
        </p:nvPicPr>
        <p:blipFill>
          <a:blip r:embed="rId4"/>
          <a:stretch>
            <a:fillRect/>
          </a:stretch>
        </p:blipFill>
        <p:spPr>
          <a:xfrm>
            <a:off x="349995" y="4648200"/>
            <a:ext cx="1524000" cy="1524000"/>
          </a:xfrm>
          <a:prstGeom prst="rect">
            <a:avLst/>
          </a:prstGeom>
        </p:spPr>
      </p:pic>
      <p:pic>
        <p:nvPicPr>
          <p:cNvPr id="6" name="Picture 5">
            <a:extLst>
              <a:ext uri="{FF2B5EF4-FFF2-40B4-BE49-F238E27FC236}">
                <a16:creationId xmlns:a16="http://schemas.microsoft.com/office/drawing/2014/main" id="{A9E6C6F0-DFB7-4B18-88B2-B537F214D7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923" y="1857813"/>
            <a:ext cx="1524000" cy="2032000"/>
          </a:xfrm>
          <a:prstGeom prst="rect">
            <a:avLst/>
          </a:prstGeom>
        </p:spPr>
      </p:pic>
    </p:spTree>
    <p:extLst>
      <p:ext uri="{BB962C8B-B14F-4D97-AF65-F5344CB8AC3E}">
        <p14:creationId xmlns:p14="http://schemas.microsoft.com/office/powerpoint/2010/main" val="3716868946"/>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365A5C-3C52-D735-A89A-523A3ECB4145}"/>
              </a:ext>
            </a:extLst>
          </p:cNvPr>
          <p:cNvSpPr/>
          <p:nvPr/>
        </p:nvSpPr>
        <p:spPr bwMode="auto">
          <a:xfrm>
            <a:off x="-8165" y="-42183"/>
            <a:ext cx="9146721" cy="1758163"/>
          </a:xfrm>
          <a:prstGeom prst="rect">
            <a:avLst/>
          </a:prstGeom>
          <a:solidFill>
            <a:srgbClr val="2A4443"/>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Source Han Sans CN" charset="0"/>
            </a:endParaRPr>
          </a:p>
        </p:txBody>
      </p:sp>
      <p:pic>
        <p:nvPicPr>
          <p:cNvPr id="3" name="Picture 3">
            <a:extLst>
              <a:ext uri="{FF2B5EF4-FFF2-40B4-BE49-F238E27FC236}">
                <a16:creationId xmlns:a16="http://schemas.microsoft.com/office/drawing/2014/main" id="{79B4AC7E-E346-BDC7-B038-DC0118A2232E}"/>
              </a:ext>
            </a:extLst>
          </p:cNvPr>
          <p:cNvPicPr>
            <a:picLocks noChangeAspect="1"/>
          </p:cNvPicPr>
          <p:nvPr/>
        </p:nvPicPr>
        <p:blipFill>
          <a:blip r:embed="rId3"/>
          <a:stretch>
            <a:fillRect/>
          </a:stretch>
        </p:blipFill>
        <p:spPr>
          <a:xfrm>
            <a:off x="5209642" y="-769579"/>
            <a:ext cx="3913413" cy="2666467"/>
          </a:xfrm>
          <a:prstGeom prst="rect">
            <a:avLst/>
          </a:prstGeom>
        </p:spPr>
      </p:pic>
      <p:sp>
        <p:nvSpPr>
          <p:cNvPr id="9" name="TextBox 8">
            <a:extLst>
              <a:ext uri="{FF2B5EF4-FFF2-40B4-BE49-F238E27FC236}">
                <a16:creationId xmlns:a16="http://schemas.microsoft.com/office/drawing/2014/main" id="{D6006F52-7AB2-4A93-7337-C99CF8A113D6}"/>
              </a:ext>
            </a:extLst>
          </p:cNvPr>
          <p:cNvSpPr txBox="1"/>
          <p:nvPr/>
        </p:nvSpPr>
        <p:spPr>
          <a:xfrm>
            <a:off x="684610" y="549365"/>
            <a:ext cx="7667588" cy="7900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dirty="0">
                <a:solidFill>
                  <a:srgbClr val="FFFFFF"/>
                </a:solidFill>
                <a:latin typeface="Brandon Grotesque BOLD"/>
              </a:rPr>
              <a:t>North Fork Mono Tribe</a:t>
            </a:r>
            <a:endParaRPr lang="en-US" sz="3600" dirty="0">
              <a:solidFill>
                <a:srgbClr val="FFFFFF"/>
              </a:solidFill>
            </a:endParaRPr>
          </a:p>
        </p:txBody>
      </p:sp>
      <p:sp>
        <p:nvSpPr>
          <p:cNvPr id="11" name="Rectangle 10">
            <a:extLst>
              <a:ext uri="{FF2B5EF4-FFF2-40B4-BE49-F238E27FC236}">
                <a16:creationId xmlns:a16="http://schemas.microsoft.com/office/drawing/2014/main" id="{855A3AF4-1D9B-C7FE-8528-803AE410233C}"/>
              </a:ext>
            </a:extLst>
          </p:cNvPr>
          <p:cNvSpPr/>
          <p:nvPr/>
        </p:nvSpPr>
        <p:spPr bwMode="auto">
          <a:xfrm>
            <a:off x="4155622" y="1486021"/>
            <a:ext cx="832756" cy="70757"/>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Source Han Sans CN" charset="0"/>
            </a:endParaRPr>
          </a:p>
        </p:txBody>
      </p:sp>
      <p:sp>
        <p:nvSpPr>
          <p:cNvPr id="17" name="TextBox 16">
            <a:extLst>
              <a:ext uri="{FF2B5EF4-FFF2-40B4-BE49-F238E27FC236}">
                <a16:creationId xmlns:a16="http://schemas.microsoft.com/office/drawing/2014/main" id="{01A4740E-9CCF-4C31-A590-FCCA3B74F96A}"/>
              </a:ext>
            </a:extLst>
          </p:cNvPr>
          <p:cNvSpPr txBox="1"/>
          <p:nvPr/>
        </p:nvSpPr>
        <p:spPr>
          <a:xfrm>
            <a:off x="2264291" y="2226408"/>
            <a:ext cx="6338901" cy="2496709"/>
          </a:xfrm>
          <a:prstGeom prst="rect">
            <a:avLst/>
          </a:prstGeom>
          <a:noFill/>
        </p:spPr>
        <p:txBody>
          <a:bodyPr wrap="square" rtlCol="0">
            <a:spAutoFit/>
          </a:bodyPr>
          <a:lstStyle/>
          <a:p>
            <a:r>
              <a:rPr lang="en-US" sz="2400" b="1" dirty="0">
                <a:latin typeface="Brandon Grotesque Regular" panose="020B0503020203060202" pitchFamily="34" charset="0"/>
              </a:rPr>
              <a:t>Ron W. Goode</a:t>
            </a:r>
          </a:p>
          <a:p>
            <a:r>
              <a:rPr lang="en-US" sz="2000" dirty="0">
                <a:latin typeface="Brandon Grotesque Regular" panose="020B0503020203060202" pitchFamily="34" charset="0"/>
              </a:rPr>
              <a:t>Tribal Chairman, North Fork Mono Tribe</a:t>
            </a:r>
          </a:p>
          <a:p>
            <a:endParaRPr lang="en-US" sz="2000" dirty="0">
              <a:latin typeface="Brandon Grotesque Regular" panose="020B0503020203060202" pitchFamily="34" charset="0"/>
            </a:endParaRPr>
          </a:p>
          <a:p>
            <a:endParaRPr lang="en-US" sz="2000" dirty="0">
              <a:latin typeface="Brandon Grotesque Regular" panose="020B0503020203060202" pitchFamily="34" charset="0"/>
            </a:endParaRPr>
          </a:p>
          <a:p>
            <a:endParaRPr lang="en-US" sz="2000" dirty="0">
              <a:latin typeface="Brandon Grotesque Regular" panose="020B0503020203060202" pitchFamily="34" charset="0"/>
            </a:endParaRPr>
          </a:p>
          <a:p>
            <a:endParaRPr lang="en-US" sz="2000" dirty="0">
              <a:latin typeface="Brandon Grotesque Regular" panose="020B0503020203060202" pitchFamily="34" charset="0"/>
            </a:endParaRPr>
          </a:p>
          <a:p>
            <a:r>
              <a:rPr lang="en-US" sz="2400" b="1" dirty="0">
                <a:latin typeface="Brandon Grotesque Regular" panose="020B0503020203060202" pitchFamily="34" charset="0"/>
              </a:rPr>
              <a:t>Jesse Valdez</a:t>
            </a:r>
          </a:p>
          <a:p>
            <a:r>
              <a:rPr lang="en-US" sz="2000" dirty="0">
                <a:latin typeface="Brandon Grotesque Regular" panose="020B0503020203060202" pitchFamily="34" charset="0"/>
              </a:rPr>
              <a:t>North Fork Mono Tribe</a:t>
            </a:r>
          </a:p>
        </p:txBody>
      </p:sp>
      <p:sp>
        <p:nvSpPr>
          <p:cNvPr id="16" name="TextBox 15">
            <a:extLst>
              <a:ext uri="{FF2B5EF4-FFF2-40B4-BE49-F238E27FC236}">
                <a16:creationId xmlns:a16="http://schemas.microsoft.com/office/drawing/2014/main" id="{65444401-96B0-4793-932F-E9E56C667D94}"/>
              </a:ext>
            </a:extLst>
          </p:cNvPr>
          <p:cNvSpPr txBox="1"/>
          <p:nvPr/>
        </p:nvSpPr>
        <p:spPr>
          <a:xfrm>
            <a:off x="2059729" y="5632172"/>
            <a:ext cx="5644726" cy="779316"/>
          </a:xfrm>
          <a:prstGeom prst="rect">
            <a:avLst/>
          </a:prstGeom>
          <a:noFill/>
        </p:spPr>
        <p:txBody>
          <a:bodyPr wrap="square" rtlCol="0">
            <a:spAutoFit/>
          </a:bodyPr>
          <a:lstStyle/>
          <a:p>
            <a:r>
              <a:rPr lang="en-US" sz="2400" b="1" dirty="0">
                <a:latin typeface="Brandon Grotesque Regular" panose="020B0503020203060202" pitchFamily="34" charset="0"/>
              </a:rPr>
              <a:t>William Garfield </a:t>
            </a:r>
          </a:p>
          <a:p>
            <a:r>
              <a:rPr lang="en-US" dirty="0">
                <a:latin typeface="Brandon Grotesque Regular" panose="020B0503020203060202" pitchFamily="34" charset="0"/>
              </a:rPr>
              <a:t>U.S. Forest Service, Tribal Relations Specialist </a:t>
            </a:r>
            <a:r>
              <a:rPr lang="en-US" sz="2400" b="1" dirty="0">
                <a:latin typeface="Brandon Grotesque Regular" panose="020B0503020203060202" pitchFamily="34" charset="0"/>
              </a:rPr>
              <a:t> </a:t>
            </a:r>
          </a:p>
        </p:txBody>
      </p:sp>
      <p:pic>
        <p:nvPicPr>
          <p:cNvPr id="6" name="Picture 5">
            <a:extLst>
              <a:ext uri="{FF2B5EF4-FFF2-40B4-BE49-F238E27FC236}">
                <a16:creationId xmlns:a16="http://schemas.microsoft.com/office/drawing/2014/main" id="{03DFFAF8-05A5-4AE3-8887-521BAE899AED}"/>
              </a:ext>
            </a:extLst>
          </p:cNvPr>
          <p:cNvPicPr>
            <a:picLocks noChangeAspect="1"/>
          </p:cNvPicPr>
          <p:nvPr/>
        </p:nvPicPr>
        <p:blipFill>
          <a:blip r:embed="rId4"/>
          <a:stretch>
            <a:fillRect/>
          </a:stretch>
        </p:blipFill>
        <p:spPr>
          <a:xfrm>
            <a:off x="540808" y="5469185"/>
            <a:ext cx="1211791" cy="1211791"/>
          </a:xfrm>
          <a:prstGeom prst="rect">
            <a:avLst/>
          </a:prstGeom>
        </p:spPr>
      </p:pic>
      <p:pic>
        <p:nvPicPr>
          <p:cNvPr id="7" name="Picture 6">
            <a:extLst>
              <a:ext uri="{FF2B5EF4-FFF2-40B4-BE49-F238E27FC236}">
                <a16:creationId xmlns:a16="http://schemas.microsoft.com/office/drawing/2014/main" id="{4CFC8BA1-885C-468E-9BB5-D657A00E14BA}"/>
              </a:ext>
            </a:extLst>
          </p:cNvPr>
          <p:cNvPicPr>
            <a:picLocks noChangeAspect="1"/>
          </p:cNvPicPr>
          <p:nvPr/>
        </p:nvPicPr>
        <p:blipFill>
          <a:blip r:embed="rId5"/>
          <a:stretch>
            <a:fillRect/>
          </a:stretch>
        </p:blipFill>
        <p:spPr>
          <a:xfrm>
            <a:off x="540808" y="5251634"/>
            <a:ext cx="7553599" cy="12193"/>
          </a:xfrm>
          <a:prstGeom prst="rect">
            <a:avLst/>
          </a:prstGeom>
        </p:spPr>
      </p:pic>
      <p:pic>
        <p:nvPicPr>
          <p:cNvPr id="8" name="Picture 7">
            <a:extLst>
              <a:ext uri="{FF2B5EF4-FFF2-40B4-BE49-F238E27FC236}">
                <a16:creationId xmlns:a16="http://schemas.microsoft.com/office/drawing/2014/main" id="{D4D8D05F-E71E-4B81-9714-05D8F6E74A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808" y="3429000"/>
            <a:ext cx="1468121" cy="1796701"/>
          </a:xfrm>
          <a:prstGeom prst="rect">
            <a:avLst/>
          </a:prstGeom>
        </p:spPr>
      </p:pic>
      <p:pic>
        <p:nvPicPr>
          <p:cNvPr id="10" name="Picture 9">
            <a:extLst>
              <a:ext uri="{FF2B5EF4-FFF2-40B4-BE49-F238E27FC236}">
                <a16:creationId xmlns:a16="http://schemas.microsoft.com/office/drawing/2014/main" id="{A9924BD7-9C6C-483B-8321-7690E5601550}"/>
              </a:ext>
            </a:extLst>
          </p:cNvPr>
          <p:cNvPicPr>
            <a:picLocks noChangeAspect="1"/>
          </p:cNvPicPr>
          <p:nvPr/>
        </p:nvPicPr>
        <p:blipFill rotWithShape="1">
          <a:blip r:embed="rId7"/>
          <a:srcRect l="14874" r="34682"/>
          <a:stretch/>
        </p:blipFill>
        <p:spPr>
          <a:xfrm>
            <a:off x="586441" y="1820653"/>
            <a:ext cx="1443981" cy="1600412"/>
          </a:xfrm>
          <a:prstGeom prst="rect">
            <a:avLst/>
          </a:prstGeom>
        </p:spPr>
      </p:pic>
    </p:spTree>
    <p:extLst>
      <p:ext uri="{BB962C8B-B14F-4D97-AF65-F5344CB8AC3E}">
        <p14:creationId xmlns:p14="http://schemas.microsoft.com/office/powerpoint/2010/main" val="3853170555"/>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
        <a:cs typeface="Source Han Sans CN"/>
      </a:majorFont>
      <a:minorFont>
        <a:latin typeface="Calibri"/>
        <a:ea typeface=""/>
        <a:cs typeface="Source Han Sans C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cs typeface="Source Han Sans CN"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cs typeface="Source Han Sans CN"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52862</TotalTime>
  <Words>963</Words>
  <Application>Microsoft Office PowerPoint</Application>
  <PresentationFormat>On-screen Show (4:3)</PresentationFormat>
  <Paragraphs>140</Paragraphs>
  <Slides>16</Slides>
  <Notes>16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Arial</vt:lpstr>
      <vt:lpstr>Brandon Grotesque Black</vt:lpstr>
      <vt:lpstr>Brandon Grotesque BOLD</vt:lpstr>
      <vt:lpstr>Brandon Grotesque BOLD</vt:lpstr>
      <vt:lpstr>Brandon Grotesque Medium</vt:lpstr>
      <vt:lpstr>Brandon Grotesque Regular</vt:lpstr>
      <vt:lpstr>Calibri</vt:lpstr>
      <vt:lpstr>Times New Roman</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Brett Treadway</dc:creator>
  <cp:lastModifiedBy>Brett Treadway</cp:lastModifiedBy>
  <cp:revision>576</cp:revision>
  <dcterms:modified xsi:type="dcterms:W3CDTF">2025-01-22T19:32:28Z</dcterms:modified>
</cp:coreProperties>
</file>