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19"/>
  </p:notesMasterIdLst>
  <p:sldIdLst>
    <p:sldId id="256" r:id="rId5"/>
    <p:sldId id="312" r:id="rId6"/>
    <p:sldId id="305" r:id="rId7"/>
    <p:sldId id="308" r:id="rId8"/>
    <p:sldId id="306" r:id="rId9"/>
    <p:sldId id="261" r:id="rId10"/>
    <p:sldId id="303" r:id="rId11"/>
    <p:sldId id="310" r:id="rId12"/>
    <p:sldId id="316" r:id="rId13"/>
    <p:sldId id="315" r:id="rId14"/>
    <p:sldId id="314" r:id="rId15"/>
    <p:sldId id="265" r:id="rId16"/>
    <p:sldId id="293" r:id="rId17"/>
    <p:sldId id="264" r:id="rId18"/>
  </p:sldIdLst>
  <p:sldSz cx="9144000" cy="6858000" type="screen4x3"/>
  <p:notesSz cx="7772400" cy="10058400"/>
  <p:defaultTextStyle>
    <a:defPPr>
      <a:defRPr lang="en-GB"/>
    </a:defPPr>
    <a:lvl1pPr algn="l" rtl="0" fontAlgn="base" hangingPunct="0">
      <a:lnSpc>
        <a:spcPct val="93000"/>
      </a:lnSpc>
      <a:spcBef>
        <a:spcPts val="13"/>
      </a:spcBef>
      <a:spcAft>
        <a:spcPts val="13"/>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Source Han Sans CN" charset="0"/>
      </a:defRPr>
    </a:lvl1pPr>
    <a:lvl2pPr marL="742950" indent="-285750" algn="l" rtl="0" fontAlgn="base" hangingPunct="0">
      <a:lnSpc>
        <a:spcPct val="93000"/>
      </a:lnSpc>
      <a:spcBef>
        <a:spcPts val="13"/>
      </a:spcBef>
      <a:spcAft>
        <a:spcPts val="13"/>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Source Han Sans CN" charset="0"/>
      </a:defRPr>
    </a:lvl2pPr>
    <a:lvl3pPr marL="1143000" indent="-228600" algn="l" rtl="0" fontAlgn="base" hangingPunct="0">
      <a:lnSpc>
        <a:spcPct val="93000"/>
      </a:lnSpc>
      <a:spcBef>
        <a:spcPts val="13"/>
      </a:spcBef>
      <a:spcAft>
        <a:spcPts val="13"/>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Source Han Sans CN" charset="0"/>
      </a:defRPr>
    </a:lvl3pPr>
    <a:lvl4pPr marL="1600200" indent="-228600" algn="l" rtl="0" fontAlgn="base" hangingPunct="0">
      <a:lnSpc>
        <a:spcPct val="93000"/>
      </a:lnSpc>
      <a:spcBef>
        <a:spcPts val="13"/>
      </a:spcBef>
      <a:spcAft>
        <a:spcPts val="13"/>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Source Han Sans CN" charset="0"/>
      </a:defRPr>
    </a:lvl4pPr>
    <a:lvl5pPr marL="2057400" indent="-228600" algn="l" rtl="0" fontAlgn="base" hangingPunct="0">
      <a:lnSpc>
        <a:spcPct val="93000"/>
      </a:lnSpc>
      <a:spcBef>
        <a:spcPts val="13"/>
      </a:spcBef>
      <a:spcAft>
        <a:spcPts val="13"/>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Source Han Sans CN" charset="0"/>
      </a:defRPr>
    </a:lvl5pPr>
    <a:lvl6pPr marL="2286000" algn="l" defTabSz="914400" rtl="0" eaLnBrk="1" latinLnBrk="0" hangingPunct="1">
      <a:defRPr kern="1200">
        <a:solidFill>
          <a:schemeClr val="tx1"/>
        </a:solidFill>
        <a:latin typeface="Arial" panose="020B0604020202020204" pitchFamily="34" charset="0"/>
        <a:ea typeface="+mn-ea"/>
        <a:cs typeface="Source Han Sans CN" charset="0"/>
      </a:defRPr>
    </a:lvl6pPr>
    <a:lvl7pPr marL="2743200" algn="l" defTabSz="914400" rtl="0" eaLnBrk="1" latinLnBrk="0" hangingPunct="1">
      <a:defRPr kern="1200">
        <a:solidFill>
          <a:schemeClr val="tx1"/>
        </a:solidFill>
        <a:latin typeface="Arial" panose="020B0604020202020204" pitchFamily="34" charset="0"/>
        <a:ea typeface="+mn-ea"/>
        <a:cs typeface="Source Han Sans CN" charset="0"/>
      </a:defRPr>
    </a:lvl7pPr>
    <a:lvl8pPr marL="3200400" algn="l" defTabSz="914400" rtl="0" eaLnBrk="1" latinLnBrk="0" hangingPunct="1">
      <a:defRPr kern="1200">
        <a:solidFill>
          <a:schemeClr val="tx1"/>
        </a:solidFill>
        <a:latin typeface="Arial" panose="020B0604020202020204" pitchFamily="34" charset="0"/>
        <a:ea typeface="+mn-ea"/>
        <a:cs typeface="Source Han Sans CN" charset="0"/>
      </a:defRPr>
    </a:lvl8pPr>
    <a:lvl9pPr marL="3657600" algn="l" defTabSz="914400" rtl="0" eaLnBrk="1" latinLnBrk="0" hangingPunct="1">
      <a:defRPr kern="1200">
        <a:solidFill>
          <a:schemeClr val="tx1"/>
        </a:solidFill>
        <a:latin typeface="Arial" panose="020B0604020202020204" pitchFamily="34" charset="0"/>
        <a:ea typeface="+mn-ea"/>
        <a:cs typeface="Source Han Sans CN"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queline Demko" initials="JD" lastIdx="1" clrIdx="0">
    <p:extLst>
      <p:ext uri="{19B8F6BF-5375-455C-9EA6-DF929625EA0E}">
        <p15:presenceInfo xmlns:p15="http://schemas.microsoft.com/office/powerpoint/2012/main" userId="Jacqueline Demk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6921E"/>
    <a:srgbClr val="FFFFFF"/>
    <a:srgbClr val="2A4443"/>
    <a:srgbClr val="821D19"/>
    <a:srgbClr val="C96D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24"/>
    <p:restoredTop sz="94893" autoAdjust="0"/>
  </p:normalViewPr>
  <p:slideViewPr>
    <p:cSldViewPr>
      <p:cViewPr varScale="1">
        <p:scale>
          <a:sx n="108" d="100"/>
          <a:sy n="108" d="100"/>
        </p:scale>
        <p:origin x="1356" y="114"/>
      </p:cViewPr>
      <p:guideLst>
        <p:guide orient="horz" pos="2160"/>
        <p:guide pos="2880"/>
      </p:guideLst>
    </p:cSldViewPr>
  </p:slideViewPr>
  <p:outlineViewPr>
    <p:cViewPr varScale="1">
      <p:scale>
        <a:sx n="170" d="200"/>
        <a:sy n="170" d="200"/>
      </p:scale>
      <p:origin x="-780" y="-84"/>
    </p:cViewPr>
  </p:outlineViewPr>
  <p:notesTextViewPr>
    <p:cViewPr>
      <p:scale>
        <a:sx n="20" d="100"/>
        <a:sy n="2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2-26T12:49:08.906" idx="1">
    <p:pos x="6363" y="-324"/>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a:extLst>
              <a:ext uri="{FF2B5EF4-FFF2-40B4-BE49-F238E27FC236}">
                <a16:creationId xmlns:a16="http://schemas.microsoft.com/office/drawing/2014/main" id="{FE29B561-EA08-20CE-BA2C-30AAB4AEA0DD}"/>
              </a:ext>
            </a:extLst>
          </p:cNvPr>
          <p:cNvSpPr>
            <a:spLocks noGrp="1" noRot="1" noChangeAspect="1" noChangeArrowheads="1"/>
          </p:cNvSpPr>
          <p:nvPr>
            <p:ph type="sldImg"/>
          </p:nvPr>
        </p:nvSpPr>
        <p:spPr bwMode="auto">
          <a:xfrm>
            <a:off x="533400" y="763588"/>
            <a:ext cx="6702425" cy="377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0" name="Rectangle 2">
            <a:extLst>
              <a:ext uri="{FF2B5EF4-FFF2-40B4-BE49-F238E27FC236}">
                <a16:creationId xmlns:a16="http://schemas.microsoft.com/office/drawing/2014/main" id="{F84AE015-D47C-4A72-435A-FEE268135C14}"/>
              </a:ext>
            </a:extLst>
          </p:cNvPr>
          <p:cNvSpPr>
            <a:spLocks noGrp="1" noChangeArrowheads="1"/>
          </p:cNvSpPr>
          <p:nvPr>
            <p:ph type="body"/>
          </p:nvPr>
        </p:nvSpPr>
        <p:spPr bwMode="auto">
          <a:xfrm>
            <a:off x="777875" y="4776788"/>
            <a:ext cx="6216650"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a:p>
        </p:txBody>
      </p:sp>
      <p:sp>
        <p:nvSpPr>
          <p:cNvPr id="2051" name="Rectangle 3">
            <a:extLst>
              <a:ext uri="{FF2B5EF4-FFF2-40B4-BE49-F238E27FC236}">
                <a16:creationId xmlns:a16="http://schemas.microsoft.com/office/drawing/2014/main" id="{DA01CABD-553C-A14B-1CF1-EF8C3FEA4718}"/>
              </a:ext>
            </a:extLst>
          </p:cNvPr>
          <p:cNvSpPr>
            <a:spLocks noGrp="1" noChangeArrowheads="1"/>
          </p:cNvSpPr>
          <p:nvPr>
            <p:ph type="hdr"/>
          </p:nvPr>
        </p:nvSpPr>
        <p:spPr bwMode="auto">
          <a:xfrm>
            <a:off x="0"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914400" algn="l"/>
                <a:tab pos="1828800" algn="l"/>
                <a:tab pos="2743200" algn="l"/>
              </a:tabLst>
              <a:defRPr sz="1400">
                <a:solidFill>
                  <a:srgbClr val="000000"/>
                </a:solidFill>
                <a:latin typeface="Times New Roman" panose="02020603050405020304" pitchFamily="18" charset="0"/>
                <a:cs typeface="DejaVu Sans" charset="0"/>
              </a:defRPr>
            </a:lvl1pPr>
          </a:lstStyle>
          <a:p>
            <a:endParaRPr lang="en-US" altLang="en-US"/>
          </a:p>
        </p:txBody>
      </p:sp>
      <p:sp>
        <p:nvSpPr>
          <p:cNvPr id="2052" name="Rectangle 4">
            <a:extLst>
              <a:ext uri="{FF2B5EF4-FFF2-40B4-BE49-F238E27FC236}">
                <a16:creationId xmlns:a16="http://schemas.microsoft.com/office/drawing/2014/main" id="{19476EC8-1037-C206-9436-157FB4994380}"/>
              </a:ext>
            </a:extLst>
          </p:cNvPr>
          <p:cNvSpPr>
            <a:spLocks noGrp="1" noChangeArrowheads="1"/>
          </p:cNvSpPr>
          <p:nvPr>
            <p:ph type="dt"/>
          </p:nvPr>
        </p:nvSpPr>
        <p:spPr bwMode="auto">
          <a:xfrm>
            <a:off x="4398963"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914400" algn="l"/>
                <a:tab pos="1828800" algn="l"/>
                <a:tab pos="2743200" algn="l"/>
              </a:tabLst>
              <a:defRPr sz="1400">
                <a:solidFill>
                  <a:srgbClr val="000000"/>
                </a:solidFill>
                <a:latin typeface="Times New Roman" panose="02020603050405020304" pitchFamily="18" charset="0"/>
                <a:cs typeface="DejaVu Sans" charset="0"/>
              </a:defRPr>
            </a:lvl1pPr>
          </a:lstStyle>
          <a:p>
            <a:endParaRPr lang="en-US" altLang="en-US"/>
          </a:p>
        </p:txBody>
      </p:sp>
      <p:sp>
        <p:nvSpPr>
          <p:cNvPr id="2053" name="Rectangle 5">
            <a:extLst>
              <a:ext uri="{FF2B5EF4-FFF2-40B4-BE49-F238E27FC236}">
                <a16:creationId xmlns:a16="http://schemas.microsoft.com/office/drawing/2014/main" id="{7A2474D8-D3FA-82AF-AF2A-60DED1E0FA22}"/>
              </a:ext>
            </a:extLst>
          </p:cNvPr>
          <p:cNvSpPr>
            <a:spLocks noGrp="1" noChangeArrowheads="1"/>
          </p:cNvSpPr>
          <p:nvPr>
            <p:ph type="ftr"/>
          </p:nvPr>
        </p:nvSpPr>
        <p:spPr bwMode="auto">
          <a:xfrm>
            <a:off x="0"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tabLst>
                <a:tab pos="914400" algn="l"/>
                <a:tab pos="1828800" algn="l"/>
                <a:tab pos="2743200" algn="l"/>
              </a:tabLst>
              <a:defRPr sz="1400">
                <a:solidFill>
                  <a:srgbClr val="000000"/>
                </a:solidFill>
                <a:latin typeface="Times New Roman" panose="02020603050405020304" pitchFamily="18" charset="0"/>
                <a:cs typeface="DejaVu Sans" charset="0"/>
              </a:defRPr>
            </a:lvl1pPr>
          </a:lstStyle>
          <a:p>
            <a:endParaRPr lang="en-US" altLang="en-US"/>
          </a:p>
        </p:txBody>
      </p:sp>
      <p:sp>
        <p:nvSpPr>
          <p:cNvPr id="2054" name="Rectangle 6">
            <a:extLst>
              <a:ext uri="{FF2B5EF4-FFF2-40B4-BE49-F238E27FC236}">
                <a16:creationId xmlns:a16="http://schemas.microsoft.com/office/drawing/2014/main" id="{03A56604-C826-27FC-00EF-A1DC277B68EC}"/>
              </a:ext>
            </a:extLst>
          </p:cNvPr>
          <p:cNvSpPr>
            <a:spLocks noGrp="1" noChangeArrowheads="1"/>
          </p:cNvSpPr>
          <p:nvPr>
            <p:ph type="sldNum"/>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tabLst>
                <a:tab pos="914400" algn="l"/>
                <a:tab pos="1828800" algn="l"/>
                <a:tab pos="2743200" algn="l"/>
              </a:tabLst>
              <a:defRPr sz="1400">
                <a:solidFill>
                  <a:srgbClr val="000000"/>
                </a:solidFill>
                <a:latin typeface="Times New Roman" panose="02020603050405020304" pitchFamily="18" charset="0"/>
                <a:cs typeface="DejaVu Sans" charset="0"/>
              </a:defRPr>
            </a:lvl1pPr>
          </a:lstStyle>
          <a:p>
            <a:fld id="{94D1A02D-2DB1-451F-AFEE-F0F5EE771E7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A2788A55-4643-0F43-90CF-6F8D7828560C}"/>
              </a:ext>
            </a:extLst>
          </p:cNvPr>
          <p:cNvSpPr>
            <a:spLocks noGrp="1" noChangeArrowheads="1"/>
          </p:cNvSpPr>
          <p:nvPr>
            <p:ph type="sldNum"/>
          </p:nvPr>
        </p:nvSpPr>
        <p:spPr>
          <a:ln/>
        </p:spPr>
        <p:txBody>
          <a:bodyPr/>
          <a:lstStyle/>
          <a:p>
            <a:fld id="{6FB93E80-E49A-4261-83A4-C062B5DA2D3C}" type="slidenum">
              <a:rPr lang="en-US" altLang="en-US"/>
              <a:pPr/>
              <a:t>1</a:t>
            </a:fld>
            <a:endParaRPr lang="en-US" altLang="en-US"/>
          </a:p>
        </p:txBody>
      </p:sp>
      <p:sp>
        <p:nvSpPr>
          <p:cNvPr id="12289" name="Rectangle 1">
            <a:extLst>
              <a:ext uri="{FF2B5EF4-FFF2-40B4-BE49-F238E27FC236}">
                <a16:creationId xmlns:a16="http://schemas.microsoft.com/office/drawing/2014/main" id="{B857C839-3750-0E5A-0C43-E5609BE4D128}"/>
              </a:ext>
            </a:extLst>
          </p:cNvPr>
          <p:cNvSpPr txBox="1">
            <a:spLocks noGrp="1" noRot="1" noChangeAspect="1" noChangeArrowheads="1"/>
          </p:cNvSpPr>
          <p:nvPr>
            <p:ph type="sldImg"/>
          </p:nvPr>
        </p:nvSpPr>
        <p:spPr bwMode="auto">
          <a:xfrm>
            <a:off x="1370013" y="763588"/>
            <a:ext cx="5030787"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0" name="Rectangle 2">
            <a:extLst>
              <a:ext uri="{FF2B5EF4-FFF2-40B4-BE49-F238E27FC236}">
                <a16:creationId xmlns:a16="http://schemas.microsoft.com/office/drawing/2014/main" id="{8BEBEE8C-BFED-44D5-5B94-580AD6DBD6FE}"/>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7424224D-C62B-7356-B665-381CECCAB454}"/>
              </a:ext>
            </a:extLst>
          </p:cNvPr>
          <p:cNvSpPr>
            <a:spLocks noGrp="1" noChangeArrowheads="1"/>
          </p:cNvSpPr>
          <p:nvPr>
            <p:ph type="sldNum"/>
          </p:nvPr>
        </p:nvSpPr>
        <p:spPr>
          <a:ln/>
        </p:spPr>
        <p:txBody>
          <a:bodyPr/>
          <a:lstStyle/>
          <a:p>
            <a:pPr marL="0" marR="0" lvl="0" indent="0" algn="r"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Lst>
              <a:defRPr/>
            </a:pPr>
            <a:fld id="{F6FAA3EC-4F88-440E-AC9A-5CFD16705C00}"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rPr>
              <a:pPr marL="0" marR="0" lvl="0" indent="0" algn="r"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Lst>
                <a:defRPr/>
              </a:pPr>
              <a:t>10</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
        <p:nvSpPr>
          <p:cNvPr id="16385" name="Rectangle 1">
            <a:extLst>
              <a:ext uri="{FF2B5EF4-FFF2-40B4-BE49-F238E27FC236}">
                <a16:creationId xmlns:a16="http://schemas.microsoft.com/office/drawing/2014/main" id="{55D93EFA-956D-4577-9606-CCF60F7646AD}"/>
              </a:ext>
            </a:extLst>
          </p:cNvPr>
          <p:cNvSpPr txBox="1">
            <a:spLocks noGrp="1" noRot="1" noChangeAspect="1" noChangeArrowheads="1"/>
          </p:cNvSpPr>
          <p:nvPr>
            <p:ph type="sldImg"/>
          </p:nvPr>
        </p:nvSpPr>
        <p:spPr bwMode="auto">
          <a:xfrm>
            <a:off x="1370013" y="763588"/>
            <a:ext cx="5030787"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6" name="Rectangle 2">
            <a:extLst>
              <a:ext uri="{FF2B5EF4-FFF2-40B4-BE49-F238E27FC236}">
                <a16:creationId xmlns:a16="http://schemas.microsoft.com/office/drawing/2014/main" id="{E5384C51-9B35-95C9-A5E9-BCD106717D0E}"/>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639144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7424224D-C62B-7356-B665-381CECCAB454}"/>
              </a:ext>
            </a:extLst>
          </p:cNvPr>
          <p:cNvSpPr>
            <a:spLocks noGrp="1" noChangeArrowheads="1"/>
          </p:cNvSpPr>
          <p:nvPr>
            <p:ph type="sldNum"/>
          </p:nvPr>
        </p:nvSpPr>
        <p:spPr>
          <a:ln/>
        </p:spPr>
        <p:txBody>
          <a:bodyPr/>
          <a:lstStyle/>
          <a:p>
            <a:pPr marL="0" marR="0" lvl="0" indent="0" algn="r"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Lst>
              <a:defRPr/>
            </a:pPr>
            <a:fld id="{F6FAA3EC-4F88-440E-AC9A-5CFD16705C00}"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rPr>
              <a:pPr marL="0" marR="0" lvl="0" indent="0" algn="r"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Lst>
                <a:defRPr/>
              </a:pPr>
              <a:t>11</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
        <p:nvSpPr>
          <p:cNvPr id="16385" name="Rectangle 1">
            <a:extLst>
              <a:ext uri="{FF2B5EF4-FFF2-40B4-BE49-F238E27FC236}">
                <a16:creationId xmlns:a16="http://schemas.microsoft.com/office/drawing/2014/main" id="{55D93EFA-956D-4577-9606-CCF60F7646AD}"/>
              </a:ext>
            </a:extLst>
          </p:cNvPr>
          <p:cNvSpPr txBox="1">
            <a:spLocks noGrp="1" noRot="1" noChangeAspect="1" noChangeArrowheads="1"/>
          </p:cNvSpPr>
          <p:nvPr>
            <p:ph type="sldImg"/>
          </p:nvPr>
        </p:nvSpPr>
        <p:spPr bwMode="auto">
          <a:xfrm>
            <a:off x="1370013" y="763588"/>
            <a:ext cx="5030787"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6" name="Rectangle 2">
            <a:extLst>
              <a:ext uri="{FF2B5EF4-FFF2-40B4-BE49-F238E27FC236}">
                <a16:creationId xmlns:a16="http://schemas.microsoft.com/office/drawing/2014/main" id="{E5384C51-9B35-95C9-A5E9-BCD106717D0E}"/>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358525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7424224D-C62B-7356-B665-381CECCAB454}"/>
              </a:ext>
            </a:extLst>
          </p:cNvPr>
          <p:cNvSpPr>
            <a:spLocks noGrp="1" noChangeArrowheads="1"/>
          </p:cNvSpPr>
          <p:nvPr>
            <p:ph type="sldNum"/>
          </p:nvPr>
        </p:nvSpPr>
        <p:spPr>
          <a:ln/>
        </p:spPr>
        <p:txBody>
          <a:bodyPr/>
          <a:lstStyle/>
          <a:p>
            <a:pPr marL="0" marR="0" lvl="0" indent="0" algn="r"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Lst>
              <a:defRPr/>
            </a:pPr>
            <a:fld id="{F6FAA3EC-4F88-440E-AC9A-5CFD16705C00}"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rPr>
              <a:pPr marL="0" marR="0" lvl="0" indent="0" algn="r"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Lst>
                <a:defRPr/>
              </a:pPr>
              <a:t>12</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
        <p:nvSpPr>
          <p:cNvPr id="16385" name="Rectangle 1">
            <a:extLst>
              <a:ext uri="{FF2B5EF4-FFF2-40B4-BE49-F238E27FC236}">
                <a16:creationId xmlns:a16="http://schemas.microsoft.com/office/drawing/2014/main" id="{55D93EFA-956D-4577-9606-CCF60F7646AD}"/>
              </a:ext>
            </a:extLst>
          </p:cNvPr>
          <p:cNvSpPr txBox="1">
            <a:spLocks noGrp="1" noRot="1" noChangeAspect="1" noChangeArrowheads="1"/>
          </p:cNvSpPr>
          <p:nvPr>
            <p:ph type="sldImg"/>
          </p:nvPr>
        </p:nvSpPr>
        <p:spPr bwMode="auto">
          <a:xfrm>
            <a:off x="1370013" y="763588"/>
            <a:ext cx="5030787"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6" name="Rectangle 2">
            <a:extLst>
              <a:ext uri="{FF2B5EF4-FFF2-40B4-BE49-F238E27FC236}">
                <a16:creationId xmlns:a16="http://schemas.microsoft.com/office/drawing/2014/main" id="{E5384C51-9B35-95C9-A5E9-BCD106717D0E}"/>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74718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733381D2-995B-4F7B-718B-C47BBB653C3D}"/>
              </a:ext>
            </a:extLst>
          </p:cNvPr>
          <p:cNvSpPr>
            <a:spLocks noGrp="1" noChangeArrowheads="1"/>
          </p:cNvSpPr>
          <p:nvPr>
            <p:ph type="sldNum"/>
          </p:nvPr>
        </p:nvSpPr>
        <p:spPr>
          <a:ln/>
        </p:spPr>
        <p:txBody>
          <a:bodyPr/>
          <a:lstStyle/>
          <a:p>
            <a:pPr marL="0" marR="0" lvl="0" indent="0" algn="r"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Lst>
              <a:defRPr/>
            </a:pPr>
            <a:fld id="{4B755055-9C5F-48CE-94C4-00DA349B2613}"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rPr>
              <a:pPr marL="0" marR="0" lvl="0" indent="0" algn="r"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Lst>
                <a:defRPr/>
              </a:pPr>
              <a:t>13</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
        <p:nvSpPr>
          <p:cNvPr id="17409" name="Rectangle 1">
            <a:extLst>
              <a:ext uri="{FF2B5EF4-FFF2-40B4-BE49-F238E27FC236}">
                <a16:creationId xmlns:a16="http://schemas.microsoft.com/office/drawing/2014/main" id="{0022724A-67F6-0192-0FAF-2789DD175333}"/>
              </a:ext>
            </a:extLst>
          </p:cNvPr>
          <p:cNvSpPr txBox="1">
            <a:spLocks noGrp="1" noRot="1" noChangeAspect="1" noChangeArrowheads="1"/>
          </p:cNvSpPr>
          <p:nvPr>
            <p:ph type="sldImg"/>
          </p:nvPr>
        </p:nvSpPr>
        <p:spPr bwMode="auto">
          <a:xfrm>
            <a:off x="1370013" y="763588"/>
            <a:ext cx="5030787"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0" name="Rectangle 2">
            <a:extLst>
              <a:ext uri="{FF2B5EF4-FFF2-40B4-BE49-F238E27FC236}">
                <a16:creationId xmlns:a16="http://schemas.microsoft.com/office/drawing/2014/main" id="{97370CDF-CFFA-F9A6-41BF-04F4A98B8AB8}"/>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1969899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92F3E9E8-4332-60B1-94C4-A87E13D1C43F}"/>
              </a:ext>
            </a:extLst>
          </p:cNvPr>
          <p:cNvSpPr>
            <a:spLocks noGrp="1" noChangeArrowheads="1"/>
          </p:cNvSpPr>
          <p:nvPr>
            <p:ph type="sldNum"/>
          </p:nvPr>
        </p:nvSpPr>
        <p:spPr>
          <a:ln/>
        </p:spPr>
        <p:txBody>
          <a:bodyPr/>
          <a:lstStyle/>
          <a:p>
            <a:pPr marL="0" marR="0" lvl="0" indent="0" algn="r"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Lst>
              <a:defRPr/>
            </a:pPr>
            <a:fld id="{F4A4E054-9A3C-48FD-A7C9-58023DE90997}"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rPr>
              <a:pPr marL="0" marR="0" lvl="0" indent="0" algn="r"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Lst>
                <a:defRPr/>
              </a:pPr>
              <a:t>14</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
        <p:nvSpPr>
          <p:cNvPr id="20481" name="Rectangle 1">
            <a:extLst>
              <a:ext uri="{FF2B5EF4-FFF2-40B4-BE49-F238E27FC236}">
                <a16:creationId xmlns:a16="http://schemas.microsoft.com/office/drawing/2014/main" id="{48358295-1F4D-7035-4BA2-F566C4C43511}"/>
              </a:ext>
            </a:extLst>
          </p:cNvPr>
          <p:cNvSpPr txBox="1">
            <a:spLocks noGrp="1" noRot="1" noChangeAspect="1" noChangeArrowheads="1"/>
          </p:cNvSpPr>
          <p:nvPr>
            <p:ph type="sldImg"/>
          </p:nvPr>
        </p:nvSpPr>
        <p:spPr bwMode="auto">
          <a:xfrm>
            <a:off x="1370013" y="763588"/>
            <a:ext cx="5030787"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2" name="Rectangle 2">
            <a:extLst>
              <a:ext uri="{FF2B5EF4-FFF2-40B4-BE49-F238E27FC236}">
                <a16:creationId xmlns:a16="http://schemas.microsoft.com/office/drawing/2014/main" id="{C7A9C5B9-D4CA-CF91-4AFA-8D311286AD51}"/>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923603AB-F8CF-F452-74F0-A2D6D473AEC0}"/>
              </a:ext>
            </a:extLst>
          </p:cNvPr>
          <p:cNvSpPr>
            <a:spLocks noGrp="1" noChangeArrowheads="1"/>
          </p:cNvSpPr>
          <p:nvPr>
            <p:ph type="sldNum"/>
          </p:nvPr>
        </p:nvSpPr>
        <p:spPr>
          <a:ln/>
        </p:spPr>
        <p:txBody>
          <a:bodyPr/>
          <a:lstStyle/>
          <a:p>
            <a:fld id="{30398700-A457-4DAE-A3AF-A684A83B9262}" type="slidenum">
              <a:rPr lang="en-US" altLang="en-US"/>
              <a:pPr/>
              <a:t>2</a:t>
            </a:fld>
            <a:endParaRPr lang="en-US" altLang="en-US"/>
          </a:p>
        </p:txBody>
      </p:sp>
      <p:sp>
        <p:nvSpPr>
          <p:cNvPr id="14337" name="Rectangle 1">
            <a:extLst>
              <a:ext uri="{FF2B5EF4-FFF2-40B4-BE49-F238E27FC236}">
                <a16:creationId xmlns:a16="http://schemas.microsoft.com/office/drawing/2014/main" id="{4AC79D38-5FEF-4B13-B8AE-830889CA7CC5}"/>
              </a:ext>
            </a:extLst>
          </p:cNvPr>
          <p:cNvSpPr txBox="1">
            <a:spLocks noGrp="1" noRot="1" noChangeAspect="1" noChangeArrowheads="1"/>
          </p:cNvSpPr>
          <p:nvPr>
            <p:ph type="sldImg"/>
          </p:nvPr>
        </p:nvSpPr>
        <p:spPr bwMode="auto">
          <a:xfrm>
            <a:off x="1370013" y="763588"/>
            <a:ext cx="5030787"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8" name="Rectangle 2">
            <a:extLst>
              <a:ext uri="{FF2B5EF4-FFF2-40B4-BE49-F238E27FC236}">
                <a16:creationId xmlns:a16="http://schemas.microsoft.com/office/drawing/2014/main" id="{528EA559-0C20-EE28-BD3A-D4410C6D638B}"/>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2329059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7424224D-C62B-7356-B665-381CECCAB454}"/>
              </a:ext>
            </a:extLst>
          </p:cNvPr>
          <p:cNvSpPr>
            <a:spLocks noGrp="1" noChangeArrowheads="1"/>
          </p:cNvSpPr>
          <p:nvPr>
            <p:ph type="sldNum"/>
          </p:nvPr>
        </p:nvSpPr>
        <p:spPr>
          <a:ln/>
        </p:spPr>
        <p:txBody>
          <a:bodyPr/>
          <a:lstStyle/>
          <a:p>
            <a:fld id="{F6FAA3EC-4F88-440E-AC9A-5CFD16705C00}" type="slidenum">
              <a:rPr lang="en-US" altLang="en-US"/>
              <a:pPr/>
              <a:t>3</a:t>
            </a:fld>
            <a:endParaRPr lang="en-US" altLang="en-US"/>
          </a:p>
        </p:txBody>
      </p:sp>
      <p:sp>
        <p:nvSpPr>
          <p:cNvPr id="16385" name="Rectangle 1">
            <a:extLst>
              <a:ext uri="{FF2B5EF4-FFF2-40B4-BE49-F238E27FC236}">
                <a16:creationId xmlns:a16="http://schemas.microsoft.com/office/drawing/2014/main" id="{55D93EFA-956D-4577-9606-CCF60F7646AD}"/>
              </a:ext>
            </a:extLst>
          </p:cNvPr>
          <p:cNvSpPr txBox="1">
            <a:spLocks noGrp="1" noRot="1" noChangeAspect="1" noChangeArrowheads="1"/>
          </p:cNvSpPr>
          <p:nvPr>
            <p:ph type="sldImg"/>
          </p:nvPr>
        </p:nvSpPr>
        <p:spPr bwMode="auto">
          <a:xfrm>
            <a:off x="1370013" y="763588"/>
            <a:ext cx="5030787"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6" name="Rectangle 2">
            <a:extLst>
              <a:ext uri="{FF2B5EF4-FFF2-40B4-BE49-F238E27FC236}">
                <a16:creationId xmlns:a16="http://schemas.microsoft.com/office/drawing/2014/main" id="{E5384C51-9B35-95C9-A5E9-BCD106717D0E}"/>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829230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923603AB-F8CF-F452-74F0-A2D6D473AEC0}"/>
              </a:ext>
            </a:extLst>
          </p:cNvPr>
          <p:cNvSpPr>
            <a:spLocks noGrp="1" noChangeArrowheads="1"/>
          </p:cNvSpPr>
          <p:nvPr>
            <p:ph type="sldNum"/>
          </p:nvPr>
        </p:nvSpPr>
        <p:spPr>
          <a:ln/>
        </p:spPr>
        <p:txBody>
          <a:bodyPr/>
          <a:lstStyle/>
          <a:p>
            <a:fld id="{30398700-A457-4DAE-A3AF-A684A83B9262}" type="slidenum">
              <a:rPr lang="en-US" altLang="en-US"/>
              <a:pPr/>
              <a:t>4</a:t>
            </a:fld>
            <a:endParaRPr lang="en-US" altLang="en-US"/>
          </a:p>
        </p:txBody>
      </p:sp>
      <p:sp>
        <p:nvSpPr>
          <p:cNvPr id="14337" name="Rectangle 1">
            <a:extLst>
              <a:ext uri="{FF2B5EF4-FFF2-40B4-BE49-F238E27FC236}">
                <a16:creationId xmlns:a16="http://schemas.microsoft.com/office/drawing/2014/main" id="{4AC79D38-5FEF-4B13-B8AE-830889CA7CC5}"/>
              </a:ext>
            </a:extLst>
          </p:cNvPr>
          <p:cNvSpPr txBox="1">
            <a:spLocks noGrp="1" noRot="1" noChangeAspect="1" noChangeArrowheads="1"/>
          </p:cNvSpPr>
          <p:nvPr>
            <p:ph type="sldImg"/>
          </p:nvPr>
        </p:nvSpPr>
        <p:spPr bwMode="auto">
          <a:xfrm>
            <a:off x="1370013" y="763588"/>
            <a:ext cx="5030787"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8" name="Rectangle 2">
            <a:extLst>
              <a:ext uri="{FF2B5EF4-FFF2-40B4-BE49-F238E27FC236}">
                <a16:creationId xmlns:a16="http://schemas.microsoft.com/office/drawing/2014/main" id="{528EA559-0C20-EE28-BD3A-D4410C6D638B}"/>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759490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923603AB-F8CF-F452-74F0-A2D6D473AEC0}"/>
              </a:ext>
            </a:extLst>
          </p:cNvPr>
          <p:cNvSpPr>
            <a:spLocks noGrp="1" noChangeArrowheads="1"/>
          </p:cNvSpPr>
          <p:nvPr>
            <p:ph type="sldNum"/>
          </p:nvPr>
        </p:nvSpPr>
        <p:spPr>
          <a:ln/>
        </p:spPr>
        <p:txBody>
          <a:bodyPr/>
          <a:lstStyle/>
          <a:p>
            <a:fld id="{30398700-A457-4DAE-A3AF-A684A83B9262}" type="slidenum">
              <a:rPr lang="en-US" altLang="en-US"/>
              <a:pPr/>
              <a:t>5</a:t>
            </a:fld>
            <a:endParaRPr lang="en-US" altLang="en-US"/>
          </a:p>
        </p:txBody>
      </p:sp>
      <p:sp>
        <p:nvSpPr>
          <p:cNvPr id="14337" name="Rectangle 1">
            <a:extLst>
              <a:ext uri="{FF2B5EF4-FFF2-40B4-BE49-F238E27FC236}">
                <a16:creationId xmlns:a16="http://schemas.microsoft.com/office/drawing/2014/main" id="{4AC79D38-5FEF-4B13-B8AE-830889CA7CC5}"/>
              </a:ext>
            </a:extLst>
          </p:cNvPr>
          <p:cNvSpPr txBox="1">
            <a:spLocks noGrp="1" noRot="1" noChangeAspect="1" noChangeArrowheads="1"/>
          </p:cNvSpPr>
          <p:nvPr>
            <p:ph type="sldImg"/>
          </p:nvPr>
        </p:nvSpPr>
        <p:spPr bwMode="auto">
          <a:xfrm>
            <a:off x="1370013" y="763588"/>
            <a:ext cx="5030787"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8" name="Rectangle 2">
            <a:extLst>
              <a:ext uri="{FF2B5EF4-FFF2-40B4-BE49-F238E27FC236}">
                <a16:creationId xmlns:a16="http://schemas.microsoft.com/office/drawing/2014/main" id="{528EA559-0C20-EE28-BD3A-D4410C6D638B}"/>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446964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733381D2-995B-4F7B-718B-C47BBB653C3D}"/>
              </a:ext>
            </a:extLst>
          </p:cNvPr>
          <p:cNvSpPr>
            <a:spLocks noGrp="1" noChangeArrowheads="1"/>
          </p:cNvSpPr>
          <p:nvPr>
            <p:ph type="sldNum"/>
          </p:nvPr>
        </p:nvSpPr>
        <p:spPr>
          <a:ln/>
        </p:spPr>
        <p:txBody>
          <a:bodyPr/>
          <a:lstStyle/>
          <a:p>
            <a:pPr marL="0" marR="0" lvl="0" indent="0" algn="r"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tab pos="836219" algn="l"/>
                <a:tab pos="1672438" algn="l"/>
                <a:tab pos="2508656" algn="l"/>
              </a:tabLst>
              <a:defRPr/>
            </a:pPr>
            <a:fld id="{4B755055-9C5F-48CE-94C4-00DA349B2613}"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rPr>
              <a:pPr marL="0" marR="0" lvl="0" indent="0" algn="r"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tab pos="836219" algn="l"/>
                  <a:tab pos="1672438" algn="l"/>
                  <a:tab pos="2508656" algn="l"/>
                </a:tabLst>
                <a:defRPr/>
              </a:pPr>
              <a:t>6</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
        <p:nvSpPr>
          <p:cNvPr id="17409" name="Rectangle 1">
            <a:extLst>
              <a:ext uri="{FF2B5EF4-FFF2-40B4-BE49-F238E27FC236}">
                <a16:creationId xmlns:a16="http://schemas.microsoft.com/office/drawing/2014/main" id="{0022724A-67F6-0192-0FAF-2789DD175333}"/>
              </a:ext>
            </a:extLst>
          </p:cNvPr>
          <p:cNvSpPr txBox="1">
            <a:spLocks noGrp="1" noRot="1" noChangeAspect="1" noChangeArrowheads="1"/>
          </p:cNvSpPr>
          <p:nvPr>
            <p:ph type="sldImg"/>
          </p:nvPr>
        </p:nvSpPr>
        <p:spPr bwMode="auto">
          <a:xfrm>
            <a:off x="1181100" y="706438"/>
            <a:ext cx="4646613"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0" name="Rectangle 2">
            <a:extLst>
              <a:ext uri="{FF2B5EF4-FFF2-40B4-BE49-F238E27FC236}">
                <a16:creationId xmlns:a16="http://schemas.microsoft.com/office/drawing/2014/main" id="{97370CDF-CFFA-F9A6-41BF-04F4A98B8AB8}"/>
              </a:ext>
            </a:extLst>
          </p:cNvPr>
          <p:cNvSpPr txBox="1">
            <a:spLocks noGrp="1" noChangeArrowheads="1"/>
          </p:cNvSpPr>
          <p:nvPr>
            <p:ph type="body" idx="1"/>
          </p:nvPr>
        </p:nvSpPr>
        <p:spPr bwMode="auto">
          <a:xfrm>
            <a:off x="701613" y="4414910"/>
            <a:ext cx="5608607" cy="41830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923603AB-F8CF-F452-74F0-A2D6D473AEC0}"/>
              </a:ext>
            </a:extLst>
          </p:cNvPr>
          <p:cNvSpPr>
            <a:spLocks noGrp="1" noChangeArrowheads="1"/>
          </p:cNvSpPr>
          <p:nvPr>
            <p:ph type="sldNum"/>
          </p:nvPr>
        </p:nvSpPr>
        <p:spPr>
          <a:ln/>
        </p:spPr>
        <p:txBody>
          <a:bodyPr/>
          <a:lstStyle/>
          <a:p>
            <a:fld id="{30398700-A457-4DAE-A3AF-A684A83B9262}" type="slidenum">
              <a:rPr lang="en-US" altLang="en-US"/>
              <a:pPr/>
              <a:t>7</a:t>
            </a:fld>
            <a:endParaRPr lang="en-US" altLang="en-US"/>
          </a:p>
        </p:txBody>
      </p:sp>
      <p:sp>
        <p:nvSpPr>
          <p:cNvPr id="14337" name="Rectangle 1">
            <a:extLst>
              <a:ext uri="{FF2B5EF4-FFF2-40B4-BE49-F238E27FC236}">
                <a16:creationId xmlns:a16="http://schemas.microsoft.com/office/drawing/2014/main" id="{4AC79D38-5FEF-4B13-B8AE-830889CA7CC5}"/>
              </a:ext>
            </a:extLst>
          </p:cNvPr>
          <p:cNvSpPr txBox="1">
            <a:spLocks noGrp="1" noRot="1" noChangeAspect="1" noChangeArrowheads="1"/>
          </p:cNvSpPr>
          <p:nvPr>
            <p:ph type="sldImg"/>
          </p:nvPr>
        </p:nvSpPr>
        <p:spPr bwMode="auto">
          <a:xfrm>
            <a:off x="1370013" y="763588"/>
            <a:ext cx="5030787"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8" name="Rectangle 2">
            <a:extLst>
              <a:ext uri="{FF2B5EF4-FFF2-40B4-BE49-F238E27FC236}">
                <a16:creationId xmlns:a16="http://schemas.microsoft.com/office/drawing/2014/main" id="{528EA559-0C20-EE28-BD3A-D4410C6D638B}"/>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sz="1200" kern="1200" dirty="0">
                <a:solidFill>
                  <a:srgbClr val="000000"/>
                </a:solidFill>
                <a:effectLst/>
                <a:latin typeface="Times New Roman" panose="02020603050405020304" pitchFamily="18" charset="0"/>
                <a:ea typeface="+mn-ea"/>
                <a:cs typeface="+mn-cs"/>
              </a:rPr>
              <a:t> </a:t>
            </a:r>
          </a:p>
          <a:p>
            <a:r>
              <a:rPr lang="en-US" sz="2000" kern="1200" dirty="0">
                <a:solidFill>
                  <a:srgbClr val="000000"/>
                </a:solidFill>
                <a:effectLst/>
                <a:latin typeface="Times New Roman" panose="02020603050405020304" pitchFamily="18" charset="0"/>
                <a:ea typeface="+mn-ea"/>
                <a:cs typeface="+mn-cs"/>
              </a:rPr>
              <a:t>Noah Lee is the Wilderness Society Fellow at Native American Rights Fund. He is a member of the Ho-Chunk Nation and is based in Madison, WI. At NARF, Noah’s work focuses on understanding how Tribal interests can be safeguarded and furthered within legal frameworks around land stewardship. Prior to joining NARF, he clerked for the California Tribal Families Coalition, an organization committed to advocating for Tribal families under the Indian Child Welfare Act (ICWA). He also previously worked for the Washington Youth Garden at the U.S. National Arboretum, where he oversaw the development of numerous school gardens in Washington, DC. Noah holds a Master’s in Environmental Management from the Yale School of the Environment and a JD from the University of Wisconsin Law School. </a:t>
            </a:r>
          </a:p>
          <a:p>
            <a:endParaRPr lang="en-US" altLang="en-US" dirty="0"/>
          </a:p>
        </p:txBody>
      </p:sp>
    </p:spTree>
    <p:extLst>
      <p:ext uri="{BB962C8B-B14F-4D97-AF65-F5344CB8AC3E}">
        <p14:creationId xmlns:p14="http://schemas.microsoft.com/office/powerpoint/2010/main" val="3706062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7424224D-C62B-7356-B665-381CECCAB454}"/>
              </a:ext>
            </a:extLst>
          </p:cNvPr>
          <p:cNvSpPr>
            <a:spLocks noGrp="1" noChangeArrowheads="1"/>
          </p:cNvSpPr>
          <p:nvPr>
            <p:ph type="sldNum"/>
          </p:nvPr>
        </p:nvSpPr>
        <p:spPr>
          <a:ln/>
        </p:spPr>
        <p:txBody>
          <a:bodyPr/>
          <a:lstStyle/>
          <a:p>
            <a:pPr marL="0" marR="0" lvl="0" indent="0" algn="r"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Lst>
              <a:defRPr/>
            </a:pPr>
            <a:fld id="{F6FAA3EC-4F88-440E-AC9A-5CFD16705C00}"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rPr>
              <a:pPr marL="0" marR="0" lvl="0" indent="0" algn="r"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tab pos="914400" algn="l"/>
                  <a:tab pos="1828800" algn="l"/>
                  <a:tab pos="2743200" algn="l"/>
                </a:tabLst>
                <a:defRPr/>
              </a:pPr>
              <a:t>8</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
        <p:nvSpPr>
          <p:cNvPr id="16385" name="Rectangle 1">
            <a:extLst>
              <a:ext uri="{FF2B5EF4-FFF2-40B4-BE49-F238E27FC236}">
                <a16:creationId xmlns:a16="http://schemas.microsoft.com/office/drawing/2014/main" id="{55D93EFA-956D-4577-9606-CCF60F7646AD}"/>
              </a:ext>
            </a:extLst>
          </p:cNvPr>
          <p:cNvSpPr txBox="1">
            <a:spLocks noGrp="1" noRot="1" noChangeAspect="1" noChangeArrowheads="1"/>
          </p:cNvSpPr>
          <p:nvPr>
            <p:ph type="sldImg"/>
          </p:nvPr>
        </p:nvSpPr>
        <p:spPr bwMode="auto">
          <a:xfrm>
            <a:off x="1370013" y="763588"/>
            <a:ext cx="5030787"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6" name="Rectangle 2">
            <a:extLst>
              <a:ext uri="{FF2B5EF4-FFF2-40B4-BE49-F238E27FC236}">
                <a16:creationId xmlns:a16="http://schemas.microsoft.com/office/drawing/2014/main" id="{E5384C51-9B35-95C9-A5E9-BCD106717D0E}"/>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74718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733381D2-995B-4F7B-718B-C47BBB653C3D}"/>
              </a:ext>
            </a:extLst>
          </p:cNvPr>
          <p:cNvSpPr>
            <a:spLocks noGrp="1" noChangeArrowheads="1"/>
          </p:cNvSpPr>
          <p:nvPr>
            <p:ph type="sldNum"/>
          </p:nvPr>
        </p:nvSpPr>
        <p:spPr>
          <a:ln/>
        </p:spPr>
        <p:txBody>
          <a:bodyPr/>
          <a:lstStyle/>
          <a:p>
            <a:pPr marL="0" marR="0" lvl="0" indent="0" algn="r"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tab pos="836219" algn="l"/>
                <a:tab pos="1672438" algn="l"/>
                <a:tab pos="2508656" algn="l"/>
              </a:tabLst>
              <a:defRPr/>
            </a:pPr>
            <a:fld id="{4B755055-9C5F-48CE-94C4-00DA349B2613}"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rPr>
              <a:pPr marL="0" marR="0" lvl="0" indent="0" algn="r"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tab pos="836219" algn="l"/>
                  <a:tab pos="1672438" algn="l"/>
                  <a:tab pos="2508656" algn="l"/>
                </a:tabLst>
                <a:defRPr/>
              </a:pPr>
              <a:t>9</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
        <p:nvSpPr>
          <p:cNvPr id="17409" name="Rectangle 1">
            <a:extLst>
              <a:ext uri="{FF2B5EF4-FFF2-40B4-BE49-F238E27FC236}">
                <a16:creationId xmlns:a16="http://schemas.microsoft.com/office/drawing/2014/main" id="{0022724A-67F6-0192-0FAF-2789DD175333}"/>
              </a:ext>
            </a:extLst>
          </p:cNvPr>
          <p:cNvSpPr txBox="1">
            <a:spLocks noGrp="1" noRot="1" noChangeAspect="1" noChangeArrowheads="1"/>
          </p:cNvSpPr>
          <p:nvPr>
            <p:ph type="sldImg"/>
          </p:nvPr>
        </p:nvSpPr>
        <p:spPr bwMode="auto">
          <a:xfrm>
            <a:off x="1181100" y="706438"/>
            <a:ext cx="4646613"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0" name="Rectangle 2">
            <a:extLst>
              <a:ext uri="{FF2B5EF4-FFF2-40B4-BE49-F238E27FC236}">
                <a16:creationId xmlns:a16="http://schemas.microsoft.com/office/drawing/2014/main" id="{97370CDF-CFFA-F9A6-41BF-04F4A98B8AB8}"/>
              </a:ext>
            </a:extLst>
          </p:cNvPr>
          <p:cNvSpPr txBox="1">
            <a:spLocks noGrp="1" noChangeArrowheads="1"/>
          </p:cNvSpPr>
          <p:nvPr>
            <p:ph type="body" idx="1"/>
          </p:nvPr>
        </p:nvSpPr>
        <p:spPr bwMode="auto">
          <a:xfrm>
            <a:off x="701613" y="4414910"/>
            <a:ext cx="5608607" cy="41830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975346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2EAB1-0C25-9D2F-0EFB-AEBF918B513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13EE74-3FB5-9DFD-400D-EF31531F7FF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55751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41DA3-6E69-8861-A4E1-9D0900C13C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45651EB-24E0-F39A-80AF-699E572275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8294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BBB32C-6295-3098-3FB5-9C27E271C4EE}"/>
              </a:ext>
            </a:extLst>
          </p:cNvPr>
          <p:cNvSpPr>
            <a:spLocks noGrp="1"/>
          </p:cNvSpPr>
          <p:nvPr>
            <p:ph type="title" orient="vert"/>
          </p:nvPr>
        </p:nvSpPr>
        <p:spPr>
          <a:xfrm>
            <a:off x="6629400" y="273050"/>
            <a:ext cx="2055813" cy="530701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57A42F-2D19-41A6-C56A-0FAE4783ED15}"/>
              </a:ext>
            </a:extLst>
          </p:cNvPr>
          <p:cNvSpPr>
            <a:spLocks noGrp="1"/>
          </p:cNvSpPr>
          <p:nvPr>
            <p:ph type="body" orient="vert" idx="1"/>
          </p:nvPr>
        </p:nvSpPr>
        <p:spPr>
          <a:xfrm>
            <a:off x="457200" y="273050"/>
            <a:ext cx="6019800" cy="53070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9298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C5987-1C37-A048-A08A-0A86FD297B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D6271B-CE65-FF94-109D-0D223A20F0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0930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DEDAD-591A-E425-1A94-F437FE947394}"/>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E2F7E7-F177-4026-B73D-24242ED70A85}"/>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4229174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56018-0F72-8EE6-C152-16D8ABE4ED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2BAA9D-1E9F-BDEB-7C30-B1FC551C7994}"/>
              </a:ext>
            </a:extLst>
          </p:cNvPr>
          <p:cNvSpPr>
            <a:spLocks noGrp="1"/>
          </p:cNvSpPr>
          <p:nvPr>
            <p:ph sz="half" idx="1"/>
          </p:nvPr>
        </p:nvSpPr>
        <p:spPr>
          <a:xfrm>
            <a:off x="457200" y="1604963"/>
            <a:ext cx="4037013" cy="3975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7B2C5E-17AD-9ADF-DF3C-13BE523B7AAB}"/>
              </a:ext>
            </a:extLst>
          </p:cNvPr>
          <p:cNvSpPr>
            <a:spLocks noGrp="1"/>
          </p:cNvSpPr>
          <p:nvPr>
            <p:ph sz="half" idx="2"/>
          </p:nvPr>
        </p:nvSpPr>
        <p:spPr>
          <a:xfrm>
            <a:off x="4646613" y="1604963"/>
            <a:ext cx="4038600" cy="3975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4107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CA81D-5892-4BE7-F99F-139E7C97D916}"/>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49C0EE-6C4B-ABED-7442-C8D53768D81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5F4BE4-549F-ECE1-8371-176FE1D8CF1A}"/>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1AF513-3BC7-3944-D3ED-2BC95D64A11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B13DF1-2749-6D19-13FD-61DEB3DED45C}"/>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0601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2146E-1BAD-E3D2-2BFE-3E127A9654E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39273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7708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1C29B-6638-87FA-8CE9-07B51367CB1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9523BC-5CB3-2709-B252-85D18F7D05F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E666E5-B82E-5F7E-6B78-449E59C9750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09586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5107A-6879-4905-7AFE-90D9CC4625F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C4E8A9-06CE-13F7-7BDB-108E38800A1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863747-702D-2510-A8C5-594384A0D73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19812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5B3A8ACF-D7A7-A4F3-44F9-AA62DDAD6F32}"/>
              </a:ext>
            </a:extLst>
          </p:cNvPr>
          <p:cNvSpPr>
            <a:spLocks noGrp="1" noChangeArrowheads="1"/>
          </p:cNvSpPr>
          <p:nvPr>
            <p:ph type="title"/>
          </p:nvPr>
        </p:nvSpPr>
        <p:spPr bwMode="auto">
          <a:xfrm>
            <a:off x="457200" y="273050"/>
            <a:ext cx="8228013"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026" name="Rectangle 2">
            <a:extLst>
              <a:ext uri="{FF2B5EF4-FFF2-40B4-BE49-F238E27FC236}">
                <a16:creationId xmlns:a16="http://schemas.microsoft.com/office/drawing/2014/main" id="{D0B8B3DB-6111-1047-0BD0-4B3669053D6B}"/>
              </a:ext>
            </a:extLst>
          </p:cNvPr>
          <p:cNvSpPr>
            <a:spLocks noGrp="1" noChangeArrowheads="1"/>
          </p:cNvSpPr>
          <p:nvPr>
            <p:ph type="body" idx="1"/>
          </p:nvPr>
        </p:nvSpPr>
        <p:spPr bwMode="auto">
          <a:xfrm>
            <a:off x="457200" y="1604963"/>
            <a:ext cx="8228013" cy="397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69088"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83000"/>
        </a:lnSpc>
        <a:spcBef>
          <a:spcPts val="13"/>
        </a:spcBef>
        <a:spcAft>
          <a:spcPts val="13"/>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rtl="0" fontAlgn="base">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cs typeface="Source Han Sans CN" charset="0"/>
        </a:defRPr>
      </a:lvl2pPr>
      <a:lvl3pPr marL="1143000" indent="-228600" algn="l" rtl="0" fontAlgn="base">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cs typeface="Source Han Sans CN" charset="0"/>
        </a:defRPr>
      </a:lvl3pPr>
      <a:lvl4pPr marL="1600200" indent="-228600" algn="l" rtl="0" fontAlgn="base">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cs typeface="Source Han Sans CN" charset="0"/>
        </a:defRPr>
      </a:lvl4pPr>
      <a:lvl5pPr marL="2057400" indent="-228600" algn="l" rtl="0" fontAlgn="base">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cs typeface="Source Han Sans CN" charset="0"/>
        </a:defRPr>
      </a:lvl5pPr>
      <a:lvl6pPr marL="2514600" indent="-228600" algn="l" rtl="0" fontAlgn="base">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cs typeface="Source Han Sans CN" charset="0"/>
        </a:defRPr>
      </a:lvl6pPr>
      <a:lvl7pPr marL="2971800" indent="-228600" algn="l" rtl="0" fontAlgn="base">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cs typeface="Source Han Sans CN" charset="0"/>
        </a:defRPr>
      </a:lvl7pPr>
      <a:lvl8pPr marL="3429000" indent="-228600" algn="l" rtl="0" fontAlgn="base">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cs typeface="Source Han Sans CN" charset="0"/>
        </a:defRPr>
      </a:lvl8pPr>
      <a:lvl9pPr marL="3886200" indent="-228600" algn="l" rtl="0" fontAlgn="base">
        <a:lnSpc>
          <a:spcPct val="83000"/>
        </a:lnSpc>
        <a:spcBef>
          <a:spcPts val="13"/>
        </a:spcBef>
        <a:spcAft>
          <a:spcPts val="13"/>
        </a:spcAft>
        <a:buClr>
          <a:srgbClr val="000000"/>
        </a:buClr>
        <a:buSzPct val="100000"/>
        <a:buFont typeface="Times New Roman" panose="02020603050405020304" pitchFamily="18" charset="0"/>
        <a:defRPr>
          <a:solidFill>
            <a:srgbClr val="000000"/>
          </a:solidFill>
          <a:latin typeface="Calibri" panose="020F0502020204030204" pitchFamily="34" charset="0"/>
          <a:cs typeface="Source Han Sans CN" charset="0"/>
        </a:defRPr>
      </a:lvl9pPr>
    </p:titleStyle>
    <p:bodyStyle>
      <a:lvl1pPr marL="342900" indent="-342900" algn="ctr" rtl="0" fontAlgn="base">
        <a:lnSpc>
          <a:spcPct val="83000"/>
        </a:lnSpc>
        <a:spcBef>
          <a:spcPts val="1425"/>
        </a:spcBef>
        <a:spcAft>
          <a:spcPts val="13"/>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rtl="0" fontAlgn="base">
        <a:lnSpc>
          <a:spcPct val="83000"/>
        </a:lnSpc>
        <a:spcBef>
          <a:spcPts val="1138"/>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2pPr>
      <a:lvl3pPr marL="1143000" indent="-228600" algn="l" rtl="0" fontAlgn="base">
        <a:lnSpc>
          <a:spcPct val="83000"/>
        </a:lnSpc>
        <a:spcBef>
          <a:spcPts val="863"/>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rtl="0" fontAlgn="base">
        <a:lnSpc>
          <a:spcPct val="83000"/>
        </a:lnSpc>
        <a:spcBef>
          <a:spcPts val="575"/>
        </a:spcBef>
        <a:spcAft>
          <a:spcPts val="13"/>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rtl="0" fontAlgn="base">
        <a:lnSpc>
          <a:spcPct val="83000"/>
        </a:lnSpc>
        <a:spcBef>
          <a:spcPts val="288"/>
        </a:spcBef>
        <a:spcAft>
          <a:spcPts val="13"/>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8.svg"/><Relationship Id="rId9" Type="http://schemas.openxmlformats.org/officeDocument/2006/relationships/comments" Target="../comments/commen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mailto:btreadwau@firstnations.org"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pn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mailto:info@firstnations.org" TargetMode="External"/><Relationship Id="rId11" Type="http://schemas.openxmlformats.org/officeDocument/2006/relationships/image" Target="../media/image22.png"/><Relationship Id="rId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25.pn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A028B8C2-6FDB-5B48-CF07-540B9BD0EA2C}"/>
              </a:ext>
            </a:extLst>
          </p:cNvPr>
          <p:cNvPicPr>
            <a:picLocks noChangeAspect="1"/>
          </p:cNvPicPr>
          <p:nvPr/>
        </p:nvPicPr>
        <p:blipFill rotWithShape="1">
          <a:blip r:embed="rId3"/>
          <a:srcRect r="26004" b="511"/>
          <a:stretch/>
        </p:blipFill>
        <p:spPr>
          <a:xfrm>
            <a:off x="1164" y="1017"/>
            <a:ext cx="9183552" cy="6947768"/>
          </a:xfrm>
          <a:prstGeom prst="rect">
            <a:avLst/>
          </a:prstGeom>
        </p:spPr>
      </p:pic>
      <p:pic>
        <p:nvPicPr>
          <p:cNvPr id="4" name="Picture 4">
            <a:extLst>
              <a:ext uri="{FF2B5EF4-FFF2-40B4-BE49-F238E27FC236}">
                <a16:creationId xmlns:a16="http://schemas.microsoft.com/office/drawing/2014/main" id="{1653A988-CE0C-BABD-3330-0111D27E925C}"/>
              </a:ext>
            </a:extLst>
          </p:cNvPr>
          <p:cNvPicPr>
            <a:picLocks noChangeAspect="1"/>
          </p:cNvPicPr>
          <p:nvPr/>
        </p:nvPicPr>
        <p:blipFill rotWithShape="1">
          <a:blip r:embed="rId4"/>
          <a:srcRect l="-11" r="27055"/>
          <a:stretch/>
        </p:blipFill>
        <p:spPr>
          <a:xfrm>
            <a:off x="0" y="-23087"/>
            <a:ext cx="9189153" cy="6971872"/>
          </a:xfrm>
          <a:prstGeom prst="rect">
            <a:avLst/>
          </a:prstGeom>
        </p:spPr>
      </p:pic>
      <p:pic>
        <p:nvPicPr>
          <p:cNvPr id="7" name="Graphic 7">
            <a:extLst>
              <a:ext uri="{FF2B5EF4-FFF2-40B4-BE49-F238E27FC236}">
                <a16:creationId xmlns:a16="http://schemas.microsoft.com/office/drawing/2014/main" id="{EA18D635-4A39-B947-EDDB-EFBCC6B8F89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35435" y="468086"/>
            <a:ext cx="2743200" cy="628650"/>
          </a:xfrm>
          <a:prstGeom prst="rect">
            <a:avLst/>
          </a:prstGeom>
        </p:spPr>
      </p:pic>
      <p:sp>
        <p:nvSpPr>
          <p:cNvPr id="11" name="TextBox 10">
            <a:extLst>
              <a:ext uri="{FF2B5EF4-FFF2-40B4-BE49-F238E27FC236}">
                <a16:creationId xmlns:a16="http://schemas.microsoft.com/office/drawing/2014/main" id="{810803AD-A29A-4370-8D72-0F6D045B6483}"/>
              </a:ext>
            </a:extLst>
          </p:cNvPr>
          <p:cNvSpPr txBox="1"/>
          <p:nvPr/>
        </p:nvSpPr>
        <p:spPr>
          <a:xfrm>
            <a:off x="414557" y="3291417"/>
            <a:ext cx="8677969" cy="28725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defRPr/>
            </a:pPr>
            <a:r>
              <a:rPr lang="en-US" sz="3600" cap="all" spc="100">
                <a:solidFill>
                  <a:schemeClr val="bg1"/>
                </a:solidFill>
                <a:latin typeface="Brandon Grotesque BOLD"/>
              </a:rPr>
              <a:t>Tribal Co-Stewardship </a:t>
            </a:r>
            <a:r>
              <a:rPr lang="en-US" sz="3600" cap="all" spc="100" dirty="0">
                <a:solidFill>
                  <a:schemeClr val="bg1"/>
                </a:solidFill>
                <a:latin typeface="Brandon Grotesque BOLD"/>
              </a:rPr>
              <a:t>and Co-Management Webinar #3</a:t>
            </a:r>
          </a:p>
          <a:p>
            <a:pPr lvl="0">
              <a:defRPr/>
            </a:pPr>
            <a:r>
              <a:rPr lang="en-US" sz="2800" i="1" cap="all" spc="100" dirty="0">
                <a:solidFill>
                  <a:srgbClr val="F6921E"/>
                </a:solidFill>
                <a:latin typeface="Brandon Grotesque BOLD"/>
              </a:rPr>
              <a:t>Sacred Site and cultural resource protection </a:t>
            </a:r>
          </a:p>
          <a:p>
            <a:pPr lvl="0">
              <a:defRPr/>
            </a:pPr>
            <a:endParaRPr kumimoji="0" lang="en-US" sz="2400" b="0" i="1" u="none" strike="noStrike" kern="1200" cap="all" spc="100" normalizeH="0" noProof="0" dirty="0">
              <a:ln>
                <a:noFill/>
              </a:ln>
              <a:solidFill>
                <a:schemeClr val="bg1"/>
              </a:solidFill>
              <a:effectLst/>
              <a:uLnTx/>
              <a:uFillTx/>
              <a:latin typeface="Brandon Grotesque BOLD"/>
              <a:ea typeface="+mn-ea"/>
            </a:endParaRPr>
          </a:p>
          <a:p>
            <a:pPr lvl="0">
              <a:defRPr/>
            </a:pPr>
            <a:endParaRPr lang="en-US" sz="1400" i="1" cap="all" spc="100" dirty="0">
              <a:solidFill>
                <a:schemeClr val="bg1"/>
              </a:solidFill>
              <a:latin typeface="Brandon Grotesque BOLD"/>
            </a:endParaRPr>
          </a:p>
          <a:p>
            <a:pPr lvl="0">
              <a:defRPr/>
            </a:pPr>
            <a:endParaRPr lang="en-US" sz="1400" i="1" cap="all" spc="100" dirty="0">
              <a:solidFill>
                <a:schemeClr val="bg1"/>
              </a:solidFill>
              <a:latin typeface="Brandon Grotesque BOLD"/>
            </a:endParaRPr>
          </a:p>
          <a:p>
            <a:pPr lvl="0">
              <a:defRPr/>
            </a:pPr>
            <a:r>
              <a:rPr lang="en-US" sz="1400" i="1" cap="all" spc="100" dirty="0">
                <a:solidFill>
                  <a:schemeClr val="bg1"/>
                </a:solidFill>
                <a:latin typeface="Brandon Grotesque BOLD"/>
              </a:rPr>
              <a:t>Thursday, September 26</a:t>
            </a:r>
            <a:r>
              <a:rPr lang="en-US" sz="1400" i="1" cap="all" spc="100" baseline="30000" dirty="0">
                <a:solidFill>
                  <a:schemeClr val="bg1"/>
                </a:solidFill>
                <a:latin typeface="Brandon Grotesque BOLD"/>
              </a:rPr>
              <a:t>th</a:t>
            </a:r>
            <a:r>
              <a:rPr lang="en-US" sz="1400" i="1" cap="all" spc="100" dirty="0">
                <a:solidFill>
                  <a:schemeClr val="bg1"/>
                </a:solidFill>
                <a:latin typeface="Brandon Grotesque BOLD"/>
              </a:rPr>
              <a:t>, 2024 </a:t>
            </a:r>
            <a:endParaRPr kumimoji="0" lang="en-US" sz="2000" b="0" i="1" u="none" strike="noStrike" kern="1200" cap="all" spc="100" normalizeH="0" noProof="0" dirty="0">
              <a:ln>
                <a:noFill/>
              </a:ln>
              <a:solidFill>
                <a:schemeClr val="bg1"/>
              </a:solidFill>
              <a:effectLst/>
              <a:uLnTx/>
              <a:uFillTx/>
              <a:latin typeface="Brandon Grotesque BOLD"/>
              <a:ea typeface="+mn-ea"/>
            </a:endParaRPr>
          </a:p>
        </p:txBody>
      </p:sp>
      <p:sp>
        <p:nvSpPr>
          <p:cNvPr id="15" name="TextBox 14">
            <a:extLst>
              <a:ext uri="{FF2B5EF4-FFF2-40B4-BE49-F238E27FC236}">
                <a16:creationId xmlns:a16="http://schemas.microsoft.com/office/drawing/2014/main" id="{2E253C6D-0ECD-4414-8405-C20A45918D75}"/>
              </a:ext>
            </a:extLst>
          </p:cNvPr>
          <p:cNvSpPr txBox="1"/>
          <p:nvPr/>
        </p:nvSpPr>
        <p:spPr>
          <a:xfrm>
            <a:off x="410120" y="2820648"/>
            <a:ext cx="8487910" cy="500586"/>
          </a:xfrm>
          <a:prstGeom prst="rect">
            <a:avLst/>
          </a:prstGeom>
          <a:noFill/>
        </p:spPr>
        <p:txBody>
          <a:bodyPr wrap="square" rtlCol="0">
            <a:spAutoFit/>
          </a:bodyPr>
          <a:lstStyle/>
          <a:p>
            <a:pPr marL="0" marR="0" lvl="0" indent="0"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a:pPr>
            <a:r>
              <a:rPr kumimoji="0" lang="en-US" sz="2800" b="0" i="0" u="none" strike="noStrike" kern="1200" cap="none" spc="0" normalizeH="0" baseline="0" noProof="0" dirty="0">
                <a:ln>
                  <a:noFill/>
                </a:ln>
                <a:solidFill>
                  <a:srgbClr val="F6921E"/>
                </a:solidFill>
                <a:effectLst/>
                <a:uLnTx/>
                <a:uFillTx/>
                <a:latin typeface="Brandon Grotesque Bold" panose="020B0803020203060202" pitchFamily="34" charset="0"/>
                <a:ea typeface="+mn-ea"/>
              </a:rPr>
              <a:t>STEWARDING NATIVE LANDS PRESENTS</a:t>
            </a:r>
          </a:p>
        </p:txBody>
      </p:sp>
      <p:sp>
        <p:nvSpPr>
          <p:cNvPr id="8" name="Rectangle 7">
            <a:extLst>
              <a:ext uri="{FF2B5EF4-FFF2-40B4-BE49-F238E27FC236}">
                <a16:creationId xmlns:a16="http://schemas.microsoft.com/office/drawing/2014/main" id="{243D7D2E-ADA7-43E1-BA4D-662955DC1FDC}"/>
              </a:ext>
            </a:extLst>
          </p:cNvPr>
          <p:cNvSpPr/>
          <p:nvPr/>
        </p:nvSpPr>
        <p:spPr bwMode="auto">
          <a:xfrm>
            <a:off x="533400" y="6619863"/>
            <a:ext cx="6411685" cy="43543"/>
          </a:xfrm>
          <a:prstGeom prst="rect">
            <a:avLst/>
          </a:prstGeom>
          <a:solidFill>
            <a:srgbClr val="FBF4E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endParaRPr kumimoji="0" lang="en-US" sz="1800" b="0" i="0" u="none" strike="noStrike" cap="none" normalizeH="0" baseline="0">
              <a:ln>
                <a:noFill/>
              </a:ln>
              <a:effectLst/>
              <a:latin typeface="Arial" panose="020B0604020202020204" pitchFamily="34" charset="0"/>
              <a:cs typeface="Source Han Sans CN" charset="0"/>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A4443"/>
        </a:solidFill>
        <a:effectLst/>
      </p:bgPr>
    </p:bg>
    <p:spTree>
      <p:nvGrpSpPr>
        <p:cNvPr id="1" name=""/>
        <p:cNvGrpSpPr/>
        <p:nvPr/>
      </p:nvGrpSpPr>
      <p:grpSpPr>
        <a:xfrm>
          <a:off x="0" y="0"/>
          <a:ext cx="0" cy="0"/>
          <a:chOff x="0" y="0"/>
          <a:chExt cx="0" cy="0"/>
        </a:xfrm>
      </p:grpSpPr>
      <p:pic>
        <p:nvPicPr>
          <p:cNvPr id="27" name="Graphic 2">
            <a:extLst>
              <a:ext uri="{FF2B5EF4-FFF2-40B4-BE49-F238E27FC236}">
                <a16:creationId xmlns:a16="http://schemas.microsoft.com/office/drawing/2014/main" id="{7A41E055-FB20-CB95-EEBA-1653A3B215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581" y="-513936"/>
            <a:ext cx="11057161" cy="7885871"/>
          </a:xfrm>
          <a:prstGeom prst="rect">
            <a:avLst/>
          </a:prstGeom>
        </p:spPr>
      </p:pic>
      <p:sp>
        <p:nvSpPr>
          <p:cNvPr id="6" name="TextBox 5">
            <a:extLst>
              <a:ext uri="{FF2B5EF4-FFF2-40B4-BE49-F238E27FC236}">
                <a16:creationId xmlns:a16="http://schemas.microsoft.com/office/drawing/2014/main" id="{F72DB7C2-8367-4706-659F-2ADB028493A2}"/>
              </a:ext>
            </a:extLst>
          </p:cNvPr>
          <p:cNvSpPr txBox="1"/>
          <p:nvPr/>
        </p:nvSpPr>
        <p:spPr>
          <a:xfrm>
            <a:off x="-228600" y="152400"/>
            <a:ext cx="8077200" cy="1142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a:pPr>
            <a:r>
              <a:rPr kumimoji="0" lang="en-US" sz="7200" b="0" i="0" u="none" strike="noStrike" kern="1200" cap="none" spc="0" normalizeH="0" baseline="0" noProof="0" dirty="0">
                <a:ln>
                  <a:noFill/>
                </a:ln>
                <a:solidFill>
                  <a:srgbClr val="F6921E"/>
                </a:solidFill>
                <a:effectLst/>
                <a:uLnTx/>
                <a:uFillTx/>
                <a:latin typeface="Brandon Grotesque Regular" panose="020B0503020203060202" pitchFamily="34" charset="0"/>
                <a:ea typeface="+mn-ea"/>
              </a:rPr>
              <a:t>Upcoming Webinars</a:t>
            </a:r>
            <a:endParaRPr kumimoji="0" lang="en-US" sz="7200" b="0" i="0" u="none" strike="noStrike" kern="1200" cap="none" spc="0" normalizeH="0" baseline="0" noProof="0" dirty="0">
              <a:ln>
                <a:noFill/>
              </a:ln>
              <a:solidFill>
                <a:srgbClr val="000000"/>
              </a:solidFill>
              <a:effectLst/>
              <a:uLnTx/>
              <a:uFillTx/>
              <a:latin typeface="Brandon Grotesque Regular" panose="020B0503020203060202" pitchFamily="34" charset="0"/>
              <a:ea typeface="+mn-ea"/>
            </a:endParaRPr>
          </a:p>
        </p:txBody>
      </p:sp>
      <p:sp>
        <p:nvSpPr>
          <p:cNvPr id="2" name="TextBox 1">
            <a:extLst>
              <a:ext uri="{FF2B5EF4-FFF2-40B4-BE49-F238E27FC236}">
                <a16:creationId xmlns:a16="http://schemas.microsoft.com/office/drawing/2014/main" id="{D71A6598-3627-4CF2-B127-493EA1C0C14B}"/>
              </a:ext>
            </a:extLst>
          </p:cNvPr>
          <p:cNvSpPr txBox="1"/>
          <p:nvPr/>
        </p:nvSpPr>
        <p:spPr>
          <a:xfrm>
            <a:off x="153692" y="1241516"/>
            <a:ext cx="8685507" cy="3919535"/>
          </a:xfrm>
          <a:prstGeom prst="rect">
            <a:avLst/>
          </a:prstGeom>
          <a:noFill/>
        </p:spPr>
        <p:txBody>
          <a:bodyPr wrap="square" rtlCol="0">
            <a:spAutoFit/>
          </a:bodyPr>
          <a:lstStyle/>
          <a:p>
            <a:pPr marL="0" marR="0" lvl="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a:pPr>
            <a:r>
              <a:rPr kumimoji="0" lang="en-US" sz="4000" b="1" i="1" u="sng" strike="noStrike" kern="1200" cap="none" spc="0" normalizeH="0" baseline="0" noProof="0" dirty="0">
                <a:ln>
                  <a:noFill/>
                </a:ln>
                <a:solidFill>
                  <a:srgbClr val="FFFFFF"/>
                </a:solidFill>
                <a:effectLst/>
                <a:uLnTx/>
                <a:uFillTx/>
                <a:latin typeface="Brandon Grotesque Regular" panose="020B0503020203060202" pitchFamily="34" charset="0"/>
                <a:ea typeface="+mn-ea"/>
              </a:rPr>
              <a:t>FNDI Co-Stewardship and Co-Management Webinar Series</a:t>
            </a:r>
          </a:p>
          <a:p>
            <a:pPr marL="0" marR="0" lvl="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a:pPr>
            <a:endParaRPr kumimoji="0" lang="en-US" sz="4000" b="0" i="0" u="none" strike="noStrike" kern="1200" cap="none" spc="0" normalizeH="0" baseline="30000" noProof="0" dirty="0">
              <a:ln>
                <a:noFill/>
              </a:ln>
              <a:solidFill>
                <a:srgbClr val="F6921E"/>
              </a:solidFill>
              <a:effectLst/>
              <a:uLnTx/>
              <a:uFillTx/>
              <a:latin typeface="Brandon Grotesque Regular" panose="020B0503020203060202" pitchFamily="34" charset="0"/>
              <a:ea typeface="+mn-ea"/>
            </a:endParaRPr>
          </a:p>
          <a:p>
            <a:pPr marL="0" marR="0" lvl="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a:pPr>
            <a:r>
              <a:rPr kumimoji="0" lang="en-US" sz="4000" b="0" i="0" u="none" strike="noStrike" kern="1200" cap="none" spc="0" normalizeH="0" baseline="0" noProof="0" dirty="0">
                <a:ln>
                  <a:noFill/>
                </a:ln>
                <a:solidFill>
                  <a:srgbClr val="FFFFFF"/>
                </a:solidFill>
                <a:effectLst/>
                <a:uLnTx/>
                <a:uFillTx/>
                <a:latin typeface="Brandon Grotesque Regular" panose="020B0503020203060202" pitchFamily="34" charset="0"/>
                <a:ea typeface="+mn-ea"/>
              </a:rPr>
              <a:t>Webinar #4: Co-Stewardship and Cultural Fire, </a:t>
            </a:r>
            <a:r>
              <a:rPr kumimoji="0" lang="en-US" sz="3200" b="0" i="0" u="none" strike="noStrike" kern="1200" cap="none" spc="0" normalizeH="0" baseline="0" noProof="0" dirty="0">
                <a:ln>
                  <a:noFill/>
                </a:ln>
                <a:solidFill>
                  <a:srgbClr val="F6921E"/>
                </a:solidFill>
                <a:effectLst/>
                <a:uLnTx/>
                <a:uFillTx/>
                <a:latin typeface="Brandon Grotesque Regular" panose="020B0503020203060202" pitchFamily="34" charset="0"/>
                <a:ea typeface="+mn-ea"/>
              </a:rPr>
              <a:t>October 24</a:t>
            </a:r>
            <a:r>
              <a:rPr kumimoji="0" lang="en-US" sz="3200" b="0" i="0" u="none" strike="noStrike" kern="1200" cap="none" spc="0" normalizeH="0" baseline="30000" noProof="0" dirty="0">
                <a:ln>
                  <a:noFill/>
                </a:ln>
                <a:solidFill>
                  <a:srgbClr val="F6921E"/>
                </a:solidFill>
                <a:effectLst/>
                <a:uLnTx/>
                <a:uFillTx/>
                <a:latin typeface="Brandon Grotesque Regular" panose="020B0503020203060202" pitchFamily="34" charset="0"/>
                <a:ea typeface="+mn-ea"/>
              </a:rPr>
              <a:t>th </a:t>
            </a:r>
          </a:p>
          <a:p>
            <a:pPr marL="0" marR="0" lvl="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a:pPr>
            <a:endParaRPr kumimoji="0" lang="en-US" sz="4000" b="0" i="0" u="none" strike="noStrike" kern="1200" cap="none" spc="0" normalizeH="0" baseline="0" noProof="0" dirty="0">
              <a:ln>
                <a:noFill/>
              </a:ln>
              <a:solidFill>
                <a:srgbClr val="F6921E"/>
              </a:solidFill>
              <a:effectLst/>
              <a:uLnTx/>
              <a:uFillTx/>
              <a:latin typeface="Brandon Grotesque Regular" panose="020B0503020203060202" pitchFamily="34" charset="0"/>
              <a:ea typeface="+mn-ea"/>
            </a:endParaRPr>
          </a:p>
          <a:p>
            <a:pPr marL="0" marR="0" lvl="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a:pPr>
            <a:r>
              <a:rPr kumimoji="0" lang="en-US" sz="4000" b="0" i="0" u="none" strike="noStrike" kern="1200" cap="none" spc="0" normalizeH="0" baseline="0" noProof="0" dirty="0">
                <a:ln>
                  <a:noFill/>
                </a:ln>
                <a:solidFill>
                  <a:srgbClr val="FFFFFF"/>
                </a:solidFill>
                <a:effectLst/>
                <a:uLnTx/>
                <a:uFillTx/>
                <a:latin typeface="Brandon Grotesque Regular" panose="020B0503020203060202" pitchFamily="34" charset="0"/>
                <a:ea typeface="+mn-ea"/>
              </a:rPr>
              <a:t>Webinar #5: 638 Contracts, </a:t>
            </a:r>
            <a:r>
              <a:rPr kumimoji="0" lang="en-US" sz="3200" b="0" i="0" u="none" strike="noStrike" kern="1200" cap="none" spc="0" normalizeH="0" baseline="0" noProof="0" dirty="0">
                <a:ln>
                  <a:noFill/>
                </a:ln>
                <a:solidFill>
                  <a:srgbClr val="F6921E"/>
                </a:solidFill>
                <a:effectLst/>
                <a:uLnTx/>
                <a:uFillTx/>
                <a:latin typeface="Brandon Grotesque Regular" panose="020B0503020203060202" pitchFamily="34" charset="0"/>
                <a:ea typeface="+mn-ea"/>
              </a:rPr>
              <a:t>November 7</a:t>
            </a:r>
            <a:r>
              <a:rPr kumimoji="0" lang="en-US" sz="3200" b="0" i="0" u="none" strike="noStrike" kern="1200" cap="none" spc="0" normalizeH="0" baseline="30000" noProof="0" dirty="0">
                <a:ln>
                  <a:noFill/>
                </a:ln>
                <a:solidFill>
                  <a:srgbClr val="F6921E"/>
                </a:solidFill>
                <a:effectLst/>
                <a:uLnTx/>
                <a:uFillTx/>
                <a:latin typeface="Brandon Grotesque Regular" panose="020B0503020203060202" pitchFamily="34" charset="0"/>
                <a:ea typeface="+mn-ea"/>
              </a:rPr>
              <a:t>th</a:t>
            </a:r>
            <a:r>
              <a:rPr kumimoji="0" lang="en-US" sz="4000" b="0" i="0" u="none" strike="noStrike" kern="1200" cap="none" spc="0" normalizeH="0" baseline="0" noProof="0" dirty="0">
                <a:ln>
                  <a:noFill/>
                </a:ln>
                <a:solidFill>
                  <a:srgbClr val="F6921E"/>
                </a:solidFill>
                <a:effectLst/>
                <a:uLnTx/>
                <a:uFillTx/>
                <a:latin typeface="Brandon Grotesque Regular" panose="020B0503020203060202" pitchFamily="34" charset="0"/>
                <a:ea typeface="+mn-ea"/>
              </a:rPr>
              <a:t> </a:t>
            </a:r>
          </a:p>
        </p:txBody>
      </p:sp>
    </p:spTree>
    <p:extLst>
      <p:ext uri="{BB962C8B-B14F-4D97-AF65-F5344CB8AC3E}">
        <p14:creationId xmlns:p14="http://schemas.microsoft.com/office/powerpoint/2010/main" val="3581372779"/>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A4443"/>
        </a:solidFill>
        <a:effectLst/>
      </p:bgPr>
    </p:bg>
    <p:spTree>
      <p:nvGrpSpPr>
        <p:cNvPr id="1" name=""/>
        <p:cNvGrpSpPr/>
        <p:nvPr/>
      </p:nvGrpSpPr>
      <p:grpSpPr>
        <a:xfrm>
          <a:off x="0" y="0"/>
          <a:ext cx="0" cy="0"/>
          <a:chOff x="0" y="0"/>
          <a:chExt cx="0" cy="0"/>
        </a:xfrm>
      </p:grpSpPr>
      <p:pic>
        <p:nvPicPr>
          <p:cNvPr id="27" name="Graphic 2">
            <a:extLst>
              <a:ext uri="{FF2B5EF4-FFF2-40B4-BE49-F238E27FC236}">
                <a16:creationId xmlns:a16="http://schemas.microsoft.com/office/drawing/2014/main" id="{7A41E055-FB20-CB95-EEBA-1653A3B215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581" y="-513936"/>
            <a:ext cx="11057161" cy="7885871"/>
          </a:xfrm>
          <a:prstGeom prst="rect">
            <a:avLst/>
          </a:prstGeom>
        </p:spPr>
      </p:pic>
      <p:sp>
        <p:nvSpPr>
          <p:cNvPr id="6" name="TextBox 5">
            <a:extLst>
              <a:ext uri="{FF2B5EF4-FFF2-40B4-BE49-F238E27FC236}">
                <a16:creationId xmlns:a16="http://schemas.microsoft.com/office/drawing/2014/main" id="{F72DB7C2-8367-4706-659F-2ADB028493A2}"/>
              </a:ext>
            </a:extLst>
          </p:cNvPr>
          <p:cNvSpPr txBox="1"/>
          <p:nvPr/>
        </p:nvSpPr>
        <p:spPr>
          <a:xfrm>
            <a:off x="-228600" y="152400"/>
            <a:ext cx="8077200" cy="1142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a:pPr>
            <a:r>
              <a:rPr kumimoji="0" lang="en-US" sz="7200" b="0" i="0" u="none" strike="noStrike" kern="1200" cap="none" spc="0" normalizeH="0" baseline="0" noProof="0" dirty="0">
                <a:ln>
                  <a:noFill/>
                </a:ln>
                <a:solidFill>
                  <a:srgbClr val="F6921E"/>
                </a:solidFill>
                <a:effectLst/>
                <a:uLnTx/>
                <a:uFillTx/>
                <a:latin typeface="Brandon Grotesque Regular" panose="020B0503020203060202" pitchFamily="34" charset="0"/>
              </a:rPr>
              <a:t>Upcoming Webinars</a:t>
            </a:r>
            <a:endParaRPr kumimoji="0" lang="en-US" sz="7200" b="0" i="0" u="none" strike="noStrike" kern="1200" cap="none" spc="0" normalizeH="0" baseline="0" noProof="0" dirty="0">
              <a:ln>
                <a:noFill/>
              </a:ln>
              <a:solidFill>
                <a:srgbClr val="000000"/>
              </a:solidFill>
              <a:effectLst/>
              <a:uLnTx/>
              <a:uFillTx/>
              <a:latin typeface="Brandon Grotesque Regular" panose="020B0503020203060202" pitchFamily="34" charset="0"/>
            </a:endParaRPr>
          </a:p>
        </p:txBody>
      </p:sp>
      <p:sp>
        <p:nvSpPr>
          <p:cNvPr id="2" name="TextBox 1">
            <a:extLst>
              <a:ext uri="{FF2B5EF4-FFF2-40B4-BE49-F238E27FC236}">
                <a16:creationId xmlns:a16="http://schemas.microsoft.com/office/drawing/2014/main" id="{D71A6598-3627-4CF2-B127-493EA1C0C14B}"/>
              </a:ext>
            </a:extLst>
          </p:cNvPr>
          <p:cNvSpPr txBox="1"/>
          <p:nvPr/>
        </p:nvSpPr>
        <p:spPr>
          <a:xfrm>
            <a:off x="152400" y="1448692"/>
            <a:ext cx="8458200" cy="4682820"/>
          </a:xfrm>
          <a:prstGeom prst="rect">
            <a:avLst/>
          </a:prstGeom>
          <a:noFill/>
        </p:spPr>
        <p:txBody>
          <a:bodyPr wrap="square" rtlCol="0">
            <a:spAutoFit/>
          </a:bodyPr>
          <a:lstStyle/>
          <a:p>
            <a:pPr lvl="0">
              <a:defRPr/>
            </a:pPr>
            <a:r>
              <a:rPr lang="en-US" sz="4000" b="1" i="1" u="sng" dirty="0">
                <a:solidFill>
                  <a:srgbClr val="FFFFFF"/>
                </a:solidFill>
                <a:latin typeface="Brandon Grotesque Regular" panose="020B0503020203060202" pitchFamily="34" charset="0"/>
              </a:rPr>
              <a:t>Indigenous Stewardship on National Forest Lands Webinar Series</a:t>
            </a:r>
          </a:p>
          <a:p>
            <a:pPr lvl="0">
              <a:defRPr/>
            </a:pPr>
            <a:r>
              <a:rPr lang="en-US" sz="4000" b="1" i="1" u="sng" dirty="0">
                <a:solidFill>
                  <a:srgbClr val="FFFFFF"/>
                </a:solidFill>
                <a:latin typeface="Brandon Grotesque Regular" panose="020B0503020203060202" pitchFamily="34" charset="0"/>
              </a:rPr>
              <a:t> </a:t>
            </a:r>
          </a:p>
          <a:p>
            <a:pPr lvl="0">
              <a:defRPr/>
            </a:pPr>
            <a:r>
              <a:rPr lang="en-US" sz="4000" dirty="0">
                <a:solidFill>
                  <a:srgbClr val="FFFFFF"/>
                </a:solidFill>
                <a:latin typeface="Brandon Grotesque Regular" panose="020B0503020203060202" pitchFamily="34" charset="0"/>
              </a:rPr>
              <a:t>Webinar #3: Nez Perce &amp; Confederate Salish Kootenai Tribe, </a:t>
            </a:r>
            <a:r>
              <a:rPr lang="en-US" sz="3200" dirty="0">
                <a:solidFill>
                  <a:srgbClr val="F6921E"/>
                </a:solidFill>
                <a:latin typeface="Brandon Grotesque Regular" panose="020B0503020203060202" pitchFamily="34" charset="0"/>
              </a:rPr>
              <a:t>(October 17</a:t>
            </a:r>
            <a:r>
              <a:rPr lang="en-US" sz="3200" baseline="30000" dirty="0">
                <a:solidFill>
                  <a:srgbClr val="F6921E"/>
                </a:solidFill>
                <a:latin typeface="Brandon Grotesque Regular" panose="020B0503020203060202" pitchFamily="34" charset="0"/>
              </a:rPr>
              <a:t>th</a:t>
            </a:r>
            <a:r>
              <a:rPr lang="en-US" sz="3200" dirty="0">
                <a:solidFill>
                  <a:srgbClr val="F6921E"/>
                </a:solidFill>
                <a:latin typeface="Brandon Grotesque Regular" panose="020B0503020203060202" pitchFamily="34" charset="0"/>
              </a:rPr>
              <a:t>)</a:t>
            </a:r>
          </a:p>
          <a:p>
            <a:pPr lvl="0">
              <a:defRPr/>
            </a:pPr>
            <a:endParaRPr lang="en-US" sz="4000" dirty="0">
              <a:solidFill>
                <a:srgbClr val="FFFFFF"/>
              </a:solidFill>
              <a:latin typeface="Brandon Grotesque Regular" panose="020B0503020203060202" pitchFamily="34" charset="0"/>
            </a:endParaRPr>
          </a:p>
          <a:p>
            <a:pPr lvl="0">
              <a:defRPr/>
            </a:pPr>
            <a:r>
              <a:rPr lang="en-US" sz="4000" dirty="0">
                <a:solidFill>
                  <a:srgbClr val="FFFFFF"/>
                </a:solidFill>
                <a:latin typeface="Brandon Grotesque Regular" panose="020B0503020203060202" pitchFamily="34" charset="0"/>
              </a:rPr>
              <a:t>Webinar #4: North Fork Mono Tribe &amp; Tule River, </a:t>
            </a:r>
            <a:r>
              <a:rPr lang="en-US" sz="3200" dirty="0">
                <a:solidFill>
                  <a:srgbClr val="F6921E"/>
                </a:solidFill>
                <a:latin typeface="Brandon Grotesque Regular" panose="020B0503020203060202" pitchFamily="34" charset="0"/>
              </a:rPr>
              <a:t>(Date TBD)</a:t>
            </a:r>
            <a:endParaRPr lang="en-US" sz="4000" dirty="0">
              <a:solidFill>
                <a:srgbClr val="FFFFFF"/>
              </a:solidFill>
              <a:latin typeface="Brandon Grotesque Regular" panose="020B0503020203060202" pitchFamily="34" charset="0"/>
            </a:endParaRPr>
          </a:p>
        </p:txBody>
      </p:sp>
    </p:spTree>
    <p:extLst>
      <p:ext uri="{BB962C8B-B14F-4D97-AF65-F5344CB8AC3E}">
        <p14:creationId xmlns:p14="http://schemas.microsoft.com/office/powerpoint/2010/main" val="3352800827"/>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A4443"/>
        </a:solidFill>
        <a:effectLst/>
      </p:bgPr>
    </p:bg>
    <p:spTree>
      <p:nvGrpSpPr>
        <p:cNvPr id="1" name=""/>
        <p:cNvGrpSpPr/>
        <p:nvPr/>
      </p:nvGrpSpPr>
      <p:grpSpPr>
        <a:xfrm>
          <a:off x="0" y="0"/>
          <a:ext cx="0" cy="0"/>
          <a:chOff x="0" y="0"/>
          <a:chExt cx="0" cy="0"/>
        </a:xfrm>
      </p:grpSpPr>
      <p:pic>
        <p:nvPicPr>
          <p:cNvPr id="27" name="Graphic 2">
            <a:extLst>
              <a:ext uri="{FF2B5EF4-FFF2-40B4-BE49-F238E27FC236}">
                <a16:creationId xmlns:a16="http://schemas.microsoft.com/office/drawing/2014/main" id="{7A41E055-FB20-CB95-EEBA-1653A3B215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581" y="-513936"/>
            <a:ext cx="11057161" cy="7885871"/>
          </a:xfrm>
          <a:prstGeom prst="rect">
            <a:avLst/>
          </a:prstGeom>
        </p:spPr>
      </p:pic>
      <p:sp>
        <p:nvSpPr>
          <p:cNvPr id="6" name="TextBox 5">
            <a:extLst>
              <a:ext uri="{FF2B5EF4-FFF2-40B4-BE49-F238E27FC236}">
                <a16:creationId xmlns:a16="http://schemas.microsoft.com/office/drawing/2014/main" id="{F72DB7C2-8367-4706-659F-2ADB028493A2}"/>
              </a:ext>
            </a:extLst>
          </p:cNvPr>
          <p:cNvSpPr txBox="1"/>
          <p:nvPr/>
        </p:nvSpPr>
        <p:spPr>
          <a:xfrm>
            <a:off x="609600" y="554595"/>
            <a:ext cx="8077200" cy="644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a:pPr>
            <a:r>
              <a:rPr kumimoji="0" lang="en-US" sz="3800" b="0" i="0" u="none" strike="noStrike" kern="1200" cap="none" spc="0" normalizeH="0" baseline="0" noProof="0" dirty="0">
                <a:ln>
                  <a:noFill/>
                </a:ln>
                <a:solidFill>
                  <a:srgbClr val="F6921E"/>
                </a:solidFill>
                <a:effectLst/>
                <a:uLnTx/>
                <a:uFillTx/>
                <a:latin typeface="Brandon Grotesque BOLD"/>
                <a:ea typeface="+mn-ea"/>
              </a:rPr>
              <a:t>COMMUNICATIONS</a:t>
            </a:r>
            <a:endPar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mn-ea"/>
            </a:endParaRPr>
          </a:p>
        </p:txBody>
      </p:sp>
      <p:sp>
        <p:nvSpPr>
          <p:cNvPr id="18" name="TextBox 17">
            <a:extLst>
              <a:ext uri="{FF2B5EF4-FFF2-40B4-BE49-F238E27FC236}">
                <a16:creationId xmlns:a16="http://schemas.microsoft.com/office/drawing/2014/main" id="{85C4B9CD-CEFC-FBC8-7612-15E11C70FCCA}"/>
              </a:ext>
            </a:extLst>
          </p:cNvPr>
          <p:cNvSpPr txBox="1"/>
          <p:nvPr/>
        </p:nvSpPr>
        <p:spPr>
          <a:xfrm>
            <a:off x="790648" y="2982565"/>
            <a:ext cx="530823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0">
              <a:lnSpc>
                <a:spcPct val="100000"/>
              </a:lnSpc>
              <a:spcBef>
                <a:spcPts val="13"/>
              </a:spcBef>
              <a:spcAft>
                <a:spcPts val="13"/>
              </a:spcAft>
              <a:buClr>
                <a:srgbClr val="000000"/>
              </a:buClr>
              <a:buSzPct val="100000"/>
              <a:buFont typeface="Times New Roman" panose="02020603050405020304" pitchFamily="18" charset="0"/>
              <a:buNone/>
              <a:tabLst/>
              <a:defRPr/>
            </a:pPr>
            <a:r>
              <a:rPr kumimoji="0" lang="en-US" sz="2000" b="1" i="0" u="none" strike="noStrike" kern="1200" cap="none" spc="0" normalizeH="0" baseline="0" noProof="0" dirty="0">
                <a:ln>
                  <a:noFill/>
                </a:ln>
                <a:solidFill>
                  <a:srgbClr val="FFFFFF"/>
                </a:solidFill>
                <a:effectLst/>
                <a:uLnTx/>
                <a:uFillTx/>
                <a:latin typeface="Brandon Grotesque Black" panose="020B0503020203060202" pitchFamily="34" charset="77"/>
                <a:ea typeface="+mn-ea"/>
              </a:rPr>
              <a:t>FOLLOW US ON SOCIAL MEDIA</a:t>
            </a:r>
          </a:p>
        </p:txBody>
      </p:sp>
      <p:sp>
        <p:nvSpPr>
          <p:cNvPr id="19" name="TextBox 18">
            <a:extLst>
              <a:ext uri="{FF2B5EF4-FFF2-40B4-BE49-F238E27FC236}">
                <a16:creationId xmlns:a16="http://schemas.microsoft.com/office/drawing/2014/main" id="{C8308FBC-AF94-ACFD-418B-4E7C125D3EF2}"/>
              </a:ext>
            </a:extLst>
          </p:cNvPr>
          <p:cNvSpPr txBox="1"/>
          <p:nvPr/>
        </p:nvSpPr>
        <p:spPr>
          <a:xfrm>
            <a:off x="1060567" y="3391522"/>
            <a:ext cx="4419600" cy="15388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0">
              <a:lnSpc>
                <a:spcPct val="150000"/>
              </a:lnSpc>
              <a:spcBef>
                <a:spcPts val="13"/>
              </a:spcBef>
              <a:spcAft>
                <a:spcPts val="13"/>
              </a:spcAft>
              <a:buClr>
                <a:srgbClr val="000000"/>
              </a:buClr>
              <a:buSzPct val="100000"/>
              <a:buFont typeface="Times New Roman" panose="02020603050405020304" pitchFamily="18" charset="0"/>
              <a:buNone/>
              <a:tabLst/>
              <a:defRPr/>
            </a:pPr>
            <a:r>
              <a:rPr kumimoji="0" lang="en-US" sz="1600" b="0" i="0" u="none" strike="noStrike" kern="1200" cap="none" spc="0" normalizeH="0" baseline="0" noProof="0" dirty="0">
                <a:ln>
                  <a:noFill/>
                </a:ln>
                <a:solidFill>
                  <a:srgbClr val="FFFFFF"/>
                </a:solidFill>
                <a:effectLst/>
                <a:uLnTx/>
                <a:uFillTx/>
                <a:latin typeface="Brandon Grotesque Regular" panose="020B0503020203060202" pitchFamily="34" charset="77"/>
                <a:ea typeface="+mn-ea"/>
                <a:cs typeface="Arial"/>
              </a:rPr>
              <a:t>fndi303</a:t>
            </a:r>
            <a:br>
              <a:rPr kumimoji="0" lang="en-US" sz="1600" b="0" i="0" u="none" strike="noStrike" kern="1200" cap="none" spc="0" normalizeH="0" baseline="0" noProof="0" dirty="0">
                <a:ln>
                  <a:noFill/>
                </a:ln>
                <a:solidFill>
                  <a:srgbClr val="FFFFFF"/>
                </a:solidFill>
                <a:effectLst/>
                <a:uLnTx/>
                <a:uFillTx/>
                <a:latin typeface="Brandon Grotesque Regular" panose="020B0503020203060202" pitchFamily="34" charset="77"/>
                <a:ea typeface="+mn-ea"/>
                <a:cs typeface="Arial"/>
              </a:rPr>
            </a:br>
            <a:r>
              <a:rPr kumimoji="0" lang="en-US" sz="1600" b="0" i="0" u="none" strike="noStrike" kern="1200" cap="none" spc="0" normalizeH="0" baseline="0" noProof="0" dirty="0">
                <a:ln>
                  <a:noFill/>
                </a:ln>
                <a:solidFill>
                  <a:srgbClr val="FFFFFF"/>
                </a:solidFill>
                <a:effectLst/>
                <a:uLnTx/>
                <a:uFillTx/>
                <a:latin typeface="Brandon Grotesque Regular" panose="020B0503020203060202" pitchFamily="34" charset="77"/>
                <a:ea typeface="+mn-ea"/>
                <a:cs typeface="Arial"/>
              </a:rPr>
              <a:t>First Nations Development Institute</a:t>
            </a:r>
          </a:p>
          <a:p>
            <a:pPr marL="0" marR="0" lvl="0" indent="0" algn="l" defTabSz="914400" rtl="0" eaLnBrk="1" fontAlgn="base" latinLnBrk="0" hangingPunct="0">
              <a:lnSpc>
                <a:spcPct val="150000"/>
              </a:lnSpc>
              <a:spcBef>
                <a:spcPts val="13"/>
              </a:spcBef>
              <a:spcAft>
                <a:spcPts val="13"/>
              </a:spcAft>
              <a:buClr>
                <a:srgbClr val="000000"/>
              </a:buClr>
              <a:buSzPct val="100000"/>
              <a:buFont typeface="Times New Roman" panose="02020603050405020304" pitchFamily="18" charset="0"/>
              <a:buNone/>
              <a:tabLst/>
              <a:defRPr/>
            </a:pPr>
            <a:r>
              <a:rPr kumimoji="0" lang="en-US" sz="1600" b="0" i="0" u="none" strike="noStrike" kern="1200" cap="none" spc="0" normalizeH="0" baseline="0" noProof="0" dirty="0" err="1">
                <a:ln>
                  <a:noFill/>
                </a:ln>
                <a:solidFill>
                  <a:srgbClr val="FFFFFF"/>
                </a:solidFill>
                <a:effectLst/>
                <a:uLnTx/>
                <a:uFillTx/>
                <a:latin typeface="Brandon Grotesque Regular" panose="020B0503020203060202" pitchFamily="34" charset="77"/>
                <a:ea typeface="+mn-ea"/>
              </a:rPr>
              <a:t>FirstNationsDevelopmentInstitute</a:t>
            </a:r>
            <a:endParaRPr kumimoji="0" lang="en-US" sz="1600" b="0" i="0" u="none" strike="noStrike" kern="1200" cap="none" spc="0" normalizeH="0" baseline="0" noProof="0" dirty="0">
              <a:ln>
                <a:noFill/>
              </a:ln>
              <a:solidFill>
                <a:srgbClr val="FFFFFF"/>
              </a:solidFill>
              <a:effectLst/>
              <a:uLnTx/>
              <a:uFillTx/>
              <a:latin typeface="Brandon Grotesque Regular" panose="020B0503020203060202" pitchFamily="34" charset="77"/>
              <a:ea typeface="+mn-ea"/>
            </a:endParaRPr>
          </a:p>
          <a:p>
            <a:pPr marL="0" marR="0" lvl="0" indent="0" algn="l" defTabSz="914400" rtl="0" eaLnBrk="1" fontAlgn="base" latinLnBrk="0" hangingPunct="0">
              <a:lnSpc>
                <a:spcPct val="150000"/>
              </a:lnSpc>
              <a:spcBef>
                <a:spcPts val="13"/>
              </a:spcBef>
              <a:spcAft>
                <a:spcPts val="13"/>
              </a:spcAft>
              <a:buClr>
                <a:srgbClr val="000000"/>
              </a:buClr>
              <a:buSzPct val="100000"/>
              <a:buFont typeface="Times New Roman" panose="02020603050405020304" pitchFamily="18" charset="0"/>
              <a:buNone/>
              <a:tabLst/>
              <a:defRPr/>
            </a:pPr>
            <a:r>
              <a:rPr kumimoji="0" lang="en-US" sz="1600" b="0" i="0" u="none" strike="noStrike" kern="1200" cap="none" spc="0" normalizeH="0" baseline="0" noProof="0" dirty="0">
                <a:ln>
                  <a:noFill/>
                </a:ln>
                <a:solidFill>
                  <a:srgbClr val="FFFFFF"/>
                </a:solidFill>
                <a:effectLst/>
                <a:uLnTx/>
                <a:uFillTx/>
                <a:latin typeface="Brandon Grotesque Regular" panose="020B0503020203060202" pitchFamily="34" charset="77"/>
                <a:ea typeface="+mn-ea"/>
              </a:rPr>
              <a:t>@FNDI303</a:t>
            </a:r>
          </a:p>
        </p:txBody>
      </p:sp>
      <p:pic>
        <p:nvPicPr>
          <p:cNvPr id="20" name="Picture 14" descr="Icon&#10;&#10;Description automatically generated">
            <a:extLst>
              <a:ext uri="{FF2B5EF4-FFF2-40B4-BE49-F238E27FC236}">
                <a16:creationId xmlns:a16="http://schemas.microsoft.com/office/drawing/2014/main" id="{083A7461-1098-3271-D340-A50CC9054000}"/>
              </a:ext>
            </a:extLst>
          </p:cNvPr>
          <p:cNvPicPr>
            <a:picLocks noChangeAspect="1"/>
          </p:cNvPicPr>
          <p:nvPr/>
        </p:nvPicPr>
        <p:blipFill>
          <a:blip r:embed="rId5"/>
          <a:stretch>
            <a:fillRect/>
          </a:stretch>
        </p:blipFill>
        <p:spPr>
          <a:xfrm>
            <a:off x="790648" y="3496181"/>
            <a:ext cx="266634" cy="266633"/>
          </a:xfrm>
          <a:prstGeom prst="rect">
            <a:avLst/>
          </a:prstGeom>
        </p:spPr>
      </p:pic>
      <p:pic>
        <p:nvPicPr>
          <p:cNvPr id="21" name="Picture 16" descr="Logo, icon&#10;&#10;Description automatically generated">
            <a:extLst>
              <a:ext uri="{FF2B5EF4-FFF2-40B4-BE49-F238E27FC236}">
                <a16:creationId xmlns:a16="http://schemas.microsoft.com/office/drawing/2014/main" id="{3721A727-E6DE-9723-9C67-9A4FC876254E}"/>
              </a:ext>
            </a:extLst>
          </p:cNvPr>
          <p:cNvPicPr>
            <a:picLocks noChangeAspect="1"/>
          </p:cNvPicPr>
          <p:nvPr/>
        </p:nvPicPr>
        <p:blipFill>
          <a:blip r:embed="rId6"/>
          <a:stretch>
            <a:fillRect/>
          </a:stretch>
        </p:blipFill>
        <p:spPr>
          <a:xfrm>
            <a:off x="824876" y="3834559"/>
            <a:ext cx="230576" cy="230576"/>
          </a:xfrm>
          <a:prstGeom prst="rect">
            <a:avLst/>
          </a:prstGeom>
        </p:spPr>
      </p:pic>
      <p:pic>
        <p:nvPicPr>
          <p:cNvPr id="22" name="Picture 21">
            <a:extLst>
              <a:ext uri="{FF2B5EF4-FFF2-40B4-BE49-F238E27FC236}">
                <a16:creationId xmlns:a16="http://schemas.microsoft.com/office/drawing/2014/main" id="{F8FE5E06-2667-5A4B-6EC9-040D582B5650}"/>
              </a:ext>
            </a:extLst>
          </p:cNvPr>
          <p:cNvPicPr>
            <a:picLocks noChangeAspect="1"/>
          </p:cNvPicPr>
          <p:nvPr/>
        </p:nvPicPr>
        <p:blipFill>
          <a:blip r:embed="rId7"/>
          <a:stretch>
            <a:fillRect/>
          </a:stretch>
        </p:blipFill>
        <p:spPr>
          <a:xfrm>
            <a:off x="790648" y="4231136"/>
            <a:ext cx="266633" cy="266633"/>
          </a:xfrm>
          <a:prstGeom prst="rect">
            <a:avLst/>
          </a:prstGeom>
        </p:spPr>
      </p:pic>
      <p:pic>
        <p:nvPicPr>
          <p:cNvPr id="23" name="Picture 22">
            <a:extLst>
              <a:ext uri="{FF2B5EF4-FFF2-40B4-BE49-F238E27FC236}">
                <a16:creationId xmlns:a16="http://schemas.microsoft.com/office/drawing/2014/main" id="{DF340E68-6224-363D-F8C9-8926173594FE}"/>
              </a:ext>
            </a:extLst>
          </p:cNvPr>
          <p:cNvPicPr>
            <a:picLocks noChangeAspect="1"/>
          </p:cNvPicPr>
          <p:nvPr/>
        </p:nvPicPr>
        <p:blipFill>
          <a:blip r:embed="rId8"/>
          <a:stretch>
            <a:fillRect/>
          </a:stretch>
        </p:blipFill>
        <p:spPr>
          <a:xfrm>
            <a:off x="774097" y="4663770"/>
            <a:ext cx="281355" cy="228600"/>
          </a:xfrm>
          <a:prstGeom prst="rect">
            <a:avLst/>
          </a:prstGeom>
        </p:spPr>
      </p:pic>
      <p:sp>
        <p:nvSpPr>
          <p:cNvPr id="13" name="Rectangle 12">
            <a:extLst>
              <a:ext uri="{FF2B5EF4-FFF2-40B4-BE49-F238E27FC236}">
                <a16:creationId xmlns:a16="http://schemas.microsoft.com/office/drawing/2014/main" id="{C30DE54D-E9C1-438D-9A42-BD0CAA24E007}"/>
              </a:ext>
            </a:extLst>
          </p:cNvPr>
          <p:cNvSpPr/>
          <p:nvPr/>
        </p:nvSpPr>
        <p:spPr bwMode="auto">
          <a:xfrm>
            <a:off x="774097" y="1238196"/>
            <a:ext cx="1200148" cy="97971"/>
          </a:xfrm>
          <a:prstGeom prst="rect">
            <a:avLst/>
          </a:prstGeom>
          <a:solidFill>
            <a:srgbClr val="F6921E"/>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Source Han Sans CN" charset="0"/>
            </a:endParaRPr>
          </a:p>
        </p:txBody>
      </p:sp>
      <p:sp>
        <p:nvSpPr>
          <p:cNvPr id="4" name="TextBox 3">
            <a:extLst>
              <a:ext uri="{FF2B5EF4-FFF2-40B4-BE49-F238E27FC236}">
                <a16:creationId xmlns:a16="http://schemas.microsoft.com/office/drawing/2014/main" id="{11E28EF4-881B-4F94-8EDF-430CC0371D17}"/>
              </a:ext>
            </a:extLst>
          </p:cNvPr>
          <p:cNvSpPr txBox="1"/>
          <p:nvPr/>
        </p:nvSpPr>
        <p:spPr>
          <a:xfrm>
            <a:off x="790648" y="1524000"/>
            <a:ext cx="7896152" cy="785728"/>
          </a:xfrm>
          <a:prstGeom prst="rect">
            <a:avLst/>
          </a:prstGeom>
          <a:noFill/>
        </p:spPr>
        <p:txBody>
          <a:bodyPr wrap="square" rtlCol="0">
            <a:spAutoFit/>
          </a:bodyPr>
          <a:lstStyle/>
          <a:p>
            <a:r>
              <a:rPr lang="en-US" sz="2400" dirty="0">
                <a:solidFill>
                  <a:srgbClr val="FFFFFF"/>
                </a:solidFill>
                <a:latin typeface="Brandon Grotesque Regular" panose="020B0503020203060202" pitchFamily="34" charset="0"/>
              </a:rPr>
              <a:t>ACCESS THE WEINBAR RECORDING AND RESOURCES IN FIRST NATIONS KNOWLEDGE CENTER</a:t>
            </a:r>
          </a:p>
        </p:txBody>
      </p:sp>
      <p:sp>
        <p:nvSpPr>
          <p:cNvPr id="16" name="TextBox 15">
            <a:extLst>
              <a:ext uri="{FF2B5EF4-FFF2-40B4-BE49-F238E27FC236}">
                <a16:creationId xmlns:a16="http://schemas.microsoft.com/office/drawing/2014/main" id="{2B204415-8694-41F9-B5D9-94D7A79D1C12}"/>
              </a:ext>
            </a:extLst>
          </p:cNvPr>
          <p:cNvSpPr txBox="1"/>
          <p:nvPr/>
        </p:nvSpPr>
        <p:spPr>
          <a:xfrm>
            <a:off x="4706122" y="3619480"/>
            <a:ext cx="4205324" cy="10369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r">
              <a:buClr>
                <a:srgbClr val="2E4343"/>
              </a:buClr>
              <a:defRPr/>
            </a:pPr>
            <a:endParaRPr lang="en-US" sz="2800" dirty="0">
              <a:solidFill>
                <a:srgbClr val="FFFFFF"/>
              </a:solidFill>
              <a:latin typeface="Brandon Grotesque Medium" panose="020B0603020203060202" pitchFamily="34" charset="0"/>
            </a:endParaRPr>
          </a:p>
          <a:p>
            <a:pPr marL="0" marR="0" lvl="0" indent="0" algn="r"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a:pPr>
            <a:endPar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mn-ea"/>
            </a:endParaRPr>
          </a:p>
        </p:txBody>
      </p:sp>
    </p:spTree>
    <p:extLst>
      <p:ext uri="{BB962C8B-B14F-4D97-AF65-F5344CB8AC3E}">
        <p14:creationId xmlns:p14="http://schemas.microsoft.com/office/powerpoint/2010/main" val="1315197361"/>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AD09BF-402B-447A-BBFA-7DD38717F99D}"/>
              </a:ext>
            </a:extLst>
          </p:cNvPr>
          <p:cNvPicPr>
            <a:picLocks noChangeAspect="1"/>
          </p:cNvPicPr>
          <p:nvPr/>
        </p:nvPicPr>
        <p:blipFill>
          <a:blip r:embed="rId3"/>
          <a:stretch>
            <a:fillRect/>
          </a:stretch>
        </p:blipFill>
        <p:spPr>
          <a:xfrm>
            <a:off x="-12928" y="-42183"/>
            <a:ext cx="9144000" cy="1755648"/>
          </a:xfrm>
          <a:prstGeom prst="rect">
            <a:avLst/>
          </a:prstGeom>
        </p:spPr>
      </p:pic>
      <p:sp>
        <p:nvSpPr>
          <p:cNvPr id="7" name="Rectangle 6">
            <a:extLst>
              <a:ext uri="{FF2B5EF4-FFF2-40B4-BE49-F238E27FC236}">
                <a16:creationId xmlns:a16="http://schemas.microsoft.com/office/drawing/2014/main" id="{DD73DFF7-1058-9D5B-C382-BE6E7D6687C1}"/>
              </a:ext>
            </a:extLst>
          </p:cNvPr>
          <p:cNvSpPr/>
          <p:nvPr/>
        </p:nvSpPr>
        <p:spPr bwMode="auto">
          <a:xfrm>
            <a:off x="3971924" y="1246217"/>
            <a:ext cx="1200148" cy="97971"/>
          </a:xfrm>
          <a:prstGeom prst="rect">
            <a:avLst/>
          </a:prstGeom>
          <a:solidFill>
            <a:srgbClr val="F6921E"/>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Source Han Sans CN" charset="0"/>
            </a:endParaRPr>
          </a:p>
        </p:txBody>
      </p:sp>
      <p:sp>
        <p:nvSpPr>
          <p:cNvPr id="9" name="TextBox 8">
            <a:extLst>
              <a:ext uri="{FF2B5EF4-FFF2-40B4-BE49-F238E27FC236}">
                <a16:creationId xmlns:a16="http://schemas.microsoft.com/office/drawing/2014/main" id="{126EC19F-BB9A-87FF-34A7-75A026C9959D}"/>
              </a:ext>
            </a:extLst>
          </p:cNvPr>
          <p:cNvSpPr txBox="1"/>
          <p:nvPr/>
        </p:nvSpPr>
        <p:spPr>
          <a:xfrm>
            <a:off x="381000" y="1865512"/>
            <a:ext cx="7627486" cy="41644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marR="0" lvl="0" indent="-457200" algn="l" defTabSz="914400" rtl="0" eaLnBrk="1" fontAlgn="base" latinLnBrk="0" hangingPunct="0">
              <a:lnSpc>
                <a:spcPct val="93000"/>
              </a:lnSpc>
              <a:spcBef>
                <a:spcPts val="13"/>
              </a:spcBef>
              <a:spcAft>
                <a:spcPts val="13"/>
              </a:spcAft>
              <a:buClr>
                <a:srgbClr val="2E4343"/>
              </a:buClr>
              <a:buSzPct val="100000"/>
              <a:buFont typeface="Arial" panose="020B0604020202020204" pitchFamily="34" charset="0"/>
              <a:buChar char="•"/>
              <a:tabLst/>
              <a:defRPr/>
            </a:pPr>
            <a:r>
              <a:rPr lang="en-US" sz="3600" dirty="0">
                <a:solidFill>
                  <a:srgbClr val="2A4443"/>
                </a:solidFill>
                <a:latin typeface="Brandon Grotesque Medium" panose="020B0603020203060202" pitchFamily="34" charset="0"/>
              </a:rPr>
              <a:t>BETH WRIGHT</a:t>
            </a:r>
          </a:p>
          <a:p>
            <a:pPr lvl="0">
              <a:buClr>
                <a:srgbClr val="2E4343"/>
              </a:buClr>
              <a:defRPr/>
            </a:pPr>
            <a:r>
              <a:rPr lang="en-US" sz="2800" dirty="0">
                <a:solidFill>
                  <a:srgbClr val="F6921E"/>
                </a:solidFill>
                <a:latin typeface="Brandon Grotesque Medium" panose="020B0603020203060202" pitchFamily="34" charset="0"/>
              </a:rPr>
              <a:t>	</a:t>
            </a:r>
            <a:r>
              <a:rPr lang="en-US" sz="2800" u="sng" dirty="0">
                <a:solidFill>
                  <a:srgbClr val="F6921E"/>
                </a:solidFill>
                <a:latin typeface="Brandon Grotesque Medium" panose="020B0603020203060202" pitchFamily="34" charset="0"/>
              </a:rPr>
              <a:t>Wright@narf.org </a:t>
            </a:r>
          </a:p>
          <a:p>
            <a:pPr lvl="0">
              <a:buClr>
                <a:srgbClr val="2E4343"/>
              </a:buClr>
              <a:defRPr/>
            </a:pPr>
            <a:endParaRPr lang="en-US" sz="2800" u="sng" dirty="0">
              <a:solidFill>
                <a:srgbClr val="2A4443"/>
              </a:solidFill>
              <a:latin typeface="Brandon Grotesque Medium" panose="020B0603020203060202" pitchFamily="34" charset="0"/>
            </a:endParaRPr>
          </a:p>
          <a:p>
            <a:pPr marL="457200" marR="0" lvl="0" indent="-457200" algn="l" defTabSz="914400" rtl="0" eaLnBrk="1" fontAlgn="base" latinLnBrk="0" hangingPunct="0">
              <a:lnSpc>
                <a:spcPct val="93000"/>
              </a:lnSpc>
              <a:spcBef>
                <a:spcPts val="13"/>
              </a:spcBef>
              <a:spcAft>
                <a:spcPts val="13"/>
              </a:spcAft>
              <a:buClr>
                <a:srgbClr val="2E4343"/>
              </a:buClr>
              <a:buSzPct val="100000"/>
              <a:buFont typeface="Arial" panose="020B0604020202020204" pitchFamily="34" charset="0"/>
              <a:buChar char="•"/>
              <a:tabLst/>
              <a:defRPr/>
            </a:pPr>
            <a:r>
              <a:rPr lang="en-US" sz="3600" dirty="0">
                <a:solidFill>
                  <a:srgbClr val="2A4443"/>
                </a:solidFill>
                <a:latin typeface="Brandon Grotesque Medium" panose="020B0603020203060202" pitchFamily="34" charset="0"/>
              </a:rPr>
              <a:t>LAUREN VAN SCHILFGAARDE</a:t>
            </a:r>
          </a:p>
          <a:p>
            <a:pPr lvl="0">
              <a:buClr>
                <a:srgbClr val="2E4343"/>
              </a:buClr>
              <a:defRPr/>
            </a:pPr>
            <a:r>
              <a:rPr lang="en-US" sz="2800" dirty="0">
                <a:solidFill>
                  <a:srgbClr val="2A4443"/>
                </a:solidFill>
                <a:latin typeface="Brandon Grotesque Medium" panose="020B0603020203060202" pitchFamily="34" charset="0"/>
              </a:rPr>
              <a:t>	</a:t>
            </a:r>
            <a:r>
              <a:rPr lang="en-US" sz="2800" u="sng" dirty="0">
                <a:solidFill>
                  <a:srgbClr val="F6921E"/>
                </a:solidFill>
                <a:latin typeface="Brandon Grotesque Medium" panose="020B0603020203060202" pitchFamily="34" charset="0"/>
              </a:rPr>
              <a:t>vanschilfgaarde@law.ucla.edu </a:t>
            </a:r>
            <a:endParaRPr lang="en-US" sz="2800" u="sng" dirty="0">
              <a:solidFill>
                <a:srgbClr val="2A4443"/>
              </a:solidFill>
              <a:latin typeface="Brandon Grotesque Medium" panose="020B0603020203060202" pitchFamily="34" charset="0"/>
            </a:endParaRPr>
          </a:p>
          <a:p>
            <a:pPr marL="457200" marR="0" lvl="0" indent="-457200" algn="l" defTabSz="914400" rtl="0" eaLnBrk="1" fontAlgn="base" latinLnBrk="0" hangingPunct="0">
              <a:lnSpc>
                <a:spcPct val="93000"/>
              </a:lnSpc>
              <a:spcBef>
                <a:spcPts val="13"/>
              </a:spcBef>
              <a:spcAft>
                <a:spcPts val="13"/>
              </a:spcAft>
              <a:buClr>
                <a:srgbClr val="2E4343"/>
              </a:buClr>
              <a:buSzPct val="100000"/>
              <a:buFont typeface="Arial" panose="020B0604020202020204" pitchFamily="34" charset="0"/>
              <a:buChar char="•"/>
              <a:tabLst/>
              <a:defRPr/>
            </a:pPr>
            <a:endParaRPr lang="en-US" sz="3600" dirty="0">
              <a:solidFill>
                <a:srgbClr val="2A4443"/>
              </a:solidFill>
              <a:latin typeface="Brandon Grotesque Medium" panose="020B0603020203060202" pitchFamily="34" charset="0"/>
            </a:endParaRPr>
          </a:p>
          <a:p>
            <a:pPr marL="457200" marR="0" lvl="0" indent="-457200" algn="l" defTabSz="914400" rtl="0" eaLnBrk="1" fontAlgn="base" latinLnBrk="0" hangingPunct="0">
              <a:lnSpc>
                <a:spcPct val="93000"/>
              </a:lnSpc>
              <a:spcBef>
                <a:spcPts val="13"/>
              </a:spcBef>
              <a:spcAft>
                <a:spcPts val="13"/>
              </a:spcAft>
              <a:buClr>
                <a:srgbClr val="2E4343"/>
              </a:buClr>
              <a:buSzPct val="100000"/>
              <a:buFont typeface="Arial" panose="020B0604020202020204" pitchFamily="34" charset="0"/>
              <a:buChar char="•"/>
              <a:tabLst/>
              <a:defRPr/>
            </a:pPr>
            <a:r>
              <a:rPr lang="en-US" sz="3600" dirty="0">
                <a:solidFill>
                  <a:srgbClr val="2A4443"/>
                </a:solidFill>
                <a:latin typeface="Brandon Grotesque Medium" panose="020B0603020203060202" pitchFamily="34" charset="0"/>
              </a:rPr>
              <a:t>BRETT TREADWAY</a:t>
            </a:r>
          </a:p>
          <a:p>
            <a:pPr lvl="1" indent="0">
              <a:buClr>
                <a:srgbClr val="2E4343"/>
              </a:buClr>
              <a:defRPr/>
            </a:pPr>
            <a:r>
              <a:rPr lang="en-US" sz="2800" dirty="0">
                <a:solidFill>
                  <a:srgbClr val="F6921E"/>
                </a:solidFill>
                <a:latin typeface="Brandon Grotesque Medium" panose="020B0603020203060202" pitchFamily="34" charset="0"/>
                <a:hlinkClick r:id="rId4">
                  <a:extLst>
                    <a:ext uri="{A12FA001-AC4F-418D-AE19-62706E023703}">
                      <ahyp:hlinkClr xmlns:ahyp="http://schemas.microsoft.com/office/drawing/2018/hyperlinkcolor" val="tx"/>
                    </a:ext>
                  </a:extLst>
                </a:hlinkClick>
              </a:rPr>
              <a:t>btreadwau@firstnations.org</a:t>
            </a:r>
            <a:endParaRPr lang="en-US" sz="2800" dirty="0">
              <a:solidFill>
                <a:srgbClr val="F6921E"/>
              </a:solidFill>
              <a:latin typeface="Brandon Grotesque Medium" panose="020B0603020203060202" pitchFamily="34" charset="0"/>
            </a:endParaRPr>
          </a:p>
          <a:p>
            <a:pPr lvl="1" indent="0">
              <a:buClr>
                <a:srgbClr val="2E4343"/>
              </a:buClr>
              <a:defRPr/>
            </a:pPr>
            <a:endParaRPr lang="en-US" sz="2800" dirty="0">
              <a:solidFill>
                <a:srgbClr val="2A4443"/>
              </a:solidFill>
              <a:latin typeface="Brandon Grotesque Medium" panose="020B0603020203060202" pitchFamily="34" charset="0"/>
            </a:endParaRPr>
          </a:p>
        </p:txBody>
      </p:sp>
      <p:pic>
        <p:nvPicPr>
          <p:cNvPr id="10" name="Picture 3">
            <a:extLst>
              <a:ext uri="{FF2B5EF4-FFF2-40B4-BE49-F238E27FC236}">
                <a16:creationId xmlns:a16="http://schemas.microsoft.com/office/drawing/2014/main" id="{5DE1AA6F-EDB2-49B5-8A17-3B1F3FED5A87}"/>
              </a:ext>
            </a:extLst>
          </p:cNvPr>
          <p:cNvPicPr>
            <a:picLocks noChangeAspect="1"/>
          </p:cNvPicPr>
          <p:nvPr/>
        </p:nvPicPr>
        <p:blipFill>
          <a:blip r:embed="rId5"/>
          <a:stretch>
            <a:fillRect/>
          </a:stretch>
        </p:blipFill>
        <p:spPr>
          <a:xfrm>
            <a:off x="5209642" y="-769579"/>
            <a:ext cx="3913413" cy="2666467"/>
          </a:xfrm>
          <a:prstGeom prst="rect">
            <a:avLst/>
          </a:prstGeom>
        </p:spPr>
      </p:pic>
      <p:sp>
        <p:nvSpPr>
          <p:cNvPr id="11" name="TextBox 10">
            <a:extLst>
              <a:ext uri="{FF2B5EF4-FFF2-40B4-BE49-F238E27FC236}">
                <a16:creationId xmlns:a16="http://schemas.microsoft.com/office/drawing/2014/main" id="{0669608F-5689-4FD2-AC30-1DC140544F27}"/>
              </a:ext>
            </a:extLst>
          </p:cNvPr>
          <p:cNvSpPr txBox="1"/>
          <p:nvPr/>
        </p:nvSpPr>
        <p:spPr>
          <a:xfrm>
            <a:off x="2476499" y="469445"/>
            <a:ext cx="4190999" cy="6737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solidFill>
                  <a:srgbClr val="FFFFFF"/>
                </a:solidFill>
                <a:latin typeface="Brandon Grotesque BOLD"/>
              </a:rPr>
              <a:t>CONTACTS</a:t>
            </a:r>
            <a:endParaRPr lang="en-US" sz="2800" dirty="0">
              <a:solidFill>
                <a:srgbClr val="FFFFFF"/>
              </a:solidFill>
            </a:endParaRPr>
          </a:p>
        </p:txBody>
      </p:sp>
    </p:spTree>
    <p:extLst>
      <p:ext uri="{BB962C8B-B14F-4D97-AF65-F5344CB8AC3E}">
        <p14:creationId xmlns:p14="http://schemas.microsoft.com/office/powerpoint/2010/main" val="569131181"/>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FE0CD7B-213A-C7B3-AB42-6203C47E3DD9}"/>
              </a:ext>
            </a:extLst>
          </p:cNvPr>
          <p:cNvPicPr>
            <a:picLocks noChangeAspect="1"/>
          </p:cNvPicPr>
          <p:nvPr/>
        </p:nvPicPr>
        <p:blipFill rotWithShape="1">
          <a:blip r:embed="rId3"/>
          <a:srcRect l="12856" t="178" r="12396"/>
          <a:stretch/>
        </p:blipFill>
        <p:spPr>
          <a:xfrm>
            <a:off x="-2041" y="0"/>
            <a:ext cx="9195699" cy="6864796"/>
          </a:xfrm>
          <a:prstGeom prst="rect">
            <a:avLst/>
          </a:prstGeom>
        </p:spPr>
      </p:pic>
      <p:pic>
        <p:nvPicPr>
          <p:cNvPr id="13" name="Picture 3" descr="A picture containing night sky&#10;&#10;Description automatically generated">
            <a:extLst>
              <a:ext uri="{FF2B5EF4-FFF2-40B4-BE49-F238E27FC236}">
                <a16:creationId xmlns:a16="http://schemas.microsoft.com/office/drawing/2014/main" id="{ACC3E62A-CBB9-7FCE-B273-266889E70956}"/>
              </a:ext>
            </a:extLst>
          </p:cNvPr>
          <p:cNvPicPr>
            <a:picLocks noChangeAspect="1"/>
          </p:cNvPicPr>
          <p:nvPr/>
        </p:nvPicPr>
        <p:blipFill>
          <a:blip r:embed="rId4"/>
          <a:stretch>
            <a:fillRect/>
          </a:stretch>
        </p:blipFill>
        <p:spPr>
          <a:xfrm>
            <a:off x="13033" y="3055713"/>
            <a:ext cx="9195699" cy="3810000"/>
          </a:xfrm>
          <a:prstGeom prst="rect">
            <a:avLst/>
          </a:prstGeom>
        </p:spPr>
      </p:pic>
      <p:sp>
        <p:nvSpPr>
          <p:cNvPr id="5" name="TextBox 4">
            <a:extLst>
              <a:ext uri="{FF2B5EF4-FFF2-40B4-BE49-F238E27FC236}">
                <a16:creationId xmlns:a16="http://schemas.microsoft.com/office/drawing/2014/main" id="{C4E18219-014D-EBB8-E43E-07FAF726744E}"/>
              </a:ext>
            </a:extLst>
          </p:cNvPr>
          <p:cNvSpPr txBox="1"/>
          <p:nvPr/>
        </p:nvSpPr>
        <p:spPr>
          <a:xfrm>
            <a:off x="2122713" y="3265710"/>
            <a:ext cx="4952999" cy="1036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a:pPr>
            <a:r>
              <a:rPr kumimoji="0" lang="en-US" sz="6600" b="0" i="0" u="none" strike="noStrike" kern="1200" cap="none" spc="0" normalizeH="0" baseline="0" noProof="0" dirty="0">
                <a:ln>
                  <a:noFill/>
                </a:ln>
                <a:solidFill>
                  <a:srgbClr val="FFFFFF"/>
                </a:solidFill>
                <a:effectLst/>
                <a:uLnTx/>
                <a:uFillTx/>
                <a:latin typeface="Brandon Grotesque BOLD"/>
                <a:ea typeface="+mn-ea"/>
              </a:rPr>
              <a:t>THANK YOU</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endParaRPr>
          </a:p>
        </p:txBody>
      </p:sp>
      <p:pic>
        <p:nvPicPr>
          <p:cNvPr id="8" name="Picture 8">
            <a:extLst>
              <a:ext uri="{FF2B5EF4-FFF2-40B4-BE49-F238E27FC236}">
                <a16:creationId xmlns:a16="http://schemas.microsoft.com/office/drawing/2014/main" id="{A9D99B44-7E98-8330-8330-DE47581C48D6}"/>
              </a:ext>
            </a:extLst>
          </p:cNvPr>
          <p:cNvPicPr>
            <a:picLocks noChangeAspect="1"/>
          </p:cNvPicPr>
          <p:nvPr/>
        </p:nvPicPr>
        <p:blipFill>
          <a:blip r:embed="rId5"/>
          <a:stretch>
            <a:fillRect/>
          </a:stretch>
        </p:blipFill>
        <p:spPr>
          <a:xfrm>
            <a:off x="1022639" y="5360235"/>
            <a:ext cx="119496" cy="223982"/>
          </a:xfrm>
          <a:prstGeom prst="rect">
            <a:avLst/>
          </a:prstGeom>
        </p:spPr>
      </p:pic>
      <p:pic>
        <p:nvPicPr>
          <p:cNvPr id="9" name="Picture 8">
            <a:extLst>
              <a:ext uri="{FF2B5EF4-FFF2-40B4-BE49-F238E27FC236}">
                <a16:creationId xmlns:a16="http://schemas.microsoft.com/office/drawing/2014/main" id="{6A5B2E83-4102-3103-42E8-8CDC310BBA22}"/>
              </a:ext>
            </a:extLst>
          </p:cNvPr>
          <p:cNvPicPr>
            <a:picLocks noChangeAspect="1"/>
          </p:cNvPicPr>
          <p:nvPr/>
        </p:nvPicPr>
        <p:blipFill>
          <a:blip r:embed="rId5"/>
          <a:stretch>
            <a:fillRect/>
          </a:stretch>
        </p:blipFill>
        <p:spPr>
          <a:xfrm>
            <a:off x="3799321" y="5360235"/>
            <a:ext cx="119496" cy="223982"/>
          </a:xfrm>
          <a:prstGeom prst="rect">
            <a:avLst/>
          </a:prstGeom>
        </p:spPr>
      </p:pic>
      <p:pic>
        <p:nvPicPr>
          <p:cNvPr id="10" name="Picture 8">
            <a:extLst>
              <a:ext uri="{FF2B5EF4-FFF2-40B4-BE49-F238E27FC236}">
                <a16:creationId xmlns:a16="http://schemas.microsoft.com/office/drawing/2014/main" id="{07216B9E-B3C4-A318-0DE4-34D34DD015DC}"/>
              </a:ext>
            </a:extLst>
          </p:cNvPr>
          <p:cNvPicPr>
            <a:picLocks noChangeAspect="1"/>
          </p:cNvPicPr>
          <p:nvPr/>
        </p:nvPicPr>
        <p:blipFill>
          <a:blip r:embed="rId5"/>
          <a:stretch>
            <a:fillRect/>
          </a:stretch>
        </p:blipFill>
        <p:spPr>
          <a:xfrm>
            <a:off x="5769703" y="5360235"/>
            <a:ext cx="119496" cy="223982"/>
          </a:xfrm>
          <a:prstGeom prst="rect">
            <a:avLst/>
          </a:prstGeom>
        </p:spPr>
      </p:pic>
      <p:sp>
        <p:nvSpPr>
          <p:cNvPr id="4" name="TextBox 3">
            <a:extLst>
              <a:ext uri="{FF2B5EF4-FFF2-40B4-BE49-F238E27FC236}">
                <a16:creationId xmlns:a16="http://schemas.microsoft.com/office/drawing/2014/main" id="{0BC90EE0-2AD4-092E-EE84-01B884768B3F}"/>
              </a:ext>
            </a:extLst>
          </p:cNvPr>
          <p:cNvSpPr txBox="1"/>
          <p:nvPr/>
        </p:nvSpPr>
        <p:spPr>
          <a:xfrm>
            <a:off x="1191491" y="5284036"/>
            <a:ext cx="238529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0">
              <a:lnSpc>
                <a:spcPct val="100000"/>
              </a:lnSpc>
              <a:spcBef>
                <a:spcPts val="13"/>
              </a:spcBef>
              <a:spcAft>
                <a:spcPts val="13"/>
              </a:spcAft>
              <a:buClr>
                <a:srgbClr val="000000"/>
              </a:buClr>
              <a:buSzPct val="100000"/>
              <a:buFont typeface="Times New Roman" panose="02020603050405020304" pitchFamily="18" charset="0"/>
              <a:buNone/>
              <a:tabLst/>
              <a:defRPr/>
            </a:pPr>
            <a:r>
              <a:rPr kumimoji="0" lang="en-US" sz="1200" b="1" i="0" u="none" strike="noStrike" kern="1200" cap="none" spc="0" normalizeH="0" baseline="0" noProof="0" dirty="0">
                <a:ln>
                  <a:noFill/>
                </a:ln>
                <a:solidFill>
                  <a:srgbClr val="FFFFFF"/>
                </a:solidFill>
                <a:effectLst/>
                <a:uLnTx/>
                <a:uFillTx/>
                <a:latin typeface="Brandon Grotesque Black" panose="020B0503020203060202" pitchFamily="34" charset="77"/>
                <a:ea typeface="+mn-ea"/>
              </a:rPr>
              <a:t>NATIONAL HEADQUARTERS </a:t>
            </a:r>
            <a:endParaRPr kumimoji="0" lang="en-US" sz="1800" b="1" i="0" u="none" strike="noStrike" kern="1200" cap="none" spc="0" normalizeH="0" baseline="0" noProof="0" dirty="0">
              <a:ln>
                <a:noFill/>
              </a:ln>
              <a:solidFill>
                <a:srgbClr val="000000"/>
              </a:solidFill>
              <a:effectLst/>
              <a:uLnTx/>
              <a:uFillTx/>
              <a:latin typeface="Brandon Grotesque Black" panose="020B0503020203060202" pitchFamily="34" charset="77"/>
              <a:ea typeface="+mn-ea"/>
            </a:endParaRPr>
          </a:p>
          <a:p>
            <a:pPr marL="0" marR="0" lvl="0" indent="0" algn="l" defTabSz="914400" rtl="0" eaLnBrk="1" fontAlgn="base" latinLnBrk="0" hangingPunct="0">
              <a:lnSpc>
                <a:spcPct val="100000"/>
              </a:lnSpc>
              <a:spcBef>
                <a:spcPts val="13"/>
              </a:spcBef>
              <a:spcAft>
                <a:spcPts val="13"/>
              </a:spcAft>
              <a:buClr>
                <a:srgbClr val="000000"/>
              </a:buClr>
              <a:buSzPct val="100000"/>
              <a:buFont typeface="Times New Roman" panose="02020603050405020304" pitchFamily="18" charset="0"/>
              <a:buNone/>
              <a:tabLst/>
              <a:defRPr/>
            </a:pPr>
            <a:r>
              <a:rPr kumimoji="0" lang="en-US" sz="1200" b="0" i="0" u="none" strike="noStrike" kern="1200" cap="none" spc="0" normalizeH="0" baseline="0" noProof="0" dirty="0">
                <a:ln>
                  <a:noFill/>
                </a:ln>
                <a:solidFill>
                  <a:srgbClr val="FFFFFF"/>
                </a:solidFill>
                <a:effectLst/>
                <a:uLnTx/>
                <a:uFillTx/>
                <a:latin typeface="Brandon Grotesque Regular" panose="020B0503020203060202" pitchFamily="34" charset="77"/>
                <a:ea typeface="+mn-ea"/>
              </a:rPr>
              <a:t>First Nations Development Institute 2432 Main Street</a:t>
            </a:r>
          </a:p>
          <a:p>
            <a:pPr marL="0" marR="0" lvl="0" indent="0" algn="l" defTabSz="914400" rtl="0" eaLnBrk="1" fontAlgn="base" latinLnBrk="0" hangingPunct="0">
              <a:lnSpc>
                <a:spcPct val="100000"/>
              </a:lnSpc>
              <a:spcBef>
                <a:spcPts val="13"/>
              </a:spcBef>
              <a:spcAft>
                <a:spcPts val="13"/>
              </a:spcAft>
              <a:buClr>
                <a:srgbClr val="000000"/>
              </a:buClr>
              <a:buSzPct val="100000"/>
              <a:buFont typeface="Times New Roman" panose="02020603050405020304" pitchFamily="18" charset="0"/>
              <a:buNone/>
              <a:tabLst/>
              <a:defRPr/>
            </a:pPr>
            <a:r>
              <a:rPr kumimoji="0" lang="en-US" sz="1200" b="0" i="0" u="none" strike="noStrike" kern="1200" cap="none" spc="0" normalizeH="0" baseline="0" noProof="0" dirty="0">
                <a:ln>
                  <a:noFill/>
                </a:ln>
                <a:solidFill>
                  <a:srgbClr val="FFFFFF"/>
                </a:solidFill>
                <a:effectLst/>
                <a:uLnTx/>
                <a:uFillTx/>
                <a:latin typeface="Brandon Grotesque Regular" panose="020B0503020203060202" pitchFamily="34" charset="77"/>
                <a:ea typeface="+mn-ea"/>
              </a:rPr>
              <a:t>Longmont, CO 80501 </a:t>
            </a:r>
          </a:p>
        </p:txBody>
      </p:sp>
      <p:sp>
        <p:nvSpPr>
          <p:cNvPr id="6" name="TextBox 5">
            <a:extLst>
              <a:ext uri="{FF2B5EF4-FFF2-40B4-BE49-F238E27FC236}">
                <a16:creationId xmlns:a16="http://schemas.microsoft.com/office/drawing/2014/main" id="{EA9115A5-BD42-79B4-2F6A-48177AA62DDB}"/>
              </a:ext>
            </a:extLst>
          </p:cNvPr>
          <p:cNvSpPr txBox="1"/>
          <p:nvPr/>
        </p:nvSpPr>
        <p:spPr>
          <a:xfrm>
            <a:off x="3979719" y="5284036"/>
            <a:ext cx="1717538" cy="7953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0">
              <a:lnSpc>
                <a:spcPct val="100000"/>
              </a:lnSpc>
              <a:spcBef>
                <a:spcPts val="13"/>
              </a:spcBef>
              <a:spcAft>
                <a:spcPts val="13"/>
              </a:spcAft>
              <a:buClr>
                <a:srgbClr val="000000"/>
              </a:buClr>
              <a:buSzPct val="100000"/>
              <a:buFont typeface="Times New Roman" panose="02020603050405020304" pitchFamily="18" charset="0"/>
              <a:buNone/>
              <a:tabLst/>
              <a:defRPr/>
            </a:pPr>
            <a:r>
              <a:rPr kumimoji="0" lang="en-US" sz="1200" b="1" i="0" u="none" strike="noStrike" kern="1200" cap="none" spc="0" normalizeH="0" baseline="0" noProof="0" dirty="0">
                <a:ln>
                  <a:noFill/>
                </a:ln>
                <a:solidFill>
                  <a:srgbClr val="FFFFFF"/>
                </a:solidFill>
                <a:effectLst/>
                <a:uLnTx/>
                <a:uFillTx/>
                <a:latin typeface="Brandon Grotesque Black" panose="020B0503020203060202" pitchFamily="34" charset="77"/>
                <a:ea typeface="+mn-ea"/>
              </a:rPr>
              <a:t>CONTACT</a:t>
            </a:r>
          </a:p>
          <a:p>
            <a:pPr marL="0" marR="0" lvl="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a:pPr>
            <a:r>
              <a:rPr kumimoji="0" lang="en-US" sz="1200" b="0" i="0" u="none" strike="noStrike" kern="1200" cap="none" spc="0" normalizeH="0" baseline="0" noProof="0" dirty="0">
                <a:ln>
                  <a:noFill/>
                </a:ln>
                <a:solidFill>
                  <a:srgbClr val="FFFFFF"/>
                </a:solidFill>
                <a:effectLst/>
                <a:uLnTx/>
                <a:uFillTx/>
                <a:latin typeface="Brandon Grotesque Regular" panose="020B0503020203060202" pitchFamily="34" charset="77"/>
                <a:ea typeface="+mn-ea"/>
                <a:cs typeface="Arial"/>
              </a:rPr>
              <a:t>Tel:  303.774.7836 </a:t>
            </a:r>
            <a:endParaRPr kumimoji="0" lang="en-US" sz="1800" b="0" i="0" u="none" strike="noStrike" kern="1200" cap="none" spc="0" normalizeH="0" baseline="0" noProof="0" dirty="0">
              <a:ln>
                <a:noFill/>
              </a:ln>
              <a:solidFill>
                <a:srgbClr val="FFFFFF"/>
              </a:solidFill>
              <a:effectLst/>
              <a:uLnTx/>
              <a:uFillTx/>
              <a:latin typeface="Brandon Grotesque Regular" panose="020B0503020203060202" pitchFamily="34" charset="77"/>
              <a:ea typeface="+mn-ea"/>
              <a:cs typeface="Arial"/>
            </a:endParaRPr>
          </a:p>
          <a:p>
            <a:pPr marL="0" marR="0" lvl="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a:pPr>
            <a:r>
              <a:rPr kumimoji="0" lang="en-US" sz="1200" b="0" i="0" u="none" strike="noStrike" kern="1200" cap="none" spc="0" normalizeH="0" baseline="0" noProof="0" dirty="0">
                <a:ln>
                  <a:noFill/>
                </a:ln>
                <a:solidFill>
                  <a:srgbClr val="FFFFFF"/>
                </a:solidFill>
                <a:effectLst/>
                <a:uLnTx/>
                <a:uFillTx/>
                <a:latin typeface="Brandon Grotesque Regular" panose="020B0503020203060202" pitchFamily="34" charset="77"/>
                <a:ea typeface="+mn-ea"/>
                <a:cs typeface="Arial"/>
              </a:rPr>
              <a:t>Fax: 303.774.7841 </a:t>
            </a:r>
            <a:r>
              <a:rPr kumimoji="0" lang="en-US" sz="1200" b="0" i="0" u="none" strike="noStrike" kern="1200" cap="none" spc="0" normalizeH="0" baseline="0" noProof="0" dirty="0">
                <a:ln>
                  <a:noFill/>
                </a:ln>
                <a:solidFill>
                  <a:srgbClr val="FFFFFF"/>
                </a:solidFill>
                <a:effectLst/>
                <a:uLnTx/>
                <a:uFillTx/>
                <a:latin typeface="Brandon Grotesque Regular" panose="020B0503020203060202" pitchFamily="34" charset="77"/>
                <a:ea typeface="+mn-ea"/>
                <a:cs typeface="Arial"/>
                <a:hlinkClick r:id="rId6">
                  <a:extLst>
                    <a:ext uri="{A12FA001-AC4F-418D-AE19-62706E023703}">
                      <ahyp:hlinkClr xmlns:ahyp="http://schemas.microsoft.com/office/drawing/2018/hyperlinkcolor" val="tx"/>
                    </a:ext>
                  </a:extLst>
                </a:hlinkClick>
              </a:rPr>
              <a:t>info@firstnations.org</a:t>
            </a:r>
            <a:r>
              <a:rPr kumimoji="0" lang="en-US" sz="1200" b="0" i="0" u="none" strike="noStrike" kern="1200" cap="none" spc="0" normalizeH="0" baseline="0" noProof="0" dirty="0">
                <a:ln>
                  <a:noFill/>
                </a:ln>
                <a:solidFill>
                  <a:srgbClr val="FFFFFF"/>
                </a:solidFill>
                <a:effectLst/>
                <a:uLnTx/>
                <a:uFillTx/>
                <a:latin typeface="Brandon Grotesque Regular" panose="020B0503020203060202" pitchFamily="34" charset="77"/>
                <a:ea typeface="+mn-ea"/>
                <a:cs typeface="Arial"/>
              </a:rPr>
              <a:t> </a:t>
            </a:r>
            <a:endParaRPr kumimoji="0" lang="en-US" sz="1800" b="0" i="0" u="none" strike="noStrike" kern="1200" cap="none" spc="0" normalizeH="0" baseline="0" noProof="0" dirty="0">
              <a:ln>
                <a:noFill/>
              </a:ln>
              <a:solidFill>
                <a:srgbClr val="FFFFFF"/>
              </a:solidFill>
              <a:effectLst/>
              <a:uLnTx/>
              <a:uFillTx/>
              <a:latin typeface="Brandon Grotesque Regular" panose="020B0503020203060202" pitchFamily="34" charset="77"/>
              <a:ea typeface="+mn-ea"/>
            </a:endParaRPr>
          </a:p>
        </p:txBody>
      </p:sp>
      <p:sp>
        <p:nvSpPr>
          <p:cNvPr id="11" name="TextBox 10">
            <a:extLst>
              <a:ext uri="{FF2B5EF4-FFF2-40B4-BE49-F238E27FC236}">
                <a16:creationId xmlns:a16="http://schemas.microsoft.com/office/drawing/2014/main" id="{D8B0C99C-3437-7030-0757-6BB0B1BCE4CA}"/>
              </a:ext>
            </a:extLst>
          </p:cNvPr>
          <p:cNvSpPr txBox="1"/>
          <p:nvPr/>
        </p:nvSpPr>
        <p:spPr>
          <a:xfrm>
            <a:off x="5961646" y="5284036"/>
            <a:ext cx="238529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0">
              <a:lnSpc>
                <a:spcPct val="100000"/>
              </a:lnSpc>
              <a:spcBef>
                <a:spcPts val="13"/>
              </a:spcBef>
              <a:spcAft>
                <a:spcPts val="13"/>
              </a:spcAft>
              <a:buClr>
                <a:srgbClr val="000000"/>
              </a:buClr>
              <a:buSzPct val="100000"/>
              <a:buFont typeface="Times New Roman" panose="02020603050405020304" pitchFamily="18" charset="0"/>
              <a:buNone/>
              <a:tabLst/>
              <a:defRPr/>
            </a:pPr>
            <a:r>
              <a:rPr kumimoji="0" lang="en-US" sz="1200" b="1" i="0" u="none" strike="noStrike" kern="1200" cap="none" spc="0" normalizeH="0" baseline="0" noProof="0" dirty="0">
                <a:ln>
                  <a:noFill/>
                </a:ln>
                <a:solidFill>
                  <a:srgbClr val="FFFFFF"/>
                </a:solidFill>
                <a:effectLst/>
                <a:uLnTx/>
                <a:uFillTx/>
                <a:latin typeface="Brandon Grotesque Black" panose="020B0503020203060202" pitchFamily="34" charset="77"/>
                <a:ea typeface="+mn-ea"/>
              </a:rPr>
              <a:t>CONNECT</a:t>
            </a:r>
          </a:p>
        </p:txBody>
      </p:sp>
      <p:sp>
        <p:nvSpPr>
          <p:cNvPr id="12" name="TextBox 11">
            <a:extLst>
              <a:ext uri="{FF2B5EF4-FFF2-40B4-BE49-F238E27FC236}">
                <a16:creationId xmlns:a16="http://schemas.microsoft.com/office/drawing/2014/main" id="{0320E08A-C926-4446-09A3-6166B270ADEC}"/>
              </a:ext>
            </a:extLst>
          </p:cNvPr>
          <p:cNvSpPr txBox="1"/>
          <p:nvPr/>
        </p:nvSpPr>
        <p:spPr>
          <a:xfrm>
            <a:off x="6152146" y="5497626"/>
            <a:ext cx="284710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0">
              <a:lnSpc>
                <a:spcPct val="100000"/>
              </a:lnSpc>
              <a:spcBef>
                <a:spcPts val="13"/>
              </a:spcBef>
              <a:spcAft>
                <a:spcPts val="13"/>
              </a:spcAft>
              <a:buClr>
                <a:srgbClr val="000000"/>
              </a:buClr>
              <a:buSzPct val="100000"/>
              <a:buFont typeface="Times New Roman" panose="02020603050405020304" pitchFamily="18" charset="0"/>
              <a:buNone/>
              <a:tabLst/>
              <a:defRPr/>
            </a:pPr>
            <a:r>
              <a:rPr kumimoji="0" lang="en-US" sz="1200" b="0" i="0" u="none" strike="noStrike" kern="1200" cap="none" spc="0" normalizeH="0" baseline="0" noProof="0" dirty="0">
                <a:ln>
                  <a:noFill/>
                </a:ln>
                <a:solidFill>
                  <a:srgbClr val="FFFFFF"/>
                </a:solidFill>
                <a:effectLst/>
                <a:uLnTx/>
                <a:uFillTx/>
                <a:latin typeface="Brandon Grotesque Regular" panose="020B0503020203060202" pitchFamily="34" charset="77"/>
                <a:ea typeface="+mn-ea"/>
                <a:cs typeface="Arial"/>
              </a:rPr>
              <a:t>firstnations.org</a:t>
            </a:r>
            <a:br>
              <a:rPr kumimoji="0" lang="en-US" sz="1200" b="0" i="0" u="none" strike="noStrike" kern="1200" cap="none" spc="0" normalizeH="0" baseline="0" noProof="0" dirty="0">
                <a:ln>
                  <a:noFill/>
                </a:ln>
                <a:solidFill>
                  <a:srgbClr val="FFFFFF"/>
                </a:solidFill>
                <a:effectLst/>
                <a:uLnTx/>
                <a:uFillTx/>
                <a:latin typeface="Brandon Grotesque Regular" panose="020B0503020203060202" pitchFamily="34" charset="77"/>
                <a:ea typeface="+mn-ea"/>
                <a:cs typeface="Arial"/>
              </a:rPr>
            </a:br>
            <a:r>
              <a:rPr kumimoji="0" lang="en-US" sz="1200" b="0" i="0" u="none" strike="noStrike" kern="1200" cap="none" spc="0" normalizeH="0" baseline="0" noProof="0" dirty="0">
                <a:ln>
                  <a:noFill/>
                </a:ln>
                <a:solidFill>
                  <a:srgbClr val="FFFFFF"/>
                </a:solidFill>
                <a:effectLst/>
                <a:uLnTx/>
                <a:uFillTx/>
                <a:latin typeface="Brandon Grotesque Regular" panose="020B0503020203060202" pitchFamily="34" charset="77"/>
                <a:ea typeface="+mn-ea"/>
                <a:cs typeface="Arial"/>
              </a:rPr>
              <a:t>fndi303</a:t>
            </a:r>
            <a:br>
              <a:rPr kumimoji="0" lang="en-US" sz="1200" b="0" i="0" u="none" strike="noStrike" kern="1200" cap="none" spc="0" normalizeH="0" baseline="0" noProof="0" dirty="0">
                <a:ln>
                  <a:noFill/>
                </a:ln>
                <a:solidFill>
                  <a:srgbClr val="FFFFFF"/>
                </a:solidFill>
                <a:effectLst/>
                <a:uLnTx/>
                <a:uFillTx/>
                <a:latin typeface="Brandon Grotesque Regular" panose="020B0503020203060202" pitchFamily="34" charset="77"/>
                <a:ea typeface="+mn-ea"/>
                <a:cs typeface="Arial"/>
              </a:rPr>
            </a:br>
            <a:r>
              <a:rPr kumimoji="0" lang="en-US" sz="1200" b="0" i="0" u="none" strike="noStrike" kern="1200" cap="none" spc="0" normalizeH="0" baseline="0" noProof="0" dirty="0">
                <a:ln>
                  <a:noFill/>
                </a:ln>
                <a:solidFill>
                  <a:srgbClr val="FFFFFF"/>
                </a:solidFill>
                <a:effectLst/>
                <a:uLnTx/>
                <a:uFillTx/>
                <a:latin typeface="Brandon Grotesque Regular" panose="020B0503020203060202" pitchFamily="34" charset="77"/>
                <a:ea typeface="+mn-ea"/>
                <a:cs typeface="Arial"/>
              </a:rPr>
              <a:t>First Nations Development Institute</a:t>
            </a:r>
          </a:p>
          <a:p>
            <a:pPr marL="0" marR="0" lvl="0" indent="0" algn="l" defTabSz="914400" rtl="0" eaLnBrk="1" fontAlgn="base" latinLnBrk="0" hangingPunct="0">
              <a:lnSpc>
                <a:spcPct val="100000"/>
              </a:lnSpc>
              <a:spcBef>
                <a:spcPts val="13"/>
              </a:spcBef>
              <a:spcAft>
                <a:spcPts val="13"/>
              </a:spcAft>
              <a:buClr>
                <a:srgbClr val="000000"/>
              </a:buClr>
              <a:buSzPct val="100000"/>
              <a:buFont typeface="Times New Roman" panose="02020603050405020304" pitchFamily="18" charset="0"/>
              <a:buNone/>
              <a:tabLst/>
              <a:defRPr/>
            </a:pPr>
            <a:r>
              <a:rPr kumimoji="0" lang="en-US" sz="1200" b="0" i="0" u="none" strike="noStrike" kern="1200" cap="none" spc="0" normalizeH="0" baseline="0" noProof="0" dirty="0" err="1">
                <a:ln>
                  <a:noFill/>
                </a:ln>
                <a:solidFill>
                  <a:srgbClr val="FFFFFF"/>
                </a:solidFill>
                <a:effectLst/>
                <a:uLnTx/>
                <a:uFillTx/>
                <a:latin typeface="Brandon Grotesque Regular" panose="020B0503020203060202" pitchFamily="34" charset="77"/>
                <a:ea typeface="+mn-ea"/>
              </a:rPr>
              <a:t>FirstNationsDevelopmentInstitute</a:t>
            </a:r>
            <a:endParaRPr kumimoji="0" lang="en-US" sz="1200" b="0" i="0" u="none" strike="noStrike" kern="1200" cap="none" spc="0" normalizeH="0" baseline="0" noProof="0" dirty="0">
              <a:ln>
                <a:noFill/>
              </a:ln>
              <a:solidFill>
                <a:srgbClr val="FFFFFF"/>
              </a:solidFill>
              <a:effectLst/>
              <a:uLnTx/>
              <a:uFillTx/>
              <a:latin typeface="Brandon Grotesque Regular" panose="020B0503020203060202" pitchFamily="34" charset="77"/>
              <a:ea typeface="+mn-ea"/>
            </a:endParaRPr>
          </a:p>
          <a:p>
            <a:pPr marL="0" marR="0" lvl="0" indent="0" algn="l" defTabSz="914400" rtl="0" eaLnBrk="1" fontAlgn="base" latinLnBrk="0" hangingPunct="0">
              <a:lnSpc>
                <a:spcPct val="100000"/>
              </a:lnSpc>
              <a:spcBef>
                <a:spcPts val="13"/>
              </a:spcBef>
              <a:spcAft>
                <a:spcPts val="13"/>
              </a:spcAft>
              <a:buClr>
                <a:srgbClr val="000000"/>
              </a:buClr>
              <a:buSzPct val="100000"/>
              <a:buFont typeface="Times New Roman" panose="02020603050405020304" pitchFamily="18" charset="0"/>
              <a:buNone/>
              <a:tabLst/>
              <a:defRPr/>
            </a:pPr>
            <a:r>
              <a:rPr kumimoji="0" lang="en-US" sz="1200" b="0" i="0" u="none" strike="noStrike" kern="1200" cap="none" spc="0" normalizeH="0" baseline="0" noProof="0" dirty="0">
                <a:ln>
                  <a:noFill/>
                </a:ln>
                <a:solidFill>
                  <a:srgbClr val="FFFFFF"/>
                </a:solidFill>
                <a:effectLst/>
                <a:uLnTx/>
                <a:uFillTx/>
                <a:latin typeface="Brandon Grotesque Regular" panose="020B0503020203060202" pitchFamily="34" charset="77"/>
                <a:ea typeface="+mn-ea"/>
              </a:rPr>
              <a:t>@FNDI303</a:t>
            </a:r>
          </a:p>
        </p:txBody>
      </p:sp>
      <p:pic>
        <p:nvPicPr>
          <p:cNvPr id="14" name="Picture 14" descr="Icon&#10;&#10;Description automatically generated">
            <a:extLst>
              <a:ext uri="{FF2B5EF4-FFF2-40B4-BE49-F238E27FC236}">
                <a16:creationId xmlns:a16="http://schemas.microsoft.com/office/drawing/2014/main" id="{78EECC7D-6647-E825-4EAC-6E96E3E87AAC}"/>
              </a:ext>
            </a:extLst>
          </p:cNvPr>
          <p:cNvPicPr>
            <a:picLocks noChangeAspect="1"/>
          </p:cNvPicPr>
          <p:nvPr/>
        </p:nvPicPr>
        <p:blipFill>
          <a:blip r:embed="rId7"/>
          <a:stretch>
            <a:fillRect/>
          </a:stretch>
        </p:blipFill>
        <p:spPr>
          <a:xfrm>
            <a:off x="6049640" y="5739868"/>
            <a:ext cx="137374" cy="130186"/>
          </a:xfrm>
          <a:prstGeom prst="rect">
            <a:avLst/>
          </a:prstGeom>
        </p:spPr>
      </p:pic>
      <p:pic>
        <p:nvPicPr>
          <p:cNvPr id="15" name="Picture 15" descr="A picture containing text, clipart&#10;&#10;Description automatically generated">
            <a:extLst>
              <a:ext uri="{FF2B5EF4-FFF2-40B4-BE49-F238E27FC236}">
                <a16:creationId xmlns:a16="http://schemas.microsoft.com/office/drawing/2014/main" id="{BA1825F8-335E-8289-96FD-5B1A13E849CA}"/>
              </a:ext>
            </a:extLst>
          </p:cNvPr>
          <p:cNvPicPr>
            <a:picLocks noChangeAspect="1"/>
          </p:cNvPicPr>
          <p:nvPr/>
        </p:nvPicPr>
        <p:blipFill>
          <a:blip r:embed="rId8"/>
          <a:stretch>
            <a:fillRect/>
          </a:stretch>
        </p:blipFill>
        <p:spPr>
          <a:xfrm>
            <a:off x="6049289" y="5547849"/>
            <a:ext cx="142875" cy="131990"/>
          </a:xfrm>
          <a:prstGeom prst="rect">
            <a:avLst/>
          </a:prstGeom>
        </p:spPr>
      </p:pic>
      <p:pic>
        <p:nvPicPr>
          <p:cNvPr id="16" name="Picture 16" descr="Logo, icon&#10;&#10;Description automatically generated">
            <a:extLst>
              <a:ext uri="{FF2B5EF4-FFF2-40B4-BE49-F238E27FC236}">
                <a16:creationId xmlns:a16="http://schemas.microsoft.com/office/drawing/2014/main" id="{986A8454-203A-D4B6-3C63-98BDEF9140AB}"/>
              </a:ext>
            </a:extLst>
          </p:cNvPr>
          <p:cNvPicPr>
            <a:picLocks noChangeAspect="1"/>
          </p:cNvPicPr>
          <p:nvPr/>
        </p:nvPicPr>
        <p:blipFill>
          <a:blip r:embed="rId9"/>
          <a:stretch>
            <a:fillRect/>
          </a:stretch>
        </p:blipFill>
        <p:spPr>
          <a:xfrm>
            <a:off x="6059379" y="5933226"/>
            <a:ext cx="112581" cy="112581"/>
          </a:xfrm>
          <a:prstGeom prst="rect">
            <a:avLst/>
          </a:prstGeom>
        </p:spPr>
      </p:pic>
      <p:pic>
        <p:nvPicPr>
          <p:cNvPr id="17" name="Picture 8">
            <a:extLst>
              <a:ext uri="{FF2B5EF4-FFF2-40B4-BE49-F238E27FC236}">
                <a16:creationId xmlns:a16="http://schemas.microsoft.com/office/drawing/2014/main" id="{37728FB2-C562-4051-F1D8-860A57349144}"/>
              </a:ext>
            </a:extLst>
          </p:cNvPr>
          <p:cNvPicPr>
            <a:picLocks noChangeAspect="1"/>
          </p:cNvPicPr>
          <p:nvPr/>
        </p:nvPicPr>
        <p:blipFill>
          <a:blip r:embed="rId5"/>
          <a:stretch>
            <a:fillRect/>
          </a:stretch>
        </p:blipFill>
        <p:spPr>
          <a:xfrm rot="5400000">
            <a:off x="4524450" y="4069295"/>
            <a:ext cx="91013" cy="914397"/>
          </a:xfrm>
          <a:prstGeom prst="rect">
            <a:avLst/>
          </a:prstGeom>
        </p:spPr>
      </p:pic>
      <p:pic>
        <p:nvPicPr>
          <p:cNvPr id="18" name="Picture 17">
            <a:extLst>
              <a:ext uri="{FF2B5EF4-FFF2-40B4-BE49-F238E27FC236}">
                <a16:creationId xmlns:a16="http://schemas.microsoft.com/office/drawing/2014/main" id="{D948B42E-B8B6-67E4-EE10-03C248BDF487}"/>
              </a:ext>
            </a:extLst>
          </p:cNvPr>
          <p:cNvPicPr>
            <a:picLocks noChangeAspect="1"/>
          </p:cNvPicPr>
          <p:nvPr/>
        </p:nvPicPr>
        <p:blipFill>
          <a:blip r:embed="rId10"/>
          <a:stretch>
            <a:fillRect/>
          </a:stretch>
        </p:blipFill>
        <p:spPr>
          <a:xfrm>
            <a:off x="6054265" y="6108979"/>
            <a:ext cx="130186" cy="130186"/>
          </a:xfrm>
          <a:prstGeom prst="rect">
            <a:avLst/>
          </a:prstGeom>
        </p:spPr>
      </p:pic>
      <p:pic>
        <p:nvPicPr>
          <p:cNvPr id="19" name="Picture 18">
            <a:extLst>
              <a:ext uri="{FF2B5EF4-FFF2-40B4-BE49-F238E27FC236}">
                <a16:creationId xmlns:a16="http://schemas.microsoft.com/office/drawing/2014/main" id="{3DDAEAA1-CD56-92CC-AA11-CE4B22B0A11F}"/>
              </a:ext>
            </a:extLst>
          </p:cNvPr>
          <p:cNvPicPr>
            <a:picLocks noChangeAspect="1"/>
          </p:cNvPicPr>
          <p:nvPr/>
        </p:nvPicPr>
        <p:blipFill>
          <a:blip r:embed="rId11"/>
          <a:stretch>
            <a:fillRect/>
          </a:stretch>
        </p:blipFill>
        <p:spPr>
          <a:xfrm>
            <a:off x="6054265" y="6310512"/>
            <a:ext cx="137374" cy="111616"/>
          </a:xfrm>
          <a:prstGeom prst="rect">
            <a:avLst/>
          </a:prstGeom>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365A5C-3C52-D735-A89A-523A3ECB4145}"/>
              </a:ext>
            </a:extLst>
          </p:cNvPr>
          <p:cNvSpPr/>
          <p:nvPr/>
        </p:nvSpPr>
        <p:spPr bwMode="auto">
          <a:xfrm>
            <a:off x="-8165" y="-42183"/>
            <a:ext cx="9146721" cy="1758163"/>
          </a:xfrm>
          <a:prstGeom prst="rect">
            <a:avLst/>
          </a:prstGeom>
          <a:solidFill>
            <a:srgbClr val="2A4443"/>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endParaRPr kumimoji="0" lang="en-US" sz="1800" b="0" i="0" u="none" strike="noStrike" cap="none" normalizeH="0" baseline="0">
              <a:ln>
                <a:noFill/>
              </a:ln>
              <a:effectLst/>
              <a:latin typeface="Arial" panose="020B0604020202020204" pitchFamily="34" charset="0"/>
              <a:cs typeface="Source Han Sans CN" charset="0"/>
            </a:endParaRPr>
          </a:p>
        </p:txBody>
      </p:sp>
      <p:pic>
        <p:nvPicPr>
          <p:cNvPr id="3" name="Picture 3">
            <a:extLst>
              <a:ext uri="{FF2B5EF4-FFF2-40B4-BE49-F238E27FC236}">
                <a16:creationId xmlns:a16="http://schemas.microsoft.com/office/drawing/2014/main" id="{79B4AC7E-E346-BDC7-B038-DC0118A2232E}"/>
              </a:ext>
            </a:extLst>
          </p:cNvPr>
          <p:cNvPicPr>
            <a:picLocks noChangeAspect="1"/>
          </p:cNvPicPr>
          <p:nvPr/>
        </p:nvPicPr>
        <p:blipFill>
          <a:blip r:embed="rId3"/>
          <a:stretch>
            <a:fillRect/>
          </a:stretch>
        </p:blipFill>
        <p:spPr>
          <a:xfrm>
            <a:off x="5209642" y="-769579"/>
            <a:ext cx="3913413" cy="2666467"/>
          </a:xfrm>
          <a:prstGeom prst="rect">
            <a:avLst/>
          </a:prstGeom>
        </p:spPr>
      </p:pic>
      <p:sp>
        <p:nvSpPr>
          <p:cNvPr id="9" name="TextBox 8">
            <a:extLst>
              <a:ext uri="{FF2B5EF4-FFF2-40B4-BE49-F238E27FC236}">
                <a16:creationId xmlns:a16="http://schemas.microsoft.com/office/drawing/2014/main" id="{D6006F52-7AB2-4A93-7337-C99CF8A113D6}"/>
              </a:ext>
            </a:extLst>
          </p:cNvPr>
          <p:cNvSpPr txBox="1"/>
          <p:nvPr/>
        </p:nvSpPr>
        <p:spPr>
          <a:xfrm>
            <a:off x="20945" y="473462"/>
            <a:ext cx="9102109" cy="6737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solidFill>
                  <a:srgbClr val="FFFFFF"/>
                </a:solidFill>
                <a:latin typeface="Brandon Grotesque BOLD"/>
              </a:rPr>
              <a:t>WEBINAR MANAGEMENT</a:t>
            </a:r>
            <a:endParaRPr lang="en-US" sz="2800" dirty="0">
              <a:solidFill>
                <a:srgbClr val="FFFFFF"/>
              </a:solidFill>
            </a:endParaRPr>
          </a:p>
        </p:txBody>
      </p:sp>
      <p:sp>
        <p:nvSpPr>
          <p:cNvPr id="23" name="Rectangle 22">
            <a:extLst>
              <a:ext uri="{FF2B5EF4-FFF2-40B4-BE49-F238E27FC236}">
                <a16:creationId xmlns:a16="http://schemas.microsoft.com/office/drawing/2014/main" id="{D71F3087-82A2-49AB-A957-63AEAACA0B2C}"/>
              </a:ext>
            </a:extLst>
          </p:cNvPr>
          <p:cNvSpPr/>
          <p:nvPr/>
        </p:nvSpPr>
        <p:spPr bwMode="auto">
          <a:xfrm>
            <a:off x="3971924" y="1246217"/>
            <a:ext cx="1200148" cy="97971"/>
          </a:xfrm>
          <a:prstGeom prst="rect">
            <a:avLst/>
          </a:prstGeom>
          <a:solidFill>
            <a:srgbClr val="F6921E"/>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Source Han Sans CN" charset="0"/>
            </a:endParaRPr>
          </a:p>
        </p:txBody>
      </p:sp>
      <p:sp>
        <p:nvSpPr>
          <p:cNvPr id="14" name="TextBox 13">
            <a:extLst>
              <a:ext uri="{FF2B5EF4-FFF2-40B4-BE49-F238E27FC236}">
                <a16:creationId xmlns:a16="http://schemas.microsoft.com/office/drawing/2014/main" id="{011E4CA2-0714-406A-8A26-E582FA175181}"/>
              </a:ext>
            </a:extLst>
          </p:cNvPr>
          <p:cNvSpPr txBox="1"/>
          <p:nvPr/>
        </p:nvSpPr>
        <p:spPr>
          <a:xfrm>
            <a:off x="108914" y="2537087"/>
            <a:ext cx="2743901" cy="646331"/>
          </a:xfrm>
          <a:prstGeom prst="rect">
            <a:avLst/>
          </a:prstGeom>
          <a:noFill/>
        </p:spPr>
        <p:txBody>
          <a:bodyPr wrap="square" rtlCol="0">
            <a:spAutoFit/>
          </a:bodyPr>
          <a:lstStyle/>
          <a:p>
            <a:pPr lvl="0" algn="ctr" eaLnBrk="0">
              <a:lnSpc>
                <a:spcPct val="100000"/>
              </a:lnSpc>
              <a:spcBef>
                <a:spcPct val="0"/>
              </a:spcBef>
              <a:spcAft>
                <a:spcPct val="0"/>
              </a:spcAft>
              <a:buClrTx/>
              <a:buSzTx/>
            </a:pPr>
            <a:r>
              <a:rPr lang="en-US" altLang="en-US" dirty="0">
                <a:solidFill>
                  <a:srgbClr val="2A4443"/>
                </a:solidFill>
                <a:latin typeface="Brandon Grotesque Black" panose="020B0A03020203060202" pitchFamily="34" charset="0"/>
                <a:ea typeface="Segoe UI Emoji" panose="020B0502040204020203" pitchFamily="34" charset="0"/>
                <a:cs typeface="Times New Roman" panose="02020603050405020304" pitchFamily="18" charset="0"/>
              </a:rPr>
              <a:t>All attendees will be muted throughout this webinar.  </a:t>
            </a:r>
          </a:p>
        </p:txBody>
      </p:sp>
      <p:cxnSp>
        <p:nvCxnSpPr>
          <p:cNvPr id="15" name="Straight Arrow Connector 14">
            <a:extLst>
              <a:ext uri="{FF2B5EF4-FFF2-40B4-BE49-F238E27FC236}">
                <a16:creationId xmlns:a16="http://schemas.microsoft.com/office/drawing/2014/main" id="{5DFFE7B3-3CE6-41E1-A747-DADF384025CA}"/>
              </a:ext>
            </a:extLst>
          </p:cNvPr>
          <p:cNvCxnSpPr>
            <a:cxnSpLocks/>
          </p:cNvCxnSpPr>
          <p:nvPr/>
        </p:nvCxnSpPr>
        <p:spPr bwMode="auto">
          <a:xfrm>
            <a:off x="4800600" y="3366713"/>
            <a:ext cx="0" cy="820197"/>
          </a:xfrm>
          <a:prstGeom prst="straightConnector1">
            <a:avLst/>
          </a:prstGeom>
          <a:ln>
            <a:solidFill>
              <a:srgbClr val="F6921E"/>
            </a:solidFill>
            <a:headEnd type="none" w="med" len="med"/>
            <a:tailEnd type="triangle"/>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sp>
        <p:nvSpPr>
          <p:cNvPr id="16" name="TextBox 15">
            <a:extLst>
              <a:ext uri="{FF2B5EF4-FFF2-40B4-BE49-F238E27FC236}">
                <a16:creationId xmlns:a16="http://schemas.microsoft.com/office/drawing/2014/main" id="{06902A8C-0D02-4D05-AF00-B7CC1713ACC0}"/>
              </a:ext>
            </a:extLst>
          </p:cNvPr>
          <p:cNvSpPr txBox="1"/>
          <p:nvPr/>
        </p:nvSpPr>
        <p:spPr>
          <a:xfrm>
            <a:off x="3927613" y="2040824"/>
            <a:ext cx="3504579" cy="1200329"/>
          </a:xfrm>
          <a:prstGeom prst="rect">
            <a:avLst/>
          </a:prstGeom>
          <a:noFill/>
        </p:spPr>
        <p:txBody>
          <a:bodyPr wrap="square" rtlCol="0">
            <a:spAutoFit/>
          </a:bodyPr>
          <a:lstStyle/>
          <a:p>
            <a:pPr lvl="0" algn="ctr" eaLnBrk="0">
              <a:lnSpc>
                <a:spcPct val="100000"/>
              </a:lnSpc>
              <a:spcBef>
                <a:spcPct val="0"/>
              </a:spcBef>
              <a:spcAft>
                <a:spcPct val="0"/>
              </a:spcAft>
              <a:buClrTx/>
              <a:buSzTx/>
            </a:pPr>
            <a:r>
              <a:rPr lang="en-US" altLang="en-US" dirty="0">
                <a:solidFill>
                  <a:srgbClr val="2A4443"/>
                </a:solidFill>
                <a:latin typeface="Brandon Grotesque Black" panose="020B0A03020203060202" pitchFamily="34" charset="0"/>
                <a:ea typeface="Segoe UI Emoji" panose="020B0502040204020203" pitchFamily="34" charset="0"/>
                <a:cs typeface="Times New Roman" panose="02020603050405020304" pitchFamily="18" charset="0"/>
              </a:rPr>
              <a:t>If you have questions, please type them in the question box. </a:t>
            </a:r>
          </a:p>
          <a:p>
            <a:pPr lvl="0" algn="ctr" eaLnBrk="0">
              <a:lnSpc>
                <a:spcPct val="100000"/>
              </a:lnSpc>
              <a:spcBef>
                <a:spcPct val="0"/>
              </a:spcBef>
              <a:spcAft>
                <a:spcPct val="0"/>
              </a:spcAft>
              <a:buClrTx/>
              <a:buSzTx/>
            </a:pPr>
            <a:r>
              <a:rPr lang="en-US" altLang="en-US" dirty="0">
                <a:solidFill>
                  <a:srgbClr val="2A4443"/>
                </a:solidFill>
                <a:latin typeface="Brandon Grotesque Black" panose="020B0A03020203060202" pitchFamily="34" charset="0"/>
                <a:ea typeface="Segoe UI Emoji" panose="020B0502040204020203" pitchFamily="34" charset="0"/>
                <a:cs typeface="Times New Roman" panose="02020603050405020304" pitchFamily="18" charset="0"/>
              </a:rPr>
              <a:t>They will be addressed during the Questions section.</a:t>
            </a:r>
          </a:p>
        </p:txBody>
      </p:sp>
      <p:cxnSp>
        <p:nvCxnSpPr>
          <p:cNvPr id="17" name="Straight Arrow Connector 16">
            <a:extLst>
              <a:ext uri="{FF2B5EF4-FFF2-40B4-BE49-F238E27FC236}">
                <a16:creationId xmlns:a16="http://schemas.microsoft.com/office/drawing/2014/main" id="{A7723AC4-7646-4131-ACD5-30A65CD37879}"/>
              </a:ext>
            </a:extLst>
          </p:cNvPr>
          <p:cNvCxnSpPr>
            <a:cxnSpLocks/>
          </p:cNvCxnSpPr>
          <p:nvPr/>
        </p:nvCxnSpPr>
        <p:spPr bwMode="auto">
          <a:xfrm>
            <a:off x="381000" y="3366712"/>
            <a:ext cx="0" cy="820197"/>
          </a:xfrm>
          <a:prstGeom prst="straightConnector1">
            <a:avLst/>
          </a:prstGeom>
          <a:ln>
            <a:solidFill>
              <a:srgbClr val="F6921E"/>
            </a:solidFill>
            <a:headEnd type="none" w="med" len="med"/>
            <a:tailEnd type="triangle"/>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sp>
        <p:nvSpPr>
          <p:cNvPr id="18" name="TextBox 17">
            <a:extLst>
              <a:ext uri="{FF2B5EF4-FFF2-40B4-BE49-F238E27FC236}">
                <a16:creationId xmlns:a16="http://schemas.microsoft.com/office/drawing/2014/main" id="{2CDC49C5-F3A6-4C7C-96D0-A532D74F532F}"/>
              </a:ext>
            </a:extLst>
          </p:cNvPr>
          <p:cNvSpPr txBox="1"/>
          <p:nvPr/>
        </p:nvSpPr>
        <p:spPr>
          <a:xfrm>
            <a:off x="15191" y="6208091"/>
            <a:ext cx="5153824" cy="369332"/>
          </a:xfrm>
          <a:prstGeom prst="rect">
            <a:avLst/>
          </a:prstGeom>
          <a:noFill/>
        </p:spPr>
        <p:txBody>
          <a:bodyPr wrap="square" rtlCol="0">
            <a:spAutoFit/>
          </a:bodyPr>
          <a:lstStyle/>
          <a:p>
            <a:pPr lvl="0" algn="ctr" eaLnBrk="0">
              <a:lnSpc>
                <a:spcPct val="100000"/>
              </a:lnSpc>
              <a:spcBef>
                <a:spcPct val="0"/>
              </a:spcBef>
              <a:spcAft>
                <a:spcPct val="0"/>
              </a:spcAft>
              <a:buClrTx/>
              <a:buSzTx/>
            </a:pPr>
            <a:r>
              <a:rPr lang="en-US" altLang="en-US" dirty="0">
                <a:solidFill>
                  <a:srgbClr val="2A4443"/>
                </a:solidFill>
                <a:latin typeface="Brandon Grotesque Black" panose="020B0A03020203060202" pitchFamily="34" charset="0"/>
                <a:ea typeface="Segoe UI Emoji" panose="020B0502040204020203" pitchFamily="34" charset="0"/>
                <a:cs typeface="Times New Roman" panose="02020603050405020304" pitchFamily="18" charset="0"/>
              </a:rPr>
              <a:t>This webinar is being recorded.</a:t>
            </a:r>
          </a:p>
        </p:txBody>
      </p:sp>
      <p:pic>
        <p:nvPicPr>
          <p:cNvPr id="19" name="Picture 18">
            <a:extLst>
              <a:ext uri="{FF2B5EF4-FFF2-40B4-BE49-F238E27FC236}">
                <a16:creationId xmlns:a16="http://schemas.microsoft.com/office/drawing/2014/main" id="{D3CE2B31-ECD4-49C6-B350-9651C7CCCB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91" y="4321889"/>
            <a:ext cx="9144000" cy="239121"/>
          </a:xfrm>
          <a:prstGeom prst="rect">
            <a:avLst/>
          </a:prstGeom>
        </p:spPr>
      </p:pic>
    </p:spTree>
    <p:extLst>
      <p:ext uri="{BB962C8B-B14F-4D97-AF65-F5344CB8AC3E}">
        <p14:creationId xmlns:p14="http://schemas.microsoft.com/office/powerpoint/2010/main" val="592498226"/>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A4443"/>
        </a:solidFill>
        <a:effectLst/>
      </p:bgPr>
    </p:bg>
    <p:spTree>
      <p:nvGrpSpPr>
        <p:cNvPr id="1" name=""/>
        <p:cNvGrpSpPr/>
        <p:nvPr/>
      </p:nvGrpSpPr>
      <p:grpSpPr>
        <a:xfrm>
          <a:off x="0" y="0"/>
          <a:ext cx="0" cy="0"/>
          <a:chOff x="0" y="0"/>
          <a:chExt cx="0" cy="0"/>
        </a:xfrm>
      </p:grpSpPr>
      <p:pic>
        <p:nvPicPr>
          <p:cNvPr id="27" name="Graphic 2">
            <a:extLst>
              <a:ext uri="{FF2B5EF4-FFF2-40B4-BE49-F238E27FC236}">
                <a16:creationId xmlns:a16="http://schemas.microsoft.com/office/drawing/2014/main" id="{7A41E055-FB20-CB95-EEBA-1653A3B215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581" y="-513936"/>
            <a:ext cx="11057161" cy="7885871"/>
          </a:xfrm>
          <a:prstGeom prst="rect">
            <a:avLst/>
          </a:prstGeom>
        </p:spPr>
      </p:pic>
      <p:sp>
        <p:nvSpPr>
          <p:cNvPr id="4" name="Rectangle 3">
            <a:extLst>
              <a:ext uri="{FF2B5EF4-FFF2-40B4-BE49-F238E27FC236}">
                <a16:creationId xmlns:a16="http://schemas.microsoft.com/office/drawing/2014/main" id="{7C7F8C66-4AF2-408D-B76C-315B350ED45B}"/>
              </a:ext>
            </a:extLst>
          </p:cNvPr>
          <p:cNvSpPr/>
          <p:nvPr/>
        </p:nvSpPr>
        <p:spPr>
          <a:xfrm>
            <a:off x="304800" y="609600"/>
            <a:ext cx="8229600" cy="4227119"/>
          </a:xfrm>
          <a:prstGeom prst="rect">
            <a:avLst/>
          </a:prstGeom>
        </p:spPr>
        <p:txBody>
          <a:bodyPr wrap="square">
            <a:spAutoFit/>
          </a:bodyPr>
          <a:lstStyle/>
          <a:p>
            <a:pPr lvl="0"/>
            <a:r>
              <a:rPr lang="en-US" sz="4800" dirty="0">
                <a:solidFill>
                  <a:srgbClr val="FFFFFF"/>
                </a:solidFill>
                <a:latin typeface="Brandon Grotesque Regular" panose="020B0503020203060202" pitchFamily="34" charset="0"/>
              </a:rPr>
              <a:t>First Nations’ mission is to </a:t>
            </a:r>
            <a:r>
              <a:rPr lang="en-US" sz="4800" b="1" dirty="0">
                <a:solidFill>
                  <a:srgbClr val="FFFFFF"/>
                </a:solidFill>
                <a:latin typeface="Brandon Grotesque Bold" panose="020B0803020203060202" pitchFamily="34" charset="0"/>
              </a:rPr>
              <a:t>uplift</a:t>
            </a:r>
            <a:r>
              <a:rPr lang="en-US" sz="4800" dirty="0">
                <a:solidFill>
                  <a:srgbClr val="FFFFFF"/>
                </a:solidFill>
                <a:latin typeface="Brandon Grotesque Regular" panose="020B0503020203060202" pitchFamily="34" charset="0"/>
              </a:rPr>
              <a:t> and </a:t>
            </a:r>
            <a:r>
              <a:rPr lang="en-US" sz="4800" b="1" dirty="0">
                <a:solidFill>
                  <a:srgbClr val="FFFFFF"/>
                </a:solidFill>
                <a:latin typeface="Brandon Grotesque Bold" panose="020B0803020203060202" pitchFamily="34" charset="0"/>
              </a:rPr>
              <a:t>sustain</a:t>
            </a:r>
            <a:r>
              <a:rPr lang="en-US" sz="4800" dirty="0">
                <a:solidFill>
                  <a:srgbClr val="FFFFFF"/>
                </a:solidFill>
                <a:latin typeface="Brandon Grotesque Regular" panose="020B0503020203060202" pitchFamily="34" charset="0"/>
              </a:rPr>
              <a:t> the lifeways and economies of Native communities through </a:t>
            </a:r>
            <a:r>
              <a:rPr lang="en-US" sz="4800" b="1" dirty="0">
                <a:solidFill>
                  <a:srgbClr val="FFFFFF"/>
                </a:solidFill>
                <a:latin typeface="Brandon Grotesque Bold" panose="020B0803020203060202" pitchFamily="34" charset="0"/>
              </a:rPr>
              <a:t>advocacy</a:t>
            </a:r>
            <a:r>
              <a:rPr lang="en-US" sz="4800" dirty="0">
                <a:solidFill>
                  <a:srgbClr val="FFFFFF"/>
                </a:solidFill>
                <a:latin typeface="Brandon Grotesque Regular" panose="020B0503020203060202" pitchFamily="34" charset="0"/>
              </a:rPr>
              <a:t>, </a:t>
            </a:r>
            <a:r>
              <a:rPr lang="en-US" sz="4800" b="1" dirty="0">
                <a:solidFill>
                  <a:srgbClr val="FFFFFF"/>
                </a:solidFill>
                <a:latin typeface="Brandon Grotesque Bold" panose="020B0803020203060202" pitchFamily="34" charset="0"/>
              </a:rPr>
              <a:t>financial support</a:t>
            </a:r>
            <a:r>
              <a:rPr lang="en-US" sz="4800" dirty="0">
                <a:solidFill>
                  <a:srgbClr val="FFFFFF"/>
                </a:solidFill>
                <a:latin typeface="Brandon Grotesque Regular" panose="020B0503020203060202" pitchFamily="34" charset="0"/>
              </a:rPr>
              <a:t>, and </a:t>
            </a:r>
            <a:r>
              <a:rPr lang="en-US" sz="4800" b="1" dirty="0">
                <a:solidFill>
                  <a:srgbClr val="FFFFFF"/>
                </a:solidFill>
                <a:latin typeface="Brandon Grotesque Bold" panose="020B0803020203060202" pitchFamily="34" charset="0"/>
              </a:rPr>
              <a:t>knowledge sharing</a:t>
            </a:r>
            <a:r>
              <a:rPr lang="en-US" sz="4800" dirty="0">
                <a:solidFill>
                  <a:srgbClr val="FFFFFF"/>
                </a:solidFill>
                <a:latin typeface="Brandon Grotesque Regular" panose="020B0503020203060202" pitchFamily="34" charset="0"/>
              </a:rPr>
              <a:t>. </a:t>
            </a:r>
          </a:p>
        </p:txBody>
      </p:sp>
    </p:spTree>
    <p:extLst>
      <p:ext uri="{BB962C8B-B14F-4D97-AF65-F5344CB8AC3E}">
        <p14:creationId xmlns:p14="http://schemas.microsoft.com/office/powerpoint/2010/main" val="3386474135"/>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365A5C-3C52-D735-A89A-523A3ECB4145}"/>
              </a:ext>
            </a:extLst>
          </p:cNvPr>
          <p:cNvSpPr/>
          <p:nvPr/>
        </p:nvSpPr>
        <p:spPr bwMode="auto">
          <a:xfrm>
            <a:off x="-8165" y="-42183"/>
            <a:ext cx="9146721" cy="1758163"/>
          </a:xfrm>
          <a:prstGeom prst="rect">
            <a:avLst/>
          </a:prstGeom>
          <a:solidFill>
            <a:srgbClr val="2A4443"/>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endParaRPr kumimoji="0" lang="en-US" sz="1800" b="0" i="0" u="none" strike="noStrike" cap="none" normalizeH="0" baseline="0">
              <a:ln>
                <a:noFill/>
              </a:ln>
              <a:effectLst/>
              <a:latin typeface="Arial" panose="020B0604020202020204" pitchFamily="34" charset="0"/>
              <a:cs typeface="Source Han Sans CN" charset="0"/>
            </a:endParaRPr>
          </a:p>
        </p:txBody>
      </p:sp>
      <p:pic>
        <p:nvPicPr>
          <p:cNvPr id="3" name="Picture 3">
            <a:extLst>
              <a:ext uri="{FF2B5EF4-FFF2-40B4-BE49-F238E27FC236}">
                <a16:creationId xmlns:a16="http://schemas.microsoft.com/office/drawing/2014/main" id="{79B4AC7E-E346-BDC7-B038-DC0118A2232E}"/>
              </a:ext>
            </a:extLst>
          </p:cNvPr>
          <p:cNvPicPr>
            <a:picLocks noChangeAspect="1"/>
          </p:cNvPicPr>
          <p:nvPr/>
        </p:nvPicPr>
        <p:blipFill>
          <a:blip r:embed="rId3"/>
          <a:stretch>
            <a:fillRect/>
          </a:stretch>
        </p:blipFill>
        <p:spPr>
          <a:xfrm>
            <a:off x="5209642" y="-769579"/>
            <a:ext cx="3913413" cy="2666467"/>
          </a:xfrm>
          <a:prstGeom prst="rect">
            <a:avLst/>
          </a:prstGeom>
        </p:spPr>
      </p:pic>
      <p:sp>
        <p:nvSpPr>
          <p:cNvPr id="9" name="TextBox 8">
            <a:extLst>
              <a:ext uri="{FF2B5EF4-FFF2-40B4-BE49-F238E27FC236}">
                <a16:creationId xmlns:a16="http://schemas.microsoft.com/office/drawing/2014/main" id="{D6006F52-7AB2-4A93-7337-C99CF8A113D6}"/>
              </a:ext>
            </a:extLst>
          </p:cNvPr>
          <p:cNvSpPr txBox="1"/>
          <p:nvPr/>
        </p:nvSpPr>
        <p:spPr>
          <a:xfrm>
            <a:off x="20945" y="473462"/>
            <a:ext cx="9102109" cy="6737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solidFill>
                  <a:srgbClr val="FFFFFF"/>
                </a:solidFill>
                <a:latin typeface="Brandon Grotesque BOLD"/>
              </a:rPr>
              <a:t>OUR STRATEGIES</a:t>
            </a:r>
            <a:endParaRPr lang="en-US" sz="2800" dirty="0">
              <a:solidFill>
                <a:srgbClr val="FFFFFF"/>
              </a:solidFill>
            </a:endParaRPr>
          </a:p>
        </p:txBody>
      </p:sp>
      <p:sp>
        <p:nvSpPr>
          <p:cNvPr id="23" name="Rectangle 22">
            <a:extLst>
              <a:ext uri="{FF2B5EF4-FFF2-40B4-BE49-F238E27FC236}">
                <a16:creationId xmlns:a16="http://schemas.microsoft.com/office/drawing/2014/main" id="{D71F3087-82A2-49AB-A957-63AEAACA0B2C}"/>
              </a:ext>
            </a:extLst>
          </p:cNvPr>
          <p:cNvSpPr/>
          <p:nvPr/>
        </p:nvSpPr>
        <p:spPr bwMode="auto">
          <a:xfrm>
            <a:off x="3971924" y="1246217"/>
            <a:ext cx="1200148" cy="97971"/>
          </a:xfrm>
          <a:prstGeom prst="rect">
            <a:avLst/>
          </a:prstGeom>
          <a:solidFill>
            <a:srgbClr val="F6921E"/>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Source Han Sans CN" charset="0"/>
            </a:endParaRPr>
          </a:p>
        </p:txBody>
      </p:sp>
      <p:sp>
        <p:nvSpPr>
          <p:cNvPr id="25" name="TextBox 24">
            <a:extLst>
              <a:ext uri="{FF2B5EF4-FFF2-40B4-BE49-F238E27FC236}">
                <a16:creationId xmlns:a16="http://schemas.microsoft.com/office/drawing/2014/main" id="{F7860831-1AE1-419E-B28B-1E55740C17EA}"/>
              </a:ext>
            </a:extLst>
          </p:cNvPr>
          <p:cNvSpPr txBox="1"/>
          <p:nvPr/>
        </p:nvSpPr>
        <p:spPr>
          <a:xfrm>
            <a:off x="1239671" y="2720575"/>
            <a:ext cx="4343400" cy="354777"/>
          </a:xfrm>
          <a:prstGeom prst="rect">
            <a:avLst/>
          </a:prstGeom>
          <a:noFill/>
        </p:spPr>
        <p:txBody>
          <a:bodyPr wrap="square" rtlCol="0">
            <a:spAutoFit/>
          </a:bodyPr>
          <a:lstStyle/>
          <a:p>
            <a:r>
              <a:rPr lang="en-US" dirty="0">
                <a:solidFill>
                  <a:srgbClr val="2A4443"/>
                </a:solidFill>
                <a:latin typeface="Brandon Grotesque Regular" panose="020B0503020203060202" pitchFamily="34" charset="0"/>
              </a:rPr>
              <a:t>TECHNICAL ASSISTANCE &amp; TRAINING</a:t>
            </a:r>
          </a:p>
        </p:txBody>
      </p:sp>
      <p:sp>
        <p:nvSpPr>
          <p:cNvPr id="26" name="TextBox 25">
            <a:extLst>
              <a:ext uri="{FF2B5EF4-FFF2-40B4-BE49-F238E27FC236}">
                <a16:creationId xmlns:a16="http://schemas.microsoft.com/office/drawing/2014/main" id="{5DBDCA3A-FF02-42FB-8EFE-1E73E8C584BC}"/>
              </a:ext>
            </a:extLst>
          </p:cNvPr>
          <p:cNvSpPr txBox="1"/>
          <p:nvPr/>
        </p:nvSpPr>
        <p:spPr>
          <a:xfrm>
            <a:off x="1239671" y="3490280"/>
            <a:ext cx="4572000" cy="354777"/>
          </a:xfrm>
          <a:prstGeom prst="rect">
            <a:avLst/>
          </a:prstGeom>
          <a:noFill/>
        </p:spPr>
        <p:txBody>
          <a:bodyPr wrap="square" rtlCol="0">
            <a:spAutoFit/>
          </a:bodyPr>
          <a:lstStyle/>
          <a:p>
            <a:r>
              <a:rPr lang="en-US" dirty="0">
                <a:solidFill>
                  <a:srgbClr val="2A4443"/>
                </a:solidFill>
                <a:latin typeface="Brandon Grotesque Regular" panose="020B0503020203060202" pitchFamily="34" charset="0"/>
              </a:rPr>
              <a:t>CONVENINGS &amp; WEBINARS</a:t>
            </a:r>
          </a:p>
        </p:txBody>
      </p:sp>
      <p:sp>
        <p:nvSpPr>
          <p:cNvPr id="27" name="TextBox 26">
            <a:extLst>
              <a:ext uri="{FF2B5EF4-FFF2-40B4-BE49-F238E27FC236}">
                <a16:creationId xmlns:a16="http://schemas.microsoft.com/office/drawing/2014/main" id="{F8A6F420-0607-4513-83CD-A7F59D020E88}"/>
              </a:ext>
            </a:extLst>
          </p:cNvPr>
          <p:cNvSpPr txBox="1"/>
          <p:nvPr/>
        </p:nvSpPr>
        <p:spPr>
          <a:xfrm>
            <a:off x="1248967" y="4339402"/>
            <a:ext cx="6199198" cy="354777"/>
          </a:xfrm>
          <a:prstGeom prst="rect">
            <a:avLst/>
          </a:prstGeom>
          <a:noFill/>
        </p:spPr>
        <p:txBody>
          <a:bodyPr wrap="square" rtlCol="0">
            <a:spAutoFit/>
          </a:bodyPr>
          <a:lstStyle/>
          <a:p>
            <a:r>
              <a:rPr lang="en-US" dirty="0">
                <a:solidFill>
                  <a:srgbClr val="2A4443"/>
                </a:solidFill>
                <a:latin typeface="Brandon Grotesque Regular" panose="020B0503020203060202" pitchFamily="34" charset="0"/>
              </a:rPr>
              <a:t>RESEARCH ON BEST PRACTICES &amp; MODELS</a:t>
            </a:r>
          </a:p>
        </p:txBody>
      </p:sp>
      <p:sp>
        <p:nvSpPr>
          <p:cNvPr id="33" name="TextBox 32">
            <a:extLst>
              <a:ext uri="{FF2B5EF4-FFF2-40B4-BE49-F238E27FC236}">
                <a16:creationId xmlns:a16="http://schemas.microsoft.com/office/drawing/2014/main" id="{366695A7-E3AF-4851-AEA6-A27E7BDC377A}"/>
              </a:ext>
            </a:extLst>
          </p:cNvPr>
          <p:cNvSpPr txBox="1"/>
          <p:nvPr/>
        </p:nvSpPr>
        <p:spPr>
          <a:xfrm>
            <a:off x="1239671" y="5118088"/>
            <a:ext cx="4691479" cy="354777"/>
          </a:xfrm>
          <a:prstGeom prst="rect">
            <a:avLst/>
          </a:prstGeom>
          <a:noFill/>
        </p:spPr>
        <p:txBody>
          <a:bodyPr wrap="square" rtlCol="0">
            <a:spAutoFit/>
          </a:bodyPr>
          <a:lstStyle/>
          <a:p>
            <a:r>
              <a:rPr lang="en-US" dirty="0">
                <a:solidFill>
                  <a:srgbClr val="2A4443"/>
                </a:solidFill>
                <a:latin typeface="Brandon Grotesque Regular" panose="020B0503020203060202" pitchFamily="34" charset="0"/>
              </a:rPr>
              <a:t>COALITION BUILDING &amp; FELLOWSHIPS</a:t>
            </a:r>
          </a:p>
        </p:txBody>
      </p:sp>
      <p:sp>
        <p:nvSpPr>
          <p:cNvPr id="34" name="TextBox 33">
            <a:extLst>
              <a:ext uri="{FF2B5EF4-FFF2-40B4-BE49-F238E27FC236}">
                <a16:creationId xmlns:a16="http://schemas.microsoft.com/office/drawing/2014/main" id="{E5790CEC-AE51-462C-B744-7991F8380DB5}"/>
              </a:ext>
            </a:extLst>
          </p:cNvPr>
          <p:cNvSpPr txBox="1"/>
          <p:nvPr/>
        </p:nvSpPr>
        <p:spPr>
          <a:xfrm>
            <a:off x="1248967" y="5896774"/>
            <a:ext cx="3429000" cy="354777"/>
          </a:xfrm>
          <a:prstGeom prst="rect">
            <a:avLst/>
          </a:prstGeom>
          <a:noFill/>
        </p:spPr>
        <p:txBody>
          <a:bodyPr wrap="square" rtlCol="0">
            <a:spAutoFit/>
          </a:bodyPr>
          <a:lstStyle/>
          <a:p>
            <a:r>
              <a:rPr lang="en-US" dirty="0">
                <a:solidFill>
                  <a:srgbClr val="2A4443"/>
                </a:solidFill>
                <a:latin typeface="Brandon Grotesque Regular" panose="020B0503020203060202" pitchFamily="34" charset="0"/>
              </a:rPr>
              <a:t>ADVOCACY </a:t>
            </a:r>
          </a:p>
        </p:txBody>
      </p:sp>
      <p:sp>
        <p:nvSpPr>
          <p:cNvPr id="35" name="TextBox 34">
            <a:extLst>
              <a:ext uri="{FF2B5EF4-FFF2-40B4-BE49-F238E27FC236}">
                <a16:creationId xmlns:a16="http://schemas.microsoft.com/office/drawing/2014/main" id="{85D6A9D0-BDF0-421A-8C39-B50E4CC4A78B}"/>
              </a:ext>
            </a:extLst>
          </p:cNvPr>
          <p:cNvSpPr txBox="1"/>
          <p:nvPr/>
        </p:nvSpPr>
        <p:spPr>
          <a:xfrm>
            <a:off x="1217285" y="2028851"/>
            <a:ext cx="6477064" cy="354777"/>
          </a:xfrm>
          <a:prstGeom prst="rect">
            <a:avLst/>
          </a:prstGeom>
          <a:noFill/>
        </p:spPr>
        <p:txBody>
          <a:bodyPr wrap="square" rtlCol="0">
            <a:spAutoFit/>
          </a:bodyPr>
          <a:lstStyle/>
          <a:p>
            <a:r>
              <a:rPr lang="en-US" dirty="0">
                <a:solidFill>
                  <a:srgbClr val="2A4443"/>
                </a:solidFill>
                <a:latin typeface="Brandon Grotesque Regular" panose="020B0503020203060202" pitchFamily="34" charset="0"/>
              </a:rPr>
              <a:t>DIRECT FINANCIAL SUPPORT THROUGH GRANTMAKING</a:t>
            </a:r>
          </a:p>
        </p:txBody>
      </p:sp>
      <p:pic>
        <p:nvPicPr>
          <p:cNvPr id="36" name="Picture 35">
            <a:extLst>
              <a:ext uri="{FF2B5EF4-FFF2-40B4-BE49-F238E27FC236}">
                <a16:creationId xmlns:a16="http://schemas.microsoft.com/office/drawing/2014/main" id="{64FDDD55-9FA9-4F44-8896-C7FB3B1426DF}"/>
              </a:ext>
            </a:extLst>
          </p:cNvPr>
          <p:cNvPicPr>
            <a:picLocks noChangeAspect="1"/>
          </p:cNvPicPr>
          <p:nvPr/>
        </p:nvPicPr>
        <p:blipFill rotWithShape="1">
          <a:blip r:embed="rId4"/>
          <a:srcRect r="55088"/>
          <a:stretch/>
        </p:blipFill>
        <p:spPr>
          <a:xfrm>
            <a:off x="381000" y="2036401"/>
            <a:ext cx="867967" cy="4438273"/>
          </a:xfrm>
          <a:prstGeom prst="rect">
            <a:avLst/>
          </a:prstGeom>
        </p:spPr>
      </p:pic>
    </p:spTree>
    <p:extLst>
      <p:ext uri="{BB962C8B-B14F-4D97-AF65-F5344CB8AC3E}">
        <p14:creationId xmlns:p14="http://schemas.microsoft.com/office/powerpoint/2010/main" val="4154818322"/>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365A5C-3C52-D735-A89A-523A3ECB4145}"/>
              </a:ext>
            </a:extLst>
          </p:cNvPr>
          <p:cNvSpPr/>
          <p:nvPr/>
        </p:nvSpPr>
        <p:spPr bwMode="auto">
          <a:xfrm>
            <a:off x="-8165" y="-42183"/>
            <a:ext cx="9146721" cy="1758163"/>
          </a:xfrm>
          <a:prstGeom prst="rect">
            <a:avLst/>
          </a:prstGeom>
          <a:solidFill>
            <a:srgbClr val="2A4443"/>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endParaRPr kumimoji="0" lang="en-US" sz="1800" b="0" i="0" u="none" strike="noStrike" cap="none" normalizeH="0" baseline="0">
              <a:ln>
                <a:noFill/>
              </a:ln>
              <a:effectLst/>
              <a:latin typeface="Arial" panose="020B0604020202020204" pitchFamily="34" charset="0"/>
              <a:cs typeface="Source Han Sans CN" charset="0"/>
            </a:endParaRPr>
          </a:p>
        </p:txBody>
      </p:sp>
      <p:pic>
        <p:nvPicPr>
          <p:cNvPr id="3" name="Picture 3">
            <a:extLst>
              <a:ext uri="{FF2B5EF4-FFF2-40B4-BE49-F238E27FC236}">
                <a16:creationId xmlns:a16="http://schemas.microsoft.com/office/drawing/2014/main" id="{79B4AC7E-E346-BDC7-B038-DC0118A2232E}"/>
              </a:ext>
            </a:extLst>
          </p:cNvPr>
          <p:cNvPicPr>
            <a:picLocks noChangeAspect="1"/>
          </p:cNvPicPr>
          <p:nvPr/>
        </p:nvPicPr>
        <p:blipFill>
          <a:blip r:embed="rId3"/>
          <a:stretch>
            <a:fillRect/>
          </a:stretch>
        </p:blipFill>
        <p:spPr>
          <a:xfrm>
            <a:off x="5209642" y="-769579"/>
            <a:ext cx="3913413" cy="2666467"/>
          </a:xfrm>
          <a:prstGeom prst="rect">
            <a:avLst/>
          </a:prstGeom>
        </p:spPr>
      </p:pic>
      <p:sp>
        <p:nvSpPr>
          <p:cNvPr id="9" name="TextBox 8">
            <a:extLst>
              <a:ext uri="{FF2B5EF4-FFF2-40B4-BE49-F238E27FC236}">
                <a16:creationId xmlns:a16="http://schemas.microsoft.com/office/drawing/2014/main" id="{D6006F52-7AB2-4A93-7337-C99CF8A113D6}"/>
              </a:ext>
            </a:extLst>
          </p:cNvPr>
          <p:cNvSpPr txBox="1"/>
          <p:nvPr/>
        </p:nvSpPr>
        <p:spPr>
          <a:xfrm>
            <a:off x="20945" y="473462"/>
            <a:ext cx="9102109" cy="6737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solidFill>
                  <a:srgbClr val="FFFFFF"/>
                </a:solidFill>
                <a:latin typeface="Brandon Grotesque BOLD"/>
              </a:rPr>
              <a:t>STEWARDING NATIVE LANDS</a:t>
            </a:r>
            <a:endParaRPr lang="en-US" sz="2800" dirty="0">
              <a:solidFill>
                <a:srgbClr val="FFFFFF"/>
              </a:solidFill>
            </a:endParaRPr>
          </a:p>
        </p:txBody>
      </p:sp>
      <p:sp>
        <p:nvSpPr>
          <p:cNvPr id="18" name="TextBox 17">
            <a:extLst>
              <a:ext uri="{FF2B5EF4-FFF2-40B4-BE49-F238E27FC236}">
                <a16:creationId xmlns:a16="http://schemas.microsoft.com/office/drawing/2014/main" id="{AF193C46-A1A2-A62B-3058-99B23F61A37A}"/>
              </a:ext>
            </a:extLst>
          </p:cNvPr>
          <p:cNvSpPr txBox="1"/>
          <p:nvPr/>
        </p:nvSpPr>
        <p:spPr>
          <a:xfrm>
            <a:off x="484713" y="4202057"/>
            <a:ext cx="1942524" cy="6971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solidFill>
                  <a:srgbClr val="2A4443"/>
                </a:solidFill>
                <a:latin typeface="Brandon Grotesque BOLD"/>
                <a:cs typeface="Arial"/>
              </a:rPr>
              <a:t>ENVIRONMENTAL SOVEREIGNTY &amp; JUSTICE </a:t>
            </a:r>
          </a:p>
        </p:txBody>
      </p:sp>
      <p:sp>
        <p:nvSpPr>
          <p:cNvPr id="43" name="TextBox 42">
            <a:extLst>
              <a:ext uri="{FF2B5EF4-FFF2-40B4-BE49-F238E27FC236}">
                <a16:creationId xmlns:a16="http://schemas.microsoft.com/office/drawing/2014/main" id="{0F22AC3F-340B-49D7-A0B9-963BFDEC6BC6}"/>
              </a:ext>
            </a:extLst>
          </p:cNvPr>
          <p:cNvSpPr txBox="1"/>
          <p:nvPr/>
        </p:nvSpPr>
        <p:spPr>
          <a:xfrm>
            <a:off x="2487882" y="4255253"/>
            <a:ext cx="1942524" cy="296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solidFill>
                  <a:srgbClr val="2A4443"/>
                </a:solidFill>
                <a:latin typeface="Brandon Grotesque BOLD"/>
                <a:cs typeface="Arial"/>
              </a:rPr>
              <a:t>STEWARDSHIP </a:t>
            </a:r>
          </a:p>
        </p:txBody>
      </p:sp>
      <p:sp>
        <p:nvSpPr>
          <p:cNvPr id="44" name="TextBox 43">
            <a:extLst>
              <a:ext uri="{FF2B5EF4-FFF2-40B4-BE49-F238E27FC236}">
                <a16:creationId xmlns:a16="http://schemas.microsoft.com/office/drawing/2014/main" id="{106C5192-1402-4A13-B103-55B58162F777}"/>
              </a:ext>
            </a:extLst>
          </p:cNvPr>
          <p:cNvSpPr txBox="1"/>
          <p:nvPr/>
        </p:nvSpPr>
        <p:spPr>
          <a:xfrm>
            <a:off x="2505467" y="5321028"/>
            <a:ext cx="1942524" cy="6971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solidFill>
                  <a:srgbClr val="2A4443"/>
                </a:solidFill>
                <a:latin typeface="Brandon Grotesque Regular" panose="020B0503020203060202" pitchFamily="34" charset="0"/>
                <a:cs typeface="Arial"/>
              </a:rPr>
              <a:t>Restoring healthy relationships between people and land</a:t>
            </a:r>
          </a:p>
        </p:txBody>
      </p:sp>
      <p:sp>
        <p:nvSpPr>
          <p:cNvPr id="28" name="TextBox 27">
            <a:extLst>
              <a:ext uri="{FF2B5EF4-FFF2-40B4-BE49-F238E27FC236}">
                <a16:creationId xmlns:a16="http://schemas.microsoft.com/office/drawing/2014/main" id="{A6D0A247-A168-468B-81BF-C6A553E38BBB}"/>
              </a:ext>
            </a:extLst>
          </p:cNvPr>
          <p:cNvSpPr txBox="1"/>
          <p:nvPr/>
        </p:nvSpPr>
        <p:spPr>
          <a:xfrm>
            <a:off x="4477616" y="4254218"/>
            <a:ext cx="1942524" cy="296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solidFill>
                  <a:srgbClr val="2A4443"/>
                </a:solidFill>
                <a:latin typeface="Brandon Grotesque BOLD"/>
                <a:cs typeface="Arial"/>
              </a:rPr>
              <a:t>CLIMATE</a:t>
            </a:r>
            <a:endParaRPr lang="en-US" sz="2000" dirty="0">
              <a:solidFill>
                <a:srgbClr val="2A4443"/>
              </a:solidFill>
              <a:latin typeface="Brandon Grotesque BOLD"/>
            </a:endParaRPr>
          </a:p>
        </p:txBody>
      </p:sp>
      <p:sp>
        <p:nvSpPr>
          <p:cNvPr id="29" name="TextBox 28">
            <a:extLst>
              <a:ext uri="{FF2B5EF4-FFF2-40B4-BE49-F238E27FC236}">
                <a16:creationId xmlns:a16="http://schemas.microsoft.com/office/drawing/2014/main" id="{67BCDE7B-899B-4190-8444-548E0840E5E9}"/>
              </a:ext>
            </a:extLst>
          </p:cNvPr>
          <p:cNvSpPr txBox="1"/>
          <p:nvPr/>
        </p:nvSpPr>
        <p:spPr>
          <a:xfrm>
            <a:off x="6549475" y="5322316"/>
            <a:ext cx="1942524" cy="6971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solidFill>
                  <a:srgbClr val="2A4443"/>
                </a:solidFill>
                <a:latin typeface="Brandon Grotesque Regular"/>
                <a:cs typeface="Arial"/>
              </a:rPr>
              <a:t>Avenues for intergenerational knowledge transfer</a:t>
            </a:r>
          </a:p>
        </p:txBody>
      </p:sp>
      <p:pic>
        <p:nvPicPr>
          <p:cNvPr id="10" name="Picture 9">
            <a:extLst>
              <a:ext uri="{FF2B5EF4-FFF2-40B4-BE49-F238E27FC236}">
                <a16:creationId xmlns:a16="http://schemas.microsoft.com/office/drawing/2014/main" id="{C219AADE-2F5A-42C9-AD62-43D243C25BB9}"/>
              </a:ext>
            </a:extLst>
          </p:cNvPr>
          <p:cNvPicPr>
            <a:picLocks noChangeAspect="1"/>
          </p:cNvPicPr>
          <p:nvPr/>
        </p:nvPicPr>
        <p:blipFill>
          <a:blip r:embed="rId4"/>
          <a:stretch>
            <a:fillRect/>
          </a:stretch>
        </p:blipFill>
        <p:spPr>
          <a:xfrm>
            <a:off x="679703" y="2577105"/>
            <a:ext cx="1475360" cy="1481456"/>
          </a:xfrm>
          <a:prstGeom prst="rect">
            <a:avLst/>
          </a:prstGeom>
        </p:spPr>
      </p:pic>
      <p:pic>
        <p:nvPicPr>
          <p:cNvPr id="12" name="Picture 11">
            <a:extLst>
              <a:ext uri="{FF2B5EF4-FFF2-40B4-BE49-F238E27FC236}">
                <a16:creationId xmlns:a16="http://schemas.microsoft.com/office/drawing/2014/main" id="{3731F379-32A8-4B92-8716-40393999BB5E}"/>
              </a:ext>
            </a:extLst>
          </p:cNvPr>
          <p:cNvPicPr>
            <a:picLocks noChangeAspect="1"/>
          </p:cNvPicPr>
          <p:nvPr/>
        </p:nvPicPr>
        <p:blipFill>
          <a:blip r:embed="rId5"/>
          <a:stretch>
            <a:fillRect/>
          </a:stretch>
        </p:blipFill>
        <p:spPr>
          <a:xfrm>
            <a:off x="2679311" y="2577105"/>
            <a:ext cx="1475360" cy="1475360"/>
          </a:xfrm>
          <a:prstGeom prst="rect">
            <a:avLst/>
          </a:prstGeom>
        </p:spPr>
      </p:pic>
      <p:pic>
        <p:nvPicPr>
          <p:cNvPr id="13" name="Picture 12">
            <a:extLst>
              <a:ext uri="{FF2B5EF4-FFF2-40B4-BE49-F238E27FC236}">
                <a16:creationId xmlns:a16="http://schemas.microsoft.com/office/drawing/2014/main" id="{EA22092A-1DF4-4D1A-AF5B-BCAEA4A08182}"/>
              </a:ext>
            </a:extLst>
          </p:cNvPr>
          <p:cNvPicPr>
            <a:picLocks noChangeAspect="1"/>
          </p:cNvPicPr>
          <p:nvPr/>
        </p:nvPicPr>
        <p:blipFill>
          <a:blip r:embed="rId6"/>
          <a:stretch>
            <a:fillRect/>
          </a:stretch>
        </p:blipFill>
        <p:spPr>
          <a:xfrm>
            <a:off x="4678919" y="2568182"/>
            <a:ext cx="1469263" cy="1511939"/>
          </a:xfrm>
          <a:prstGeom prst="rect">
            <a:avLst/>
          </a:prstGeom>
        </p:spPr>
      </p:pic>
      <p:pic>
        <p:nvPicPr>
          <p:cNvPr id="14" name="Picture 13">
            <a:extLst>
              <a:ext uri="{FF2B5EF4-FFF2-40B4-BE49-F238E27FC236}">
                <a16:creationId xmlns:a16="http://schemas.microsoft.com/office/drawing/2014/main" id="{DA45B5ED-D8FA-40AE-B52E-763631796285}"/>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9533"/>
                    </a14:imgEffect>
                    <a14:imgEffect>
                      <a14:saturation sat="147000"/>
                    </a14:imgEffect>
                  </a14:imgLayer>
                </a14:imgProps>
              </a:ext>
            </a:extLst>
          </a:blip>
          <a:stretch>
            <a:fillRect/>
          </a:stretch>
        </p:blipFill>
        <p:spPr>
          <a:xfrm>
            <a:off x="6672430" y="2577105"/>
            <a:ext cx="1481456" cy="1481456"/>
          </a:xfrm>
          <a:prstGeom prst="rect">
            <a:avLst/>
          </a:prstGeom>
        </p:spPr>
      </p:pic>
      <p:sp>
        <p:nvSpPr>
          <p:cNvPr id="15" name="Rectangle 14">
            <a:extLst>
              <a:ext uri="{FF2B5EF4-FFF2-40B4-BE49-F238E27FC236}">
                <a16:creationId xmlns:a16="http://schemas.microsoft.com/office/drawing/2014/main" id="{A38F55F6-2E74-4A54-9744-414946B47381}"/>
              </a:ext>
            </a:extLst>
          </p:cNvPr>
          <p:cNvSpPr/>
          <p:nvPr/>
        </p:nvSpPr>
        <p:spPr>
          <a:xfrm>
            <a:off x="6382189" y="4260183"/>
            <a:ext cx="2277098" cy="296428"/>
          </a:xfrm>
          <a:prstGeom prst="rect">
            <a:avLst/>
          </a:prstGeom>
        </p:spPr>
        <p:txBody>
          <a:bodyPr wrap="none">
            <a:spAutoFit/>
          </a:bodyPr>
          <a:lstStyle/>
          <a:p>
            <a:pPr algn="ctr"/>
            <a:r>
              <a:rPr lang="en-US" sz="1400" dirty="0">
                <a:solidFill>
                  <a:srgbClr val="2A4443"/>
                </a:solidFill>
                <a:latin typeface="Brandon Grotesque BOLD"/>
                <a:cs typeface="Arial"/>
              </a:rPr>
              <a:t>COMMUNITY PATHWAYS </a:t>
            </a:r>
            <a:endParaRPr lang="en-US" sz="2000" dirty="0">
              <a:solidFill>
                <a:srgbClr val="2A4443"/>
              </a:solidFill>
              <a:latin typeface="Brandon Grotesque BOLD"/>
            </a:endParaRPr>
          </a:p>
        </p:txBody>
      </p:sp>
      <p:sp>
        <p:nvSpPr>
          <p:cNvPr id="16" name="TextBox 15">
            <a:extLst>
              <a:ext uri="{FF2B5EF4-FFF2-40B4-BE49-F238E27FC236}">
                <a16:creationId xmlns:a16="http://schemas.microsoft.com/office/drawing/2014/main" id="{4D48D7F7-B20F-43C2-B0B5-CC976C5563C6}"/>
              </a:ext>
            </a:extLst>
          </p:cNvPr>
          <p:cNvSpPr txBox="1"/>
          <p:nvPr/>
        </p:nvSpPr>
        <p:spPr>
          <a:xfrm>
            <a:off x="300550" y="5302738"/>
            <a:ext cx="2233665" cy="951094"/>
          </a:xfrm>
          <a:prstGeom prst="rect">
            <a:avLst/>
          </a:prstGeom>
          <a:noFill/>
        </p:spPr>
        <p:txBody>
          <a:bodyPr wrap="square" rtlCol="0">
            <a:spAutoFit/>
          </a:bodyPr>
          <a:lstStyle/>
          <a:p>
            <a:pPr algn="ctr"/>
            <a:r>
              <a:rPr lang="en-US" sz="1400" dirty="0">
                <a:solidFill>
                  <a:srgbClr val="2A4443"/>
                </a:solidFill>
                <a:latin typeface="Brandon Grotesque Regular" panose="020B0503020203060202" pitchFamily="34" charset="0"/>
                <a:ea typeface="Calibri" panose="020F0502020204030204" pitchFamily="34" charset="0"/>
              </a:rPr>
              <a:t>Protecting communities and lands from harmful practices, projects, and policies</a:t>
            </a:r>
            <a:endParaRPr lang="en-US" sz="1400" dirty="0">
              <a:solidFill>
                <a:srgbClr val="2A4443"/>
              </a:solidFill>
              <a:latin typeface="Brandon Grotesque Regular" panose="020B0503020203060202" pitchFamily="34" charset="0"/>
              <a:cs typeface="Arial"/>
            </a:endParaRPr>
          </a:p>
          <a:p>
            <a:endParaRPr lang="en-US" dirty="0"/>
          </a:p>
        </p:txBody>
      </p:sp>
      <p:sp>
        <p:nvSpPr>
          <p:cNvPr id="17" name="TextBox 16">
            <a:extLst>
              <a:ext uri="{FF2B5EF4-FFF2-40B4-BE49-F238E27FC236}">
                <a16:creationId xmlns:a16="http://schemas.microsoft.com/office/drawing/2014/main" id="{9D847CC5-0F2E-42B5-9A93-F144E6568582}"/>
              </a:ext>
            </a:extLst>
          </p:cNvPr>
          <p:cNvSpPr txBox="1"/>
          <p:nvPr/>
        </p:nvSpPr>
        <p:spPr>
          <a:xfrm>
            <a:off x="4491546" y="5327082"/>
            <a:ext cx="1928594" cy="1294585"/>
          </a:xfrm>
          <a:prstGeom prst="rect">
            <a:avLst/>
          </a:prstGeom>
          <a:noFill/>
        </p:spPr>
        <p:txBody>
          <a:bodyPr wrap="square" rtlCol="0">
            <a:spAutoFit/>
          </a:bodyPr>
          <a:lstStyle/>
          <a:p>
            <a:pPr algn="ctr"/>
            <a:r>
              <a:rPr lang="en-US" sz="1400" dirty="0">
                <a:solidFill>
                  <a:srgbClr val="2A4443"/>
                </a:solidFill>
                <a:latin typeface="Brandon Grotesque Regular"/>
                <a:cs typeface="Arial"/>
              </a:rPr>
              <a:t>Addressing ongoing and anticipated impacts of climate change to preserve lands and cultural lifeways</a:t>
            </a:r>
          </a:p>
          <a:p>
            <a:endParaRPr lang="en-US" sz="1400" dirty="0"/>
          </a:p>
        </p:txBody>
      </p:sp>
      <p:pic>
        <p:nvPicPr>
          <p:cNvPr id="22" name="Picture 21">
            <a:extLst>
              <a:ext uri="{FF2B5EF4-FFF2-40B4-BE49-F238E27FC236}">
                <a16:creationId xmlns:a16="http://schemas.microsoft.com/office/drawing/2014/main" id="{BE4F6C0D-AAD9-4B92-9398-36BE0102849F}"/>
              </a:ext>
            </a:extLst>
          </p:cNvPr>
          <p:cNvPicPr>
            <a:picLocks noChangeAspect="1"/>
          </p:cNvPicPr>
          <p:nvPr/>
        </p:nvPicPr>
        <p:blipFill>
          <a:blip r:embed="rId9"/>
          <a:stretch>
            <a:fillRect/>
          </a:stretch>
        </p:blipFill>
        <p:spPr>
          <a:xfrm>
            <a:off x="3237143" y="4957283"/>
            <a:ext cx="359695" cy="36579"/>
          </a:xfrm>
          <a:prstGeom prst="rect">
            <a:avLst/>
          </a:prstGeom>
        </p:spPr>
      </p:pic>
      <p:sp>
        <p:nvSpPr>
          <p:cNvPr id="30" name="Rectangle 29">
            <a:extLst>
              <a:ext uri="{FF2B5EF4-FFF2-40B4-BE49-F238E27FC236}">
                <a16:creationId xmlns:a16="http://schemas.microsoft.com/office/drawing/2014/main" id="{499BB2AD-3BC6-4C14-A59D-F1AC6E6163EE}"/>
              </a:ext>
            </a:extLst>
          </p:cNvPr>
          <p:cNvSpPr/>
          <p:nvPr/>
        </p:nvSpPr>
        <p:spPr bwMode="auto">
          <a:xfrm>
            <a:off x="5276147" y="4945525"/>
            <a:ext cx="359393" cy="36121"/>
          </a:xfrm>
          <a:prstGeom prst="rect">
            <a:avLst/>
          </a:prstGeom>
          <a:solidFill>
            <a:srgbClr val="F6921E"/>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dirty="0">
              <a:solidFill>
                <a:srgbClr val="000000"/>
              </a:solidFill>
            </a:endParaRPr>
          </a:p>
        </p:txBody>
      </p:sp>
      <p:sp>
        <p:nvSpPr>
          <p:cNvPr id="31" name="Rectangle 30">
            <a:extLst>
              <a:ext uri="{FF2B5EF4-FFF2-40B4-BE49-F238E27FC236}">
                <a16:creationId xmlns:a16="http://schemas.microsoft.com/office/drawing/2014/main" id="{74C2CAE6-A7DF-4DE9-A5AA-D18DBAC14A26}"/>
              </a:ext>
            </a:extLst>
          </p:cNvPr>
          <p:cNvSpPr/>
          <p:nvPr/>
        </p:nvSpPr>
        <p:spPr bwMode="auto">
          <a:xfrm>
            <a:off x="7341040" y="4919032"/>
            <a:ext cx="359393" cy="36121"/>
          </a:xfrm>
          <a:prstGeom prst="rect">
            <a:avLst/>
          </a:prstGeom>
          <a:solidFill>
            <a:srgbClr val="F6921E"/>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dirty="0">
              <a:solidFill>
                <a:srgbClr val="000000"/>
              </a:solidFill>
            </a:endParaRPr>
          </a:p>
        </p:txBody>
      </p:sp>
      <p:sp>
        <p:nvSpPr>
          <p:cNvPr id="32" name="Rectangle 31">
            <a:extLst>
              <a:ext uri="{FF2B5EF4-FFF2-40B4-BE49-F238E27FC236}">
                <a16:creationId xmlns:a16="http://schemas.microsoft.com/office/drawing/2014/main" id="{D735B2BC-0130-4086-AEF1-212B451491DD}"/>
              </a:ext>
            </a:extLst>
          </p:cNvPr>
          <p:cNvSpPr/>
          <p:nvPr/>
        </p:nvSpPr>
        <p:spPr bwMode="auto">
          <a:xfrm>
            <a:off x="1276278" y="4939451"/>
            <a:ext cx="359393" cy="36121"/>
          </a:xfrm>
          <a:prstGeom prst="rect">
            <a:avLst/>
          </a:prstGeom>
          <a:solidFill>
            <a:srgbClr val="F6921E"/>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dirty="0">
              <a:solidFill>
                <a:srgbClr val="000000"/>
              </a:solidFill>
            </a:endParaRPr>
          </a:p>
        </p:txBody>
      </p:sp>
      <p:sp>
        <p:nvSpPr>
          <p:cNvPr id="23" name="Rectangle 22">
            <a:extLst>
              <a:ext uri="{FF2B5EF4-FFF2-40B4-BE49-F238E27FC236}">
                <a16:creationId xmlns:a16="http://schemas.microsoft.com/office/drawing/2014/main" id="{D71F3087-82A2-49AB-A957-63AEAACA0B2C}"/>
              </a:ext>
            </a:extLst>
          </p:cNvPr>
          <p:cNvSpPr/>
          <p:nvPr/>
        </p:nvSpPr>
        <p:spPr bwMode="auto">
          <a:xfrm>
            <a:off x="3971924" y="1246217"/>
            <a:ext cx="1200148" cy="97971"/>
          </a:xfrm>
          <a:prstGeom prst="rect">
            <a:avLst/>
          </a:prstGeom>
          <a:solidFill>
            <a:srgbClr val="F6921E"/>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Source Han Sans CN" charset="0"/>
            </a:endParaRPr>
          </a:p>
        </p:txBody>
      </p:sp>
    </p:spTree>
    <p:extLst>
      <p:ext uri="{BB962C8B-B14F-4D97-AF65-F5344CB8AC3E}">
        <p14:creationId xmlns:p14="http://schemas.microsoft.com/office/powerpoint/2010/main" val="353475684"/>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2">
            <a:extLst>
              <a:ext uri="{FF2B5EF4-FFF2-40B4-BE49-F238E27FC236}">
                <a16:creationId xmlns:a16="http://schemas.microsoft.com/office/drawing/2014/main" id="{41CF2FDC-F562-40D6-9C70-D8250A4418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582" y="-513935"/>
            <a:ext cx="11057161" cy="7885871"/>
          </a:xfrm>
          <a:prstGeom prst="rect">
            <a:avLst/>
          </a:prstGeom>
        </p:spPr>
      </p:pic>
      <p:sp>
        <p:nvSpPr>
          <p:cNvPr id="14" name="TextBox 13">
            <a:extLst>
              <a:ext uri="{FF2B5EF4-FFF2-40B4-BE49-F238E27FC236}">
                <a16:creationId xmlns:a16="http://schemas.microsoft.com/office/drawing/2014/main" id="{C2B786FE-3F45-4E2D-A2A0-5DB513833EFB}"/>
              </a:ext>
            </a:extLst>
          </p:cNvPr>
          <p:cNvSpPr txBox="1"/>
          <p:nvPr/>
        </p:nvSpPr>
        <p:spPr>
          <a:xfrm>
            <a:off x="381000" y="609600"/>
            <a:ext cx="8122508" cy="5095434"/>
          </a:xfrm>
          <a:prstGeom prst="rect">
            <a:avLst/>
          </a:prstGeom>
          <a:noFill/>
        </p:spPr>
        <p:txBody>
          <a:bodyPr wrap="square" rtlCol="0">
            <a:spAutoFit/>
          </a:bodyPr>
          <a:lstStyle/>
          <a:p>
            <a:pPr>
              <a:spcBef>
                <a:spcPts val="1200"/>
              </a:spcBef>
              <a:spcAft>
                <a:spcPts val="1200"/>
              </a:spcAft>
              <a:buClr>
                <a:srgbClr val="FD9B00"/>
              </a:buClr>
            </a:pPr>
            <a:r>
              <a:rPr lang="en-US" sz="4800" dirty="0">
                <a:solidFill>
                  <a:srgbClr val="2E4343"/>
                </a:solidFill>
                <a:latin typeface="Brandon Grotesque Regular" panose="020B0503020203060202" pitchFamily="34" charset="0"/>
              </a:rPr>
              <a:t>The Mission of the Stewarding Native Lands program is to </a:t>
            </a:r>
            <a:r>
              <a:rPr lang="en-US" sz="4800" b="1" dirty="0">
                <a:solidFill>
                  <a:srgbClr val="2E4343"/>
                </a:solidFill>
                <a:latin typeface="Brandon Grotesque Bold" panose="020B0803020203060202" pitchFamily="34" charset="0"/>
              </a:rPr>
              <a:t>invest in</a:t>
            </a:r>
            <a:r>
              <a:rPr lang="en-US" sz="4800" dirty="0">
                <a:solidFill>
                  <a:srgbClr val="2E4343"/>
                </a:solidFill>
                <a:latin typeface="Brandon Grotesque Bold" panose="020B0803020203060202" pitchFamily="34" charset="0"/>
              </a:rPr>
              <a:t> </a:t>
            </a:r>
            <a:r>
              <a:rPr lang="en-US" sz="4800" dirty="0">
                <a:solidFill>
                  <a:srgbClr val="2E4343"/>
                </a:solidFill>
                <a:latin typeface="Brandon Grotesque Regular" panose="020B0503020203060202" pitchFamily="34" charset="0"/>
              </a:rPr>
              <a:t>and </a:t>
            </a:r>
            <a:r>
              <a:rPr lang="en-US" sz="4800" b="1" dirty="0">
                <a:solidFill>
                  <a:srgbClr val="2E4343"/>
                </a:solidFill>
                <a:latin typeface="Brandon Grotesque Bold" panose="020B0803020203060202" pitchFamily="34" charset="0"/>
              </a:rPr>
              <a:t>center</a:t>
            </a:r>
            <a:r>
              <a:rPr lang="en-US" sz="4800" dirty="0">
                <a:solidFill>
                  <a:srgbClr val="2E4343"/>
                </a:solidFill>
                <a:latin typeface="Brandon Grotesque Regular" panose="020B0503020203060202" pitchFamily="34" charset="0"/>
              </a:rPr>
              <a:t> Native peoples in the </a:t>
            </a:r>
            <a:r>
              <a:rPr lang="en-US" sz="4800" b="1" dirty="0">
                <a:solidFill>
                  <a:srgbClr val="2E4343"/>
                </a:solidFill>
                <a:latin typeface="Brandon Grotesque Bold" panose="020B0803020203060202" pitchFamily="34" charset="0"/>
              </a:rPr>
              <a:t>stewardship</a:t>
            </a:r>
            <a:r>
              <a:rPr lang="en-US" sz="4800" dirty="0">
                <a:solidFill>
                  <a:srgbClr val="2E4343"/>
                </a:solidFill>
                <a:latin typeface="Brandon Grotesque Regular" panose="020B0503020203060202" pitchFamily="34" charset="0"/>
              </a:rPr>
              <a:t> of their lands for a generous future.</a:t>
            </a:r>
          </a:p>
          <a:p>
            <a:pPr marL="457200" indent="-457200">
              <a:spcBef>
                <a:spcPts val="1200"/>
              </a:spcBef>
              <a:spcAft>
                <a:spcPts val="1200"/>
              </a:spcAft>
              <a:buClr>
                <a:srgbClr val="FD9B00"/>
              </a:buClr>
              <a:buFont typeface="Webdings" panose="05030102010509060703" pitchFamily="18" charset="2"/>
              <a:buChar char="="/>
            </a:pPr>
            <a:endParaRPr lang="en-US" sz="3600" dirty="0">
              <a:solidFill>
                <a:srgbClr val="2E4343"/>
              </a:solidFill>
              <a:latin typeface="Brandon Grotesque Regular" panose="020B0503020203060202" pitchFamily="34" charset="0"/>
            </a:endParaRPr>
          </a:p>
          <a:p>
            <a:pPr marL="457200" marR="0" lvl="0" indent="-457200" algn="l" defTabSz="914400" rtl="0" eaLnBrk="1" fontAlgn="base" latinLnBrk="0" hangingPunct="0">
              <a:lnSpc>
                <a:spcPct val="93000"/>
              </a:lnSpc>
              <a:spcBef>
                <a:spcPts val="1200"/>
              </a:spcBef>
              <a:spcAft>
                <a:spcPts val="1200"/>
              </a:spcAft>
              <a:buClr>
                <a:srgbClr val="FD9B00"/>
              </a:buClr>
              <a:buSzPct val="100000"/>
              <a:buFont typeface="Webdings" panose="05030102010509060703" pitchFamily="18" charset="2"/>
              <a:buChar char="="/>
              <a:tabLst/>
              <a:defRPr/>
            </a:pPr>
            <a:endParaRPr kumimoji="0" lang="en-US" sz="3000" b="0" i="0" u="none" strike="noStrike" kern="1200" cap="none" spc="0" normalizeH="0" baseline="0" noProof="0" dirty="0">
              <a:ln>
                <a:noFill/>
              </a:ln>
              <a:solidFill>
                <a:srgbClr val="000000"/>
              </a:solidFill>
              <a:effectLst/>
              <a:uLnTx/>
              <a:uFillTx/>
              <a:latin typeface="Brandon Grotesque Regular" panose="020B0503020203060202" pitchFamily="34" charset="0"/>
              <a:ea typeface="+mn-ea"/>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365A5C-3C52-D735-A89A-523A3ECB4145}"/>
              </a:ext>
            </a:extLst>
          </p:cNvPr>
          <p:cNvSpPr/>
          <p:nvPr/>
        </p:nvSpPr>
        <p:spPr bwMode="auto">
          <a:xfrm>
            <a:off x="-8165" y="-42183"/>
            <a:ext cx="9146721" cy="1758163"/>
          </a:xfrm>
          <a:prstGeom prst="rect">
            <a:avLst/>
          </a:prstGeom>
          <a:solidFill>
            <a:srgbClr val="2A4443"/>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endParaRPr kumimoji="0" lang="en-US" sz="1800" b="0" i="0" u="none" strike="noStrike" cap="none" normalizeH="0" baseline="0">
              <a:ln>
                <a:noFill/>
              </a:ln>
              <a:effectLst/>
              <a:latin typeface="Arial" panose="020B0604020202020204" pitchFamily="34" charset="0"/>
              <a:cs typeface="Source Han Sans CN" charset="0"/>
            </a:endParaRPr>
          </a:p>
        </p:txBody>
      </p:sp>
      <p:pic>
        <p:nvPicPr>
          <p:cNvPr id="3" name="Picture 3">
            <a:extLst>
              <a:ext uri="{FF2B5EF4-FFF2-40B4-BE49-F238E27FC236}">
                <a16:creationId xmlns:a16="http://schemas.microsoft.com/office/drawing/2014/main" id="{79B4AC7E-E346-BDC7-B038-DC0118A2232E}"/>
              </a:ext>
            </a:extLst>
          </p:cNvPr>
          <p:cNvPicPr>
            <a:picLocks noChangeAspect="1"/>
          </p:cNvPicPr>
          <p:nvPr/>
        </p:nvPicPr>
        <p:blipFill>
          <a:blip r:embed="rId3"/>
          <a:stretch>
            <a:fillRect/>
          </a:stretch>
        </p:blipFill>
        <p:spPr>
          <a:xfrm>
            <a:off x="5209642" y="-769579"/>
            <a:ext cx="3913413" cy="2666467"/>
          </a:xfrm>
          <a:prstGeom prst="rect">
            <a:avLst/>
          </a:prstGeom>
        </p:spPr>
      </p:pic>
      <p:sp>
        <p:nvSpPr>
          <p:cNvPr id="9" name="TextBox 8">
            <a:extLst>
              <a:ext uri="{FF2B5EF4-FFF2-40B4-BE49-F238E27FC236}">
                <a16:creationId xmlns:a16="http://schemas.microsoft.com/office/drawing/2014/main" id="{D6006F52-7AB2-4A93-7337-C99CF8A113D6}"/>
              </a:ext>
            </a:extLst>
          </p:cNvPr>
          <p:cNvSpPr txBox="1"/>
          <p:nvPr/>
        </p:nvSpPr>
        <p:spPr>
          <a:xfrm>
            <a:off x="1861388" y="473462"/>
            <a:ext cx="5486399" cy="6737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solidFill>
                  <a:srgbClr val="FFFFFF"/>
                </a:solidFill>
                <a:latin typeface="Brandon Grotesque BOLD"/>
              </a:rPr>
              <a:t>PRESENTERS</a:t>
            </a:r>
            <a:endParaRPr lang="en-US" sz="2800" dirty="0">
              <a:solidFill>
                <a:srgbClr val="FFFFFF"/>
              </a:solidFill>
            </a:endParaRPr>
          </a:p>
        </p:txBody>
      </p:sp>
      <p:sp>
        <p:nvSpPr>
          <p:cNvPr id="11" name="Rectangle 10">
            <a:extLst>
              <a:ext uri="{FF2B5EF4-FFF2-40B4-BE49-F238E27FC236}">
                <a16:creationId xmlns:a16="http://schemas.microsoft.com/office/drawing/2014/main" id="{855A3AF4-1D9B-C7FE-8528-803AE410233C}"/>
              </a:ext>
            </a:extLst>
          </p:cNvPr>
          <p:cNvSpPr/>
          <p:nvPr/>
        </p:nvSpPr>
        <p:spPr bwMode="auto">
          <a:xfrm>
            <a:off x="4155621" y="1134837"/>
            <a:ext cx="832756" cy="70757"/>
          </a:xfrm>
          <a:prstGeom prst="rect">
            <a:avLst/>
          </a:prstGeom>
          <a:solidFill>
            <a:srgbClr val="F6921E"/>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pPr>
            <a:endParaRPr kumimoji="0" lang="en-US" sz="1800" b="0" i="0" u="none" strike="noStrike" cap="none" normalizeH="0" baseline="0">
              <a:ln>
                <a:noFill/>
              </a:ln>
              <a:effectLst/>
              <a:latin typeface="Arial" panose="020B0604020202020204" pitchFamily="34" charset="0"/>
              <a:cs typeface="Source Han Sans CN" charset="0"/>
            </a:endParaRPr>
          </a:p>
        </p:txBody>
      </p:sp>
      <p:sp>
        <p:nvSpPr>
          <p:cNvPr id="5" name="TextBox 4">
            <a:extLst>
              <a:ext uri="{FF2B5EF4-FFF2-40B4-BE49-F238E27FC236}">
                <a16:creationId xmlns:a16="http://schemas.microsoft.com/office/drawing/2014/main" id="{95152B4B-3BFB-4AF8-BD28-F5FB75DACD39}"/>
              </a:ext>
            </a:extLst>
          </p:cNvPr>
          <p:cNvSpPr txBox="1"/>
          <p:nvPr/>
        </p:nvSpPr>
        <p:spPr>
          <a:xfrm>
            <a:off x="2321810" y="4456454"/>
            <a:ext cx="4634196" cy="2301143"/>
          </a:xfrm>
          <a:prstGeom prst="rect">
            <a:avLst/>
          </a:prstGeom>
          <a:noFill/>
        </p:spPr>
        <p:txBody>
          <a:bodyPr wrap="square" rtlCol="0">
            <a:spAutoFit/>
          </a:bodyPr>
          <a:lstStyle/>
          <a:p>
            <a:r>
              <a:rPr lang="en-US" sz="3200" dirty="0">
                <a:solidFill>
                  <a:srgbClr val="2A4443"/>
                </a:solidFill>
                <a:latin typeface="Brandon Grotesque Regular" panose="020B0503020203060202" pitchFamily="34" charset="0"/>
              </a:rPr>
              <a:t>Lauren Van Schilfgaarde </a:t>
            </a:r>
          </a:p>
          <a:p>
            <a:r>
              <a:rPr lang="en-US" sz="2800" dirty="0">
                <a:solidFill>
                  <a:srgbClr val="F6921E"/>
                </a:solidFill>
                <a:latin typeface="Brandon Grotesque Regular" panose="020B0503020203060202" pitchFamily="34" charset="0"/>
              </a:rPr>
              <a:t>UCLA School of Law, Assistant Professor </a:t>
            </a:r>
          </a:p>
          <a:p>
            <a:endParaRPr lang="en-US" sz="1600" dirty="0">
              <a:solidFill>
                <a:srgbClr val="F6921E"/>
              </a:solidFill>
              <a:latin typeface="Brandon Grotesque Regular" panose="020B0503020203060202" pitchFamily="34" charset="0"/>
            </a:endParaRPr>
          </a:p>
          <a:p>
            <a:endParaRPr lang="en-US" sz="1600" dirty="0">
              <a:solidFill>
                <a:srgbClr val="F6921E"/>
              </a:solidFill>
              <a:latin typeface="Brandon Grotesque Regular" panose="020B0503020203060202" pitchFamily="34" charset="0"/>
            </a:endParaRPr>
          </a:p>
          <a:p>
            <a:endParaRPr lang="en-US" sz="1600" dirty="0">
              <a:solidFill>
                <a:srgbClr val="F6921E"/>
              </a:solidFill>
              <a:latin typeface="Brandon Grotesque Regular" panose="020B0503020203060202" pitchFamily="34" charset="0"/>
            </a:endParaRPr>
          </a:p>
          <a:p>
            <a:endParaRPr lang="en-US" dirty="0">
              <a:solidFill>
                <a:srgbClr val="F6921E"/>
              </a:solidFill>
              <a:latin typeface="Brandon Grotesque Regular" panose="020B0503020203060202" pitchFamily="34" charset="0"/>
            </a:endParaRPr>
          </a:p>
        </p:txBody>
      </p:sp>
      <p:pic>
        <p:nvPicPr>
          <p:cNvPr id="4" name="Picture 3">
            <a:extLst>
              <a:ext uri="{FF2B5EF4-FFF2-40B4-BE49-F238E27FC236}">
                <a16:creationId xmlns:a16="http://schemas.microsoft.com/office/drawing/2014/main" id="{647D50F5-2DBB-4DFB-AA40-8E60072FCA53}"/>
              </a:ext>
            </a:extLst>
          </p:cNvPr>
          <p:cNvPicPr>
            <a:picLocks noChangeAspect="1"/>
          </p:cNvPicPr>
          <p:nvPr/>
        </p:nvPicPr>
        <p:blipFill>
          <a:blip r:embed="rId4"/>
          <a:stretch>
            <a:fillRect/>
          </a:stretch>
        </p:blipFill>
        <p:spPr>
          <a:xfrm>
            <a:off x="294524" y="1995477"/>
            <a:ext cx="1686675" cy="2046499"/>
          </a:xfrm>
          <a:prstGeom prst="rect">
            <a:avLst/>
          </a:prstGeom>
        </p:spPr>
      </p:pic>
      <p:pic>
        <p:nvPicPr>
          <p:cNvPr id="6" name="Picture 5">
            <a:extLst>
              <a:ext uri="{FF2B5EF4-FFF2-40B4-BE49-F238E27FC236}">
                <a16:creationId xmlns:a16="http://schemas.microsoft.com/office/drawing/2014/main" id="{9BD9429C-3AD1-440D-9815-8DBCE1D9CA53}"/>
              </a:ext>
            </a:extLst>
          </p:cNvPr>
          <p:cNvPicPr>
            <a:picLocks noChangeAspect="1"/>
          </p:cNvPicPr>
          <p:nvPr/>
        </p:nvPicPr>
        <p:blipFill>
          <a:blip r:embed="rId5"/>
          <a:stretch>
            <a:fillRect/>
          </a:stretch>
        </p:blipFill>
        <p:spPr>
          <a:xfrm>
            <a:off x="304049" y="4321473"/>
            <a:ext cx="1686675" cy="1988265"/>
          </a:xfrm>
          <a:prstGeom prst="rect">
            <a:avLst/>
          </a:prstGeom>
        </p:spPr>
      </p:pic>
      <p:sp>
        <p:nvSpPr>
          <p:cNvPr id="10" name="TextBox 9">
            <a:extLst>
              <a:ext uri="{FF2B5EF4-FFF2-40B4-BE49-F238E27FC236}">
                <a16:creationId xmlns:a16="http://schemas.microsoft.com/office/drawing/2014/main" id="{242B3D55-5437-4D75-82E1-3018BA33C723}"/>
              </a:ext>
            </a:extLst>
          </p:cNvPr>
          <p:cNvSpPr txBox="1"/>
          <p:nvPr/>
        </p:nvSpPr>
        <p:spPr>
          <a:xfrm>
            <a:off x="2321810" y="2121973"/>
            <a:ext cx="4895383" cy="2301143"/>
          </a:xfrm>
          <a:prstGeom prst="rect">
            <a:avLst/>
          </a:prstGeom>
          <a:noFill/>
        </p:spPr>
        <p:txBody>
          <a:bodyPr wrap="square" rtlCol="0">
            <a:spAutoFit/>
          </a:bodyPr>
          <a:lstStyle/>
          <a:p>
            <a:r>
              <a:rPr lang="en-US" sz="3200" dirty="0">
                <a:solidFill>
                  <a:srgbClr val="2A4443"/>
                </a:solidFill>
                <a:latin typeface="Brandon Grotesque Regular" panose="020B0503020203060202" pitchFamily="34" charset="0"/>
              </a:rPr>
              <a:t>Beth Wright</a:t>
            </a:r>
          </a:p>
          <a:p>
            <a:r>
              <a:rPr lang="en-US" sz="2800" dirty="0">
                <a:solidFill>
                  <a:srgbClr val="F6921E"/>
                </a:solidFill>
                <a:latin typeface="Brandon Grotesque Regular" panose="020B0503020203060202" pitchFamily="34" charset="0"/>
              </a:rPr>
              <a:t>Native American Rights Fund, Staff Attorney (NARF)</a:t>
            </a:r>
          </a:p>
          <a:p>
            <a:endParaRPr lang="en-US" sz="1600" dirty="0">
              <a:solidFill>
                <a:srgbClr val="F6921E"/>
              </a:solidFill>
              <a:latin typeface="Brandon Grotesque Regular" panose="020B0503020203060202" pitchFamily="34" charset="0"/>
            </a:endParaRPr>
          </a:p>
          <a:p>
            <a:endParaRPr lang="en-US" sz="1600" dirty="0">
              <a:solidFill>
                <a:srgbClr val="F6921E"/>
              </a:solidFill>
              <a:latin typeface="Brandon Grotesque Regular" panose="020B0503020203060202" pitchFamily="34" charset="0"/>
            </a:endParaRPr>
          </a:p>
          <a:p>
            <a:endParaRPr lang="en-US" sz="1600" dirty="0">
              <a:solidFill>
                <a:srgbClr val="F6921E"/>
              </a:solidFill>
              <a:latin typeface="Brandon Grotesque Regular" panose="020B0503020203060202" pitchFamily="34" charset="0"/>
            </a:endParaRPr>
          </a:p>
          <a:p>
            <a:endParaRPr lang="en-US" dirty="0">
              <a:solidFill>
                <a:srgbClr val="F6921E"/>
              </a:solidFill>
              <a:latin typeface="Brandon Grotesque Regular" panose="020B0503020203060202" pitchFamily="34" charset="0"/>
            </a:endParaRPr>
          </a:p>
        </p:txBody>
      </p:sp>
    </p:spTree>
    <p:extLst>
      <p:ext uri="{BB962C8B-B14F-4D97-AF65-F5344CB8AC3E}">
        <p14:creationId xmlns:p14="http://schemas.microsoft.com/office/powerpoint/2010/main" val="3716868946"/>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A4443"/>
        </a:solidFill>
        <a:effectLst/>
      </p:bgPr>
    </p:bg>
    <p:spTree>
      <p:nvGrpSpPr>
        <p:cNvPr id="1" name=""/>
        <p:cNvGrpSpPr/>
        <p:nvPr/>
      </p:nvGrpSpPr>
      <p:grpSpPr>
        <a:xfrm>
          <a:off x="0" y="0"/>
          <a:ext cx="0" cy="0"/>
          <a:chOff x="0" y="0"/>
          <a:chExt cx="0" cy="0"/>
        </a:xfrm>
      </p:grpSpPr>
      <p:pic>
        <p:nvPicPr>
          <p:cNvPr id="27" name="Graphic 2">
            <a:extLst>
              <a:ext uri="{FF2B5EF4-FFF2-40B4-BE49-F238E27FC236}">
                <a16:creationId xmlns:a16="http://schemas.microsoft.com/office/drawing/2014/main" id="{7A41E055-FB20-CB95-EEBA-1653A3B215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581" y="-513936"/>
            <a:ext cx="11057161" cy="7885871"/>
          </a:xfrm>
          <a:prstGeom prst="rect">
            <a:avLst/>
          </a:prstGeom>
        </p:spPr>
      </p:pic>
      <p:sp>
        <p:nvSpPr>
          <p:cNvPr id="6" name="TextBox 5">
            <a:extLst>
              <a:ext uri="{FF2B5EF4-FFF2-40B4-BE49-F238E27FC236}">
                <a16:creationId xmlns:a16="http://schemas.microsoft.com/office/drawing/2014/main" id="{F72DB7C2-8367-4706-659F-2ADB028493A2}"/>
              </a:ext>
            </a:extLst>
          </p:cNvPr>
          <p:cNvSpPr txBox="1"/>
          <p:nvPr/>
        </p:nvSpPr>
        <p:spPr>
          <a:xfrm>
            <a:off x="533399" y="2407779"/>
            <a:ext cx="8077200" cy="12588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a:pPr>
            <a:r>
              <a:rPr kumimoji="0" lang="en-US" sz="8000" b="0" i="0" u="none" strike="noStrike" kern="1200" cap="none" spc="0" normalizeH="0" baseline="0" noProof="0" dirty="0">
                <a:ln>
                  <a:noFill/>
                </a:ln>
                <a:solidFill>
                  <a:srgbClr val="F6921E"/>
                </a:solidFill>
                <a:effectLst/>
                <a:uLnTx/>
                <a:uFillTx/>
                <a:latin typeface="Brandon Grotesque Regular" panose="020B0503020203060202" pitchFamily="34" charset="0"/>
              </a:rPr>
              <a:t>QUESTIONS</a:t>
            </a:r>
            <a:endParaRPr kumimoji="0" lang="en-US" sz="8000" b="0" i="0" u="none" strike="noStrike" kern="1200" cap="none" spc="0" normalizeH="0" baseline="0" noProof="0" dirty="0">
              <a:ln>
                <a:noFill/>
              </a:ln>
              <a:solidFill>
                <a:srgbClr val="000000"/>
              </a:solidFill>
              <a:effectLst/>
              <a:uLnTx/>
              <a:uFillTx/>
              <a:latin typeface="Brandon Grotesque Regular" panose="020B0503020203060202" pitchFamily="34" charset="0"/>
            </a:endParaRPr>
          </a:p>
        </p:txBody>
      </p:sp>
    </p:spTree>
    <p:extLst>
      <p:ext uri="{BB962C8B-B14F-4D97-AF65-F5344CB8AC3E}">
        <p14:creationId xmlns:p14="http://schemas.microsoft.com/office/powerpoint/2010/main" val="1572157210"/>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2">
            <a:extLst>
              <a:ext uri="{FF2B5EF4-FFF2-40B4-BE49-F238E27FC236}">
                <a16:creationId xmlns:a16="http://schemas.microsoft.com/office/drawing/2014/main" id="{41CF2FDC-F562-40D6-9C70-D8250A4418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582" y="-513935"/>
            <a:ext cx="11057161" cy="7885871"/>
          </a:xfrm>
          <a:prstGeom prst="rect">
            <a:avLst/>
          </a:prstGeom>
        </p:spPr>
      </p:pic>
      <p:sp>
        <p:nvSpPr>
          <p:cNvPr id="14" name="TextBox 13">
            <a:extLst>
              <a:ext uri="{FF2B5EF4-FFF2-40B4-BE49-F238E27FC236}">
                <a16:creationId xmlns:a16="http://schemas.microsoft.com/office/drawing/2014/main" id="{C2B786FE-3F45-4E2D-A2A0-5DB513833EFB}"/>
              </a:ext>
            </a:extLst>
          </p:cNvPr>
          <p:cNvSpPr txBox="1"/>
          <p:nvPr/>
        </p:nvSpPr>
        <p:spPr>
          <a:xfrm>
            <a:off x="381000" y="1944606"/>
            <a:ext cx="8534400" cy="5195781"/>
          </a:xfrm>
          <a:prstGeom prst="rect">
            <a:avLst/>
          </a:prstGeom>
          <a:noFill/>
        </p:spPr>
        <p:txBody>
          <a:bodyPr wrap="square" rtlCol="0">
            <a:spAutoFit/>
          </a:bodyPr>
          <a:lstStyle/>
          <a:p>
            <a:pPr algn="ctr">
              <a:spcBef>
                <a:spcPts val="1200"/>
              </a:spcBef>
              <a:spcAft>
                <a:spcPts val="1200"/>
              </a:spcAft>
              <a:buClr>
                <a:srgbClr val="FD9B00"/>
              </a:buClr>
            </a:pPr>
            <a:r>
              <a:rPr lang="en-US" sz="4800" dirty="0">
                <a:solidFill>
                  <a:srgbClr val="2E4343"/>
                </a:solidFill>
                <a:latin typeface="Brandon Grotesque Bold" panose="020B0803020203060202" pitchFamily="34" charset="0"/>
              </a:rPr>
              <a:t>Tribal Co-Stewardship and Co-Management Conference</a:t>
            </a:r>
          </a:p>
          <a:p>
            <a:pPr algn="ctr">
              <a:spcBef>
                <a:spcPts val="1200"/>
              </a:spcBef>
              <a:spcAft>
                <a:spcPts val="1200"/>
              </a:spcAft>
              <a:buClr>
                <a:srgbClr val="FD9B00"/>
              </a:buClr>
            </a:pPr>
            <a:r>
              <a:rPr lang="en-US" sz="4800" dirty="0">
                <a:solidFill>
                  <a:srgbClr val="2E4343"/>
                </a:solidFill>
                <a:latin typeface="Brandon Grotesque Regular" panose="020B0503020203060202" pitchFamily="34" charset="0"/>
              </a:rPr>
              <a:t>November 19-20, 2024</a:t>
            </a:r>
          </a:p>
          <a:p>
            <a:pPr algn="ctr">
              <a:spcBef>
                <a:spcPts val="1200"/>
              </a:spcBef>
              <a:spcAft>
                <a:spcPts val="1200"/>
              </a:spcAft>
              <a:buClr>
                <a:srgbClr val="FD9B00"/>
              </a:buClr>
            </a:pPr>
            <a:r>
              <a:rPr lang="en-US" sz="4800" dirty="0">
                <a:solidFill>
                  <a:srgbClr val="2E4343"/>
                </a:solidFill>
                <a:latin typeface="Brandon Grotesque Regular" panose="020B0503020203060202" pitchFamily="34" charset="0"/>
              </a:rPr>
              <a:t>Gila River Resort, Wild Horse Pass</a:t>
            </a:r>
          </a:p>
          <a:p>
            <a:pPr algn="ctr">
              <a:spcBef>
                <a:spcPts val="1200"/>
              </a:spcBef>
              <a:spcAft>
                <a:spcPts val="1200"/>
              </a:spcAft>
              <a:buClr>
                <a:srgbClr val="FD9B00"/>
              </a:buClr>
            </a:pPr>
            <a:r>
              <a:rPr lang="en-US" sz="4800" dirty="0">
                <a:solidFill>
                  <a:srgbClr val="2E4343"/>
                </a:solidFill>
                <a:latin typeface="Brandon Grotesque Regular" panose="020B0503020203060202" pitchFamily="34" charset="0"/>
              </a:rPr>
              <a:t>Chandler, AZ</a:t>
            </a:r>
            <a:endParaRPr lang="en-US" sz="3600" dirty="0">
              <a:solidFill>
                <a:srgbClr val="2E4343"/>
              </a:solidFill>
              <a:latin typeface="Brandon Grotesque Regular" panose="020B0503020203060202" pitchFamily="34" charset="0"/>
            </a:endParaRPr>
          </a:p>
          <a:p>
            <a:pPr marL="457200" marR="0" lvl="0" indent="-457200" algn="l" defTabSz="914400" rtl="0" eaLnBrk="1" fontAlgn="base" latinLnBrk="0" hangingPunct="0">
              <a:lnSpc>
                <a:spcPct val="93000"/>
              </a:lnSpc>
              <a:spcBef>
                <a:spcPts val="1200"/>
              </a:spcBef>
              <a:spcAft>
                <a:spcPts val="1200"/>
              </a:spcAft>
              <a:buClr>
                <a:srgbClr val="FD9B00"/>
              </a:buClr>
              <a:buSzPct val="100000"/>
              <a:buFont typeface="Webdings" panose="05030102010509060703" pitchFamily="18" charset="2"/>
              <a:buChar char="="/>
              <a:tabLst/>
              <a:defRPr/>
            </a:pPr>
            <a:endParaRPr kumimoji="0" lang="en-US" sz="3000" b="0" i="0" u="none" strike="noStrike" kern="1200" cap="none" spc="0" normalizeH="0" baseline="0" noProof="0" dirty="0">
              <a:ln>
                <a:noFill/>
              </a:ln>
              <a:solidFill>
                <a:srgbClr val="000000"/>
              </a:solidFill>
              <a:effectLst/>
              <a:uLnTx/>
              <a:uFillTx/>
              <a:latin typeface="Brandon Grotesque Regular" panose="020B0503020203060202" pitchFamily="34" charset="0"/>
              <a:ea typeface="+mn-ea"/>
            </a:endParaRPr>
          </a:p>
        </p:txBody>
      </p:sp>
      <p:sp>
        <p:nvSpPr>
          <p:cNvPr id="4" name="TextBox 3">
            <a:extLst>
              <a:ext uri="{FF2B5EF4-FFF2-40B4-BE49-F238E27FC236}">
                <a16:creationId xmlns:a16="http://schemas.microsoft.com/office/drawing/2014/main" id="{37DB59E6-1466-499A-8AD0-9DAF578DEFF3}"/>
              </a:ext>
            </a:extLst>
          </p:cNvPr>
          <p:cNvSpPr txBox="1"/>
          <p:nvPr/>
        </p:nvSpPr>
        <p:spPr>
          <a:xfrm>
            <a:off x="685800" y="685800"/>
            <a:ext cx="8077200" cy="12588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a:pPr>
            <a:r>
              <a:rPr kumimoji="0" lang="en-US" sz="8000" b="0" i="0" u="none" strike="noStrike" kern="1200" cap="none" spc="0" normalizeH="0" baseline="0" noProof="0" dirty="0">
                <a:ln>
                  <a:noFill/>
                </a:ln>
                <a:solidFill>
                  <a:srgbClr val="F6921E"/>
                </a:solidFill>
                <a:effectLst/>
                <a:uLnTx/>
                <a:uFillTx/>
                <a:latin typeface="Brandon Grotesque Regular" panose="020B0503020203060202" pitchFamily="34" charset="0"/>
              </a:rPr>
              <a:t>SAVE THE DATE</a:t>
            </a:r>
            <a:endParaRPr kumimoji="0" lang="en-US" sz="8000" b="0" i="0" u="none" strike="noStrike" kern="1200" cap="none" spc="0" normalizeH="0" baseline="0" noProof="0" dirty="0">
              <a:ln>
                <a:noFill/>
              </a:ln>
              <a:solidFill>
                <a:srgbClr val="000000"/>
              </a:solidFill>
              <a:effectLst/>
              <a:uLnTx/>
              <a:uFillTx/>
              <a:latin typeface="Brandon Grotesque Regular" panose="020B0503020203060202" pitchFamily="34" charset="0"/>
            </a:endParaRPr>
          </a:p>
        </p:txBody>
      </p:sp>
    </p:spTree>
    <p:extLst>
      <p:ext uri="{BB962C8B-B14F-4D97-AF65-F5344CB8AC3E}">
        <p14:creationId xmlns:p14="http://schemas.microsoft.com/office/powerpoint/2010/main" val="2212758423"/>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
        <a:cs typeface="Source Han Sans CN"/>
      </a:majorFont>
      <a:minorFont>
        <a:latin typeface="Calibri"/>
        <a:ea typeface=""/>
        <a:cs typeface="Source Han Sans C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cs typeface="Source Han Sans CN"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cs typeface="Source Han Sans CN"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bf684390-ef40-4021-99af-b442950d919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53D4B617CE281478FE8460CA8AFD4F0" ma:contentTypeVersion="18" ma:contentTypeDescription="Create a new document." ma:contentTypeScope="" ma:versionID="e533213bbfa4912d8d42dd1db917cce6">
  <xsd:schema xmlns:xsd="http://www.w3.org/2001/XMLSchema" xmlns:xs="http://www.w3.org/2001/XMLSchema" xmlns:p="http://schemas.microsoft.com/office/2006/metadata/properties" xmlns:ns3="6b386b92-435b-4f02-bec3-72c8202eaf53" xmlns:ns4="bf684390-ef40-4021-99af-b442950d9196" targetNamespace="http://schemas.microsoft.com/office/2006/metadata/properties" ma:root="true" ma:fieldsID="9923a083269889c28da5ac132925d4a1" ns3:_="" ns4:_="">
    <xsd:import namespace="6b386b92-435b-4f02-bec3-72c8202eaf53"/>
    <xsd:import namespace="bf684390-ef40-4021-99af-b442950d919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MediaServiceLocation" minOccurs="0"/>
                <xsd:element ref="ns4:MediaServiceAutoKeyPoints" minOccurs="0"/>
                <xsd:element ref="ns4:MediaServiceKeyPoints"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386b92-435b-4f02-bec3-72c8202eaf5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684390-ef40-4021-99af-b442950d919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CB0CB5-AD5C-4D5A-A14B-0DC13A28F936}">
  <ds:schemaRefs>
    <ds:schemaRef ds:uri="http://schemas.microsoft.com/sharepoint/v3/contenttype/forms"/>
  </ds:schemaRefs>
</ds:datastoreItem>
</file>

<file path=customXml/itemProps2.xml><?xml version="1.0" encoding="utf-8"?>
<ds:datastoreItem xmlns:ds="http://schemas.openxmlformats.org/officeDocument/2006/customXml" ds:itemID="{A202A70B-99C2-44C5-9EA9-743CFA8B7B72}">
  <ds:schemaRefs>
    <ds:schemaRef ds:uri="bf684390-ef40-4021-99af-b442950d9196"/>
    <ds:schemaRef ds:uri="http://schemas.microsoft.com/office/infopath/2007/PartnerControls"/>
    <ds:schemaRef ds:uri="http://purl.org/dc/dcmitype/"/>
    <ds:schemaRef ds:uri="http://schemas.microsoft.com/office/2006/documentManagement/types"/>
    <ds:schemaRef ds:uri="http://www.w3.org/XML/1998/namespace"/>
    <ds:schemaRef ds:uri="http://schemas.microsoft.com/office/2006/metadata/properties"/>
    <ds:schemaRef ds:uri="http://purl.org/dc/elements/1.1/"/>
    <ds:schemaRef ds:uri="6b386b92-435b-4f02-bec3-72c8202eaf53"/>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54F69C37-0E9E-4A6D-9132-054E5734B7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386b92-435b-4f02-bec3-72c8202eaf53"/>
    <ds:schemaRef ds:uri="bf684390-ef40-4021-99af-b442950d91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11798</TotalTime>
  <Words>559</Words>
  <Application>Microsoft Office PowerPoint</Application>
  <PresentationFormat>On-screen Show (4:3)</PresentationFormat>
  <Paragraphs>99</Paragraphs>
  <Slides>14</Slides>
  <Notes>14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14</vt:i4>
      </vt:variant>
    </vt:vector>
  </HeadingPairs>
  <TitlesOfParts>
    <vt:vector size="27" baseType="lpstr">
      <vt:lpstr>Arial</vt:lpstr>
      <vt:lpstr>Brandon Grotesque Black</vt:lpstr>
      <vt:lpstr>Brandon Grotesque BOLD</vt:lpstr>
      <vt:lpstr>Brandon Grotesque BOLD</vt:lpstr>
      <vt:lpstr>Brandon Grotesque Medium</vt:lpstr>
      <vt:lpstr>Brandon Grotesque Regular</vt:lpstr>
      <vt:lpstr>Calibri</vt:lpstr>
      <vt:lpstr>DejaVu Sans</vt:lpstr>
      <vt:lpstr>Segoe UI Emoji</vt:lpstr>
      <vt:lpstr>Source Han Sans CN</vt:lpstr>
      <vt:lpstr>Times New Roman</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Brett Treadway</dc:creator>
  <cp:lastModifiedBy>Brett Treadway</cp:lastModifiedBy>
  <cp:revision>532</cp:revision>
  <dcterms:modified xsi:type="dcterms:W3CDTF">2024-09-26T18:35:38Z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0x010100753D4B617CE281478FE8460CA8AFD4F0</vt:lpwstr>
  </property>
</Properties>
</file>