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60" r:id="rId5"/>
  </p:sldMasterIdLst>
  <p:notesMasterIdLst>
    <p:notesMasterId r:id="rId35"/>
  </p:notesMasterIdLst>
  <p:sldIdLst>
    <p:sldId id="256" r:id="rId6"/>
    <p:sldId id="312" r:id="rId7"/>
    <p:sldId id="305" r:id="rId8"/>
    <p:sldId id="308" r:id="rId9"/>
    <p:sldId id="306" r:id="rId10"/>
    <p:sldId id="261" r:id="rId11"/>
    <p:sldId id="303" r:id="rId12"/>
    <p:sldId id="319" r:id="rId13"/>
    <p:sldId id="6433" r:id="rId14"/>
    <p:sldId id="6428" r:id="rId15"/>
    <p:sldId id="633" r:id="rId16"/>
    <p:sldId id="6429" r:id="rId17"/>
    <p:sldId id="6434" r:id="rId18"/>
    <p:sldId id="6431" r:id="rId19"/>
    <p:sldId id="637" r:id="rId20"/>
    <p:sldId id="6435" r:id="rId21"/>
    <p:sldId id="6436" r:id="rId22"/>
    <p:sldId id="6432" r:id="rId23"/>
    <p:sldId id="6437" r:id="rId24"/>
    <p:sldId id="6440" r:id="rId25"/>
    <p:sldId id="6438" r:id="rId26"/>
    <p:sldId id="6439" r:id="rId27"/>
    <p:sldId id="6441" r:id="rId28"/>
    <p:sldId id="6443" r:id="rId29"/>
    <p:sldId id="310" r:id="rId30"/>
    <p:sldId id="318" r:id="rId31"/>
    <p:sldId id="265" r:id="rId32"/>
    <p:sldId id="293" r:id="rId33"/>
    <p:sldId id="264" r:id="rId34"/>
  </p:sldIdLst>
  <p:sldSz cx="9144000" cy="6858000" type="screen4x3"/>
  <p:notesSz cx="7772400" cy="10058400"/>
  <p:defaultTextStyle>
    <a:defPPr>
      <a:defRPr lang="en-GB"/>
    </a:defPPr>
    <a:lvl1pPr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1pPr>
    <a:lvl2pPr marL="742950" indent="-28575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2pPr>
    <a:lvl3pPr marL="11430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3pPr>
    <a:lvl4pPr marL="16002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4pPr>
    <a:lvl5pPr marL="2057400" indent="-228600" algn="l" rtl="0" fontAlgn="base" hangingPunct="0">
      <a:lnSpc>
        <a:spcPct val="93000"/>
      </a:lnSpc>
      <a:spcBef>
        <a:spcPts val="13"/>
      </a:spcBef>
      <a:spcAft>
        <a:spcPts val="13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Source Han Sans C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line Demko" initials="JD" lastIdx="1" clrIdx="0">
    <p:extLst>
      <p:ext uri="{19B8F6BF-5375-455C-9EA6-DF929625EA0E}">
        <p15:presenceInfo xmlns:p15="http://schemas.microsoft.com/office/powerpoint/2012/main" userId="Jacqueline Dem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921E"/>
    <a:srgbClr val="821D19"/>
    <a:srgbClr val="FFFFFF"/>
    <a:srgbClr val="2A4443"/>
    <a:srgbClr val="C96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4"/>
    <p:restoredTop sz="94893" autoAdjust="0"/>
  </p:normalViewPr>
  <p:slideViewPr>
    <p:cSldViewPr>
      <p:cViewPr varScale="1">
        <p:scale>
          <a:sx n="77" d="100"/>
          <a:sy n="77" d="100"/>
        </p:scale>
        <p:origin x="586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6T12:49:08.906" idx="1">
    <p:pos x="6363" y="-324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FE29B561-EA08-20CE-BA2C-30AAB4AEA0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2425" cy="3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F84AE015-D47C-4A72-435A-FEE268135C1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A01CABD-553C-A14B-1CF1-EF8C3FEA4718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9476EC8-1037-C206-9436-157FB499438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A2474D8-D3FA-82AF-AF2A-60DED1E0FA2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03A56604-C826-27FC-00EF-A1DC277B68E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fld id="{94D1A02D-2DB1-451F-AFEE-F0F5EE771E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A2788A55-4643-0F43-90CF-6F8D7828560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B93E80-E49A-4261-83A4-C062B5DA2D3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B857C839-3750-0E5A-0C43-E5609BE4D1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8BEBEE8C-BFED-44D5-5B94-580AD6DBD6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712788"/>
            <a:ext cx="4575175" cy="2574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pPr marL="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/>
          </a:p>
          <a:p>
            <a:pPr marL="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33358-D153-A24A-9E2C-2B20A8212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09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712788"/>
            <a:ext cx="4575175" cy="2574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33358-D153-A24A-9E2C-2B20A8212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74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6025" cy="3770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55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45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712788"/>
            <a:ext cx="4575175" cy="2574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33358-D153-A24A-9E2C-2B20A8212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730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30867-A0C5-8008-AAED-3DC6F7B14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8ECBF-19B5-C16E-0342-640C0BC078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1413" y="712788"/>
            <a:ext cx="4575175" cy="2574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E8E5BE-E15D-EDB8-56BA-633985CE7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CC08B-94B6-3916-198E-47EE45DD4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33358-D153-A24A-9E2C-2B20A8212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568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C948D-F034-D6FA-1D74-8A756BD32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D1B85-EB42-AD1A-EAE2-BB71F4313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1413" y="712788"/>
            <a:ext cx="4575175" cy="257492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03281C-93BD-6F48-9E04-4DAB1DCD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B4309-DF6D-CC09-C5D8-506905AC0C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33358-D153-A24A-9E2C-2B20A82127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36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939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F9CA3-6B07-E654-B0EB-822E1BD22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2C997-066F-B13D-AA37-2D99FA365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DC8BB3-D5EE-B18E-AFD6-8B1A09D77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29B91-6734-15CB-1566-46FC866B49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513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CB9C6-2ED3-2D9E-D16E-2CD8D1BEE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E6604-5A37-FEFB-1D90-C392D60D0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DEADCB-C098-4BA4-C20C-648D03F62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85ECF-AE47-B8AB-3F5D-2B92BD41B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9059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D88CC-C5E3-3E27-B269-3875B63D5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5D99CB-D3C4-1743-100B-4F994DBAC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D04C3-D14D-EB98-4CEF-F6D3B13DA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F78EF-5309-76BF-E7F7-EAF69A4F5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975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6BB3D-420B-6968-6F21-EC2ABA053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EC5FF-E0DB-AEE7-E9FC-3AE1786C20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9D4B65-1566-954D-0A7C-821F62BA5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1F2AA-5934-5D32-AF31-D94935D7C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70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7A6CE-B442-5A6A-91E4-453C4AB36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2D256-246F-A27D-A305-7CE88B0E1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A981C-9C8E-C75B-6675-F95140BFF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44580-1541-884C-89E4-7C654E662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197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217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18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836219" algn="l"/>
                <a:tab pos="1672438" algn="l"/>
                <a:tab pos="2508656" algn="l"/>
              </a:tabLst>
              <a:defRPr/>
            </a:pPr>
            <a:fld id="{4B755055-9C5F-48CE-94C4-00DA349B261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836219" algn="l"/>
                  <a:tab pos="1672438" algn="l"/>
                  <a:tab pos="2508656" algn="l"/>
                </a:tabLst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6613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346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6FAA3EC-4F88-440E-AC9A-5CFD16705C0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18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4B755055-9C5F-48CE-94C4-00DA349B261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9899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F3E9E8-4332-60B1-94C4-A87E13D1C4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F4A4E054-9A3C-48FD-A7C9-58023DE909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48358295-1F4D-7035-4BA2-F566C4C435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7A9C5B9-D4CA-CF91-4AFA-8D311286AD5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424224D-C62B-7356-B665-381CECCAB45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FAA3EC-4F88-440E-AC9A-5CFD16705C0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55D93EFA-956D-4577-9606-CCF60F7646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E5384C51-9B35-95C9-A5E9-BCD106717D0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230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949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6964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3381D2-995B-4F7B-718B-C47BBB653C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836219" algn="l"/>
                <a:tab pos="1672438" algn="l"/>
                <a:tab pos="2508656" algn="l"/>
              </a:tabLst>
              <a:defRPr/>
            </a:pPr>
            <a:fld id="{4B755055-9C5F-48CE-94C4-00DA349B261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836219" algn="l"/>
                  <a:tab pos="1672438" algn="l"/>
                  <a:tab pos="2508656" algn="l"/>
                </a:tabLst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022724A-67F6-0192-0FAF-2789DD1753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706438"/>
            <a:ext cx="4646613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370CDF-CFFA-F9A6-41BF-04F4A98B8AB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13" y="4414910"/>
            <a:ext cx="5608607" cy="41830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923603AB-F8CF-F452-74F0-A2D6D473AEC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398700-A457-4DAE-A3AF-A684A83B926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4AC79D38-5FEF-4B13-B8AE-830889CA7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763588"/>
            <a:ext cx="5030787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528EA559-0C20-EE28-BD3A-D4410C6D638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6062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90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EB314F-E01C-FF49-95B5-16C151EA3F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545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EAB1-0C25-9D2F-0EFB-AEBF918B5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3EE74-3FB5-9DFD-400D-EF31531F7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75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1DA3-6E69-8861-A4E1-9D0900C1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51EB-24E0-F39A-80AF-699E57227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29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BBB32C-6295-3098-3FB5-9C27E271C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7A42F-2D19-41A6-C56A-0FAE4783E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9298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C15E2-B8F2-7BB1-7040-17C659CA4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A8B01-B8CA-63C5-397B-44FC1CE2B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3EE95-D951-1FD2-66FB-1CC8B77C8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5E914-9FE3-A24D-5D3A-0884674C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8525E-01AC-5D02-27A1-338DDD32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0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13472-FB38-E609-D1F8-EF026D01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C58ED-7FB0-7597-D646-CBF627FD4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FED20-F9B1-6557-3202-AB8CD4C8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D71B5-FE97-FE5C-729F-5DB76441D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5B4D-C39B-B4C6-CA78-B22D8D5F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D0BC07-3506-03BA-BDD1-D123151753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11200"/>
            <a:ext cx="9144000" cy="1134762"/>
          </a:xfrm>
          <a:prstGeom prst="rect">
            <a:avLst/>
          </a:prstGeom>
        </p:spPr>
      </p:pic>
      <p:pic>
        <p:nvPicPr>
          <p:cNvPr id="11" name="Picture 10" descr="A black and white drawing of a moon&#10;&#10;Description automatically generated">
            <a:extLst>
              <a:ext uri="{FF2B5EF4-FFF2-40B4-BE49-F238E27FC236}">
                <a16:creationId xmlns:a16="http://schemas.microsoft.com/office/drawing/2014/main" id="{A428AED7-3312-0FD6-2853-E8B52B3FDA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699" y="5695185"/>
            <a:ext cx="851072" cy="11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5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FF506-196C-DBAC-CFD9-AD8C3B61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A6761-2A7A-D13C-A6A6-D0E16EBA6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483C0-2979-0C6B-F350-F8B7EC50F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77410-08A5-1315-9171-B5B3D155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98403-3170-E1D4-CF04-C9084331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4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A3820-5D08-0BD0-FEA2-27BEF44D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0B577-3C97-74B8-F684-C56CC1D7C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5F06A-5CD8-FF21-43B8-602549CB8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2D760-B132-FD41-D632-2D4B475A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CDEE6-01A1-94D2-F7B1-5BDDE0EB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D5907-CD5B-1B5D-9ED3-6B3F8788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black and white drawing of a moon&#10;&#10;Description automatically generated">
            <a:extLst>
              <a:ext uri="{FF2B5EF4-FFF2-40B4-BE49-F238E27FC236}">
                <a16:creationId xmlns:a16="http://schemas.microsoft.com/office/drawing/2014/main" id="{73D8217B-67DC-66FD-0EC7-E75DADC5A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814" y="5788969"/>
            <a:ext cx="851072" cy="11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34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91DE6-7956-DACE-BFC1-D944D4EC4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923D9-D721-55AC-14AA-90C0A3AE7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660CE-C316-876B-25BE-E92CDA4C4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CFFB6-349E-F1BC-AC10-4F1238EA8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CA146-7C2C-1313-F02F-1DFCC0D2C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6D3F1-6849-D9AB-8555-F390307E6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41F5AD-391F-5BEB-AE9C-D9C07533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E6F21-8553-F4E0-C0CE-2304683B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33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54166-3FF8-0528-93DD-0B9E9DDE4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D9D523-C6C5-D9E2-CFC7-DE93255A3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2616B7-6C94-EBC1-A55F-FE932599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543E9-84C3-5D70-A0F7-DC7ABDB1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33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CE301-BB1F-916A-7D80-C05C77B8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A8848-C79B-C88D-AF21-70AE8538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1B84A-9546-7BAA-123C-5554A3A8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53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9B66-C524-43CB-F716-A216EB8DC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88C9-19D6-1EE3-2117-F8B60DAF5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6FEBF-D9F8-F7FC-EAA5-A0A7BD7DC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E2F6D-9922-AED7-9E74-49B991E48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88C6-5EF0-996F-6E62-D8E19571F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83A18-A7BB-D4C0-B549-42B50C6A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5987-1C37-A048-A08A-0A86FD297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271B-CE65-FF94-109D-0D223A20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930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4443-75EE-F138-E375-4001F6B2E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3AF5B9-F0B9-F123-4DE0-E21615A5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A18A0-70B4-745B-4FE4-8FC54FEA1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3BAEB-A181-B076-57D1-4DA67FFA6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18690-CF5F-D014-BE89-35DA45B5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43759-058C-9CDB-F8BC-2ABE09C1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22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4FBE-312A-DB60-CDB2-E051D8F25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2874D-2AA9-7025-5459-3811A06F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AE316-919D-9626-3E34-460BCFDC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4D888-4079-F051-3707-76B09BB3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B46D1-E2AB-597F-AB05-C494C674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80EE9F-53E3-A27D-79C5-2F416F3CF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84F17-3136-287B-9F6C-E73CCF15B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071FF-BE44-F300-863E-759D7332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0651D-5C0F-6718-298E-134EB232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91D4-F0C3-8DD0-4C94-DD6A34E7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EDAD-591A-E425-1A94-F437FE9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2F7E7-F177-4026-B73D-24242ED70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17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6018-0F72-8EE6-C152-16D8ABE4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BAA9D-1E9F-BDEB-7C30-B1FC551C7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B2C5E-17AD-9ADF-DF3C-13BE523B7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4107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A81D-5892-4BE7-F99F-139E7C97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9C0EE-6C4B-ABED-7442-C8D53768D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F4BE4-549F-ECE1-8371-176FE1D8C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AF513-3BC7-3944-D3ED-2BC95D64A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13DF1-2749-6D19-13FD-61DEB3DED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060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146E-1BAD-E3D2-2BFE-3E127A965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27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70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C29B-6638-87FA-8CE9-07B51367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523BC-5CB3-2709-B252-85D18F7D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666E5-B82E-5F7E-6B78-449E59C97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586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107A-6879-4905-7AFE-90D9CC46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4E8A9-06CE-13F7-7BDB-108E38800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3747-702D-2510-A8C5-594384A0D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8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B3A8ACF-D7A7-A4F3-44F9-AA62DDAD6F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D0B8B3DB-6111-1047-0BD0-4B3669053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2pPr>
      <a:lvl3pPr marL="1143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3pPr>
      <a:lvl4pPr marL="1600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4pPr>
      <a:lvl5pPr marL="20574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ctr" rtl="0" fontAlgn="base">
        <a:lnSpc>
          <a:spcPct val="8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8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8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8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8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7A7CC7-0A02-54B4-15A5-875B19A4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46084-DD2F-A4C6-98C9-7BA90BCD6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BE0A9-E8CB-CB5F-83AD-A9778845EA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B7F6CA-7A1E-AB4E-B969-9E1436968D5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14670-8D53-E79A-AB47-5E1467067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BEC74-F1B2-3CDA-15A6-1C8558657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959FA8-DB13-6444-9A8D-59C07F3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2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0.svg"/><Relationship Id="rId9" Type="http://schemas.openxmlformats.org/officeDocument/2006/relationships/comments" Target="../comments/commen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mailto:wsduran@firstnations.org" TargetMode="External"/><Relationship Id="rId4" Type="http://schemas.openxmlformats.org/officeDocument/2006/relationships/hyperlink" Target="mailto:madelzadeh@firstnations.or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firstnations.org" TargetMode="External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57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28B8C2-6FDB-5B48-CF07-540B9BD0E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04" b="511"/>
          <a:stretch/>
        </p:blipFill>
        <p:spPr>
          <a:xfrm>
            <a:off x="1164" y="1017"/>
            <a:ext cx="9183552" cy="69477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53A988-CE0C-BABD-3330-0111D27E9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r="27055"/>
          <a:stretch/>
        </p:blipFill>
        <p:spPr>
          <a:xfrm>
            <a:off x="0" y="-23087"/>
            <a:ext cx="9189153" cy="6971872"/>
          </a:xfrm>
          <a:prstGeom prst="rect">
            <a:avLst/>
          </a:prstGeom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EA18D635-4A39-B947-EDDB-EFBCC6B8F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35435" y="468086"/>
            <a:ext cx="2743200" cy="6286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803AD-A29A-4370-8D72-0F6D045B6483}"/>
              </a:ext>
            </a:extLst>
          </p:cNvPr>
          <p:cNvSpPr txBox="1"/>
          <p:nvPr/>
        </p:nvSpPr>
        <p:spPr>
          <a:xfrm>
            <a:off x="613046" y="4155373"/>
            <a:ext cx="8211938" cy="19068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en-US" sz="4200" cap="all" spc="100" dirty="0">
                <a:solidFill>
                  <a:schemeClr val="bg1"/>
                </a:solidFill>
                <a:latin typeface="Brandon Grotesque BOLD"/>
              </a:rPr>
              <a:t>Support for tribally-led landscape scale Restoration</a:t>
            </a:r>
            <a:endParaRPr kumimoji="0" lang="en-US" sz="4200" b="0" i="0" u="none" strike="noStrike" kern="1200" cap="all" spc="10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randon Grotesque BOLD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53C6D-0ECD-4414-8405-C20A45918D75}"/>
              </a:ext>
            </a:extLst>
          </p:cNvPr>
          <p:cNvSpPr txBox="1"/>
          <p:nvPr/>
        </p:nvSpPr>
        <p:spPr>
          <a:xfrm>
            <a:off x="654926" y="3679733"/>
            <a:ext cx="8487910" cy="50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</a:rPr>
              <a:t>STEWARDING NATIVE LANDS PRESENTS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3D7D2E-ADA7-43E1-BA4D-662955DC1FDC}"/>
              </a:ext>
            </a:extLst>
          </p:cNvPr>
          <p:cNvSpPr/>
          <p:nvPr/>
        </p:nvSpPr>
        <p:spPr bwMode="auto">
          <a:xfrm>
            <a:off x="726621" y="6074229"/>
            <a:ext cx="6411685" cy="43543"/>
          </a:xfrm>
          <a:prstGeom prst="rect">
            <a:avLst/>
          </a:prstGeom>
          <a:solidFill>
            <a:srgbClr val="FBF4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AABABD-EEA5-49CA-9614-BAF7801B9FA7}"/>
              </a:ext>
            </a:extLst>
          </p:cNvPr>
          <p:cNvSpPr txBox="1"/>
          <p:nvPr/>
        </p:nvSpPr>
        <p:spPr>
          <a:xfrm>
            <a:off x="632514" y="6179879"/>
            <a:ext cx="3540579" cy="3256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Brandon Grotesque Medium"/>
              </a:rPr>
              <a:t>T</a:t>
            </a:r>
            <a:r>
              <a:rPr lang="en-US" sz="1400" b="1" i="1" dirty="0">
                <a:solidFill>
                  <a:srgbClr val="FFFFFF"/>
                </a:solidFill>
                <a:latin typeface="Brandon Grotesque Medium"/>
              </a:rPr>
              <a:t>UESDAY, OCTOBER 29, 2024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BE623-9435-EED2-A51A-E2EB2786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5C6227-498B-105C-4738-9BCEB656D2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857250"/>
            <a:ext cx="9144001" cy="42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KC_ulu_logo-3">
            <a:extLst>
              <a:ext uri="{FF2B5EF4-FFF2-40B4-BE49-F238E27FC236}">
                <a16:creationId xmlns:a16="http://schemas.microsoft.com/office/drawing/2014/main" id="{A4E0C56E-96E4-437B-D06C-7C676B7A8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581" y="857251"/>
            <a:ext cx="2709863" cy="10920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D8626F-2661-2017-7D11-F0A153EEB807}"/>
              </a:ext>
            </a:extLst>
          </p:cNvPr>
          <p:cNvSpPr/>
          <p:nvPr/>
        </p:nvSpPr>
        <p:spPr>
          <a:xfrm>
            <a:off x="5455444" y="857250"/>
            <a:ext cx="3688556" cy="1102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DD1E7-42EB-A173-319E-3E08C89A4DB5}"/>
              </a:ext>
            </a:extLst>
          </p:cNvPr>
          <p:cNvSpPr txBox="1"/>
          <p:nvPr/>
        </p:nvSpPr>
        <p:spPr>
          <a:xfrm>
            <a:off x="5455444" y="857249"/>
            <a:ext cx="3688556" cy="110799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300" dirty="0">
                <a:solidFill>
                  <a:prstClr val="black"/>
                </a:solidFill>
                <a:latin typeface="Aptos" panose="02110004020202020204"/>
                <a:cs typeface="+mn-cs"/>
              </a:rPr>
              <a:t>Our Middle Kuskokwim Region</a:t>
            </a:r>
          </a:p>
        </p:txBody>
      </p:sp>
    </p:spTree>
    <p:extLst>
      <p:ext uri="{BB962C8B-B14F-4D97-AF65-F5344CB8AC3E}">
        <p14:creationId xmlns:p14="http://schemas.microsoft.com/office/powerpoint/2010/main" val="253219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3A3B5-24D0-097A-EB98-A2F8BC13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1096"/>
            <a:ext cx="7072313" cy="591838"/>
          </a:xfrm>
        </p:spPr>
        <p:txBody>
          <a:bodyPr/>
          <a:lstStyle/>
          <a:p>
            <a:r>
              <a:rPr lang="en-US" dirty="0"/>
              <a:t>Stewards of Our Homeland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25CD0-92E0-8D0A-5B18-2707BC419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844" y="2055970"/>
            <a:ext cx="7072312" cy="3153253"/>
          </a:xfrm>
        </p:spPr>
        <p:txBody>
          <a:bodyPr>
            <a:normAutofit/>
          </a:bodyPr>
          <a:lstStyle/>
          <a:p>
            <a:r>
              <a:rPr lang="en-US" sz="2700" dirty="0"/>
              <a:t>Four areas of focus for rural development have been identified by our Shareholders:</a:t>
            </a:r>
          </a:p>
          <a:p>
            <a:pPr lvl="1"/>
            <a:r>
              <a:rPr lang="en-US" sz="2400" dirty="0"/>
              <a:t>Cost of living</a:t>
            </a:r>
          </a:p>
          <a:p>
            <a:pPr lvl="1"/>
            <a:r>
              <a:rPr lang="en-US" sz="2400" dirty="0"/>
              <a:t>Broadband internet access</a:t>
            </a:r>
          </a:p>
          <a:p>
            <a:pPr lvl="1"/>
            <a:r>
              <a:rPr lang="en-US" sz="2400" dirty="0"/>
              <a:t>Energy</a:t>
            </a:r>
          </a:p>
          <a:p>
            <a:pPr lvl="1"/>
            <a:r>
              <a:rPr lang="en-US" sz="2400" dirty="0"/>
              <a:t>Housing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3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FD68EB-2AC4-EB6F-CE0A-B6F5260A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857250"/>
            <a:ext cx="7524750" cy="43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og cabin in a field of flowers&#10;&#10;Description automatically generated">
            <a:extLst>
              <a:ext uri="{FF2B5EF4-FFF2-40B4-BE49-F238E27FC236}">
                <a16:creationId xmlns:a16="http://schemas.microsoft.com/office/drawing/2014/main" id="{C6599E0E-5339-CCC8-CCF1-642A56D5B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250"/>
            <a:ext cx="9144000" cy="4275552"/>
          </a:xfrm>
          <a:solidFill>
            <a:schemeClr val="bg1">
              <a:alpha val="96656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2B6C0-DD65-1F56-6A9D-CC517CF6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57250"/>
            <a:ext cx="4979504" cy="121257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Harvest to Home</a:t>
            </a:r>
            <a:br>
              <a:rPr lang="en-US" sz="405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A Holistic Regional Housing Project</a:t>
            </a:r>
          </a:p>
        </p:txBody>
      </p:sp>
    </p:spTree>
    <p:extLst>
      <p:ext uri="{BB962C8B-B14F-4D97-AF65-F5344CB8AC3E}">
        <p14:creationId xmlns:p14="http://schemas.microsoft.com/office/powerpoint/2010/main" val="3893850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3C16-06B6-BD67-728F-649CBC37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112C1893-0256-F5FA-490F-2B75559A2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926" y="814867"/>
            <a:ext cx="3045851" cy="429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erson standing in a forest&#10;&#10;Description automatically generated">
            <a:extLst>
              <a:ext uri="{FF2B5EF4-FFF2-40B4-BE49-F238E27FC236}">
                <a16:creationId xmlns:a16="http://schemas.microsoft.com/office/drawing/2014/main" id="{67D1E4BA-5CB6-6012-BF0D-DEAC8F38D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831820"/>
            <a:ext cx="3049074" cy="428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CF8B68-CCEF-0DF4-704E-473878005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851" y="831820"/>
            <a:ext cx="3049075" cy="4280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240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D9B1-6237-EAC9-3D37-95AF3A1A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1095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sz="2700" dirty="0"/>
              <a:t>LSR Project Goals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Protect forest health by establishing capacity and strategy for health monitoring and reforestation.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Improve forest ecosystem with forest inventory analyses for sustainable harvest, protecting subsistence resources, and mitigation of fire and insect damage.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Promote economic development and forest stewardship by investing in workforce training and jobs.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20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794D8-0B1F-ED56-9F44-DA7345288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94351-390F-D721-C9E7-B2123709F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1095"/>
            <a:ext cx="788670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dirty="0"/>
              <a:t>LSR Project Activities </a:t>
            </a:r>
          </a:p>
          <a:p>
            <a:pPr marL="0" indent="0" algn="ctr">
              <a:buNone/>
            </a:pPr>
            <a:endParaRPr lang="en-US" sz="2700" dirty="0"/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Harvest Forestry Management Planning</a:t>
            </a:r>
          </a:p>
          <a:p>
            <a:pPr lvl="1"/>
            <a:r>
              <a:rPr lang="en-US" dirty="0"/>
              <a:t>Community Engagement</a:t>
            </a:r>
          </a:p>
          <a:p>
            <a:pPr lvl="1"/>
            <a:r>
              <a:rPr lang="en-US" dirty="0"/>
              <a:t>Sustainable Harvest Analysis</a:t>
            </a:r>
          </a:p>
          <a:p>
            <a:pPr lvl="1"/>
            <a:r>
              <a:rPr lang="en-US" dirty="0"/>
              <a:t>Fuels/Fire Analysis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Forest Monitoring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/>
              <a:t>Reforestation Pilot Project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5CBDF-2961-4D30-35CE-0B955CB92D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65"/>
          <a:stretch/>
        </p:blipFill>
        <p:spPr>
          <a:xfrm>
            <a:off x="5794513" y="2202761"/>
            <a:ext cx="3359426" cy="27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80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0BF65-3B32-09FD-31F2-97406C9C1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6F8CB-E171-3E49-9C01-08D94B4EB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1095"/>
            <a:ext cx="788670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/>
              <a:t>LSR Project Activities </a:t>
            </a:r>
          </a:p>
          <a:p>
            <a:pPr marL="0" indent="0" algn="ctr">
              <a:buNone/>
            </a:pPr>
            <a:endParaRPr lang="en-US" sz="2700"/>
          </a:p>
          <a:p>
            <a:pPr marL="385763" indent="-385763">
              <a:buFont typeface="+mj-lt"/>
              <a:buAutoNum type="arabicPeriod" startAt="4"/>
            </a:pPr>
            <a:r>
              <a:rPr lang="en-US"/>
              <a:t>Harvest Management Capacity Development and Collaboration</a:t>
            </a:r>
          </a:p>
          <a:p>
            <a:pPr marL="385763" indent="-385763">
              <a:buFont typeface="+mj-lt"/>
              <a:buAutoNum type="arabicPeriod" startAt="4"/>
            </a:pPr>
            <a:r>
              <a:rPr lang="en-US"/>
              <a:t>Harvest Safety Planning</a:t>
            </a:r>
          </a:p>
          <a:p>
            <a:pPr marL="385763" indent="-385763">
              <a:buFont typeface="+mj-lt"/>
              <a:buAutoNum type="arabicPeriod" startAt="4"/>
            </a:pPr>
            <a:r>
              <a:rPr lang="en-US"/>
              <a:t>Harvester Workforce Development</a:t>
            </a:r>
          </a:p>
          <a:p>
            <a:endParaRPr lang="en-US" dirty="0"/>
          </a:p>
        </p:txBody>
      </p:sp>
      <p:pic>
        <p:nvPicPr>
          <p:cNvPr id="4" name="Picture 3" descr="A group of cut logs on a carpet&#10;&#10;Description automatically generated">
            <a:extLst>
              <a:ext uri="{FF2B5EF4-FFF2-40B4-BE49-F238E27FC236}">
                <a16:creationId xmlns:a16="http://schemas.microsoft.com/office/drawing/2014/main" id="{BA2144F4-D725-B5EB-45FC-70BBC8AF97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14" y="3548431"/>
            <a:ext cx="4926365" cy="1470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D42F38-C572-AFB1-6BB2-722F9CDB8C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0679" y="2773580"/>
            <a:ext cx="3085817" cy="22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31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8FB733-08A9-5178-A4BE-C9812E89B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4"/>
          <a:stretch/>
        </p:blipFill>
        <p:spPr>
          <a:xfrm>
            <a:off x="178905" y="1016275"/>
            <a:ext cx="3941135" cy="39458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69170-50A7-0F51-1643-B7FB6473E7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16275"/>
            <a:ext cx="1649896" cy="3945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A1B96-FE04-3DCD-60BF-1B15B59AC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394" y="1016275"/>
            <a:ext cx="2958452" cy="394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8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C9FCC-4DA5-6C40-A25D-B924DD0C6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1C7B81-C44B-BB9F-FEE8-B2A9CB73AA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650" y="996873"/>
            <a:ext cx="3598717" cy="39742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F45E2B-A7EB-2EB6-6482-4C915D4894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8153" y="996873"/>
            <a:ext cx="3068850" cy="39742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99C70C-28B5-5D7D-32CA-C4123BF1A4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97" y="996873"/>
            <a:ext cx="2122867" cy="39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89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WEBINAR MANAGEMENT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E4CA2-0714-406A-8A26-E582FA175181}"/>
              </a:ext>
            </a:extLst>
          </p:cNvPr>
          <p:cNvSpPr txBox="1"/>
          <p:nvPr/>
        </p:nvSpPr>
        <p:spPr>
          <a:xfrm>
            <a:off x="108914" y="2537087"/>
            <a:ext cx="2743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All attendees will be muted throughout this webinar.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FFE7B3-3CE6-41E1-A747-DADF384025CA}"/>
              </a:ext>
            </a:extLst>
          </p:cNvPr>
          <p:cNvCxnSpPr>
            <a:cxnSpLocks/>
          </p:cNvCxnSpPr>
          <p:nvPr/>
        </p:nvCxnSpPr>
        <p:spPr bwMode="auto">
          <a:xfrm>
            <a:off x="4800600" y="3366713"/>
            <a:ext cx="0" cy="820197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6902A8C-0D02-4D05-AF00-B7CC1713ACC0}"/>
              </a:ext>
            </a:extLst>
          </p:cNvPr>
          <p:cNvSpPr txBox="1"/>
          <p:nvPr/>
        </p:nvSpPr>
        <p:spPr>
          <a:xfrm>
            <a:off x="3927613" y="2040824"/>
            <a:ext cx="350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If you have questions, please type them in the question box. </a:t>
            </a:r>
          </a:p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They will be addressed during the Questions section.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723AC4-7646-4131-ACD5-30A65CD37879}"/>
              </a:ext>
            </a:extLst>
          </p:cNvPr>
          <p:cNvCxnSpPr>
            <a:cxnSpLocks/>
          </p:cNvCxnSpPr>
          <p:nvPr/>
        </p:nvCxnSpPr>
        <p:spPr bwMode="auto">
          <a:xfrm>
            <a:off x="381000" y="3366712"/>
            <a:ext cx="0" cy="820197"/>
          </a:xfrm>
          <a:prstGeom prst="straightConnector1">
            <a:avLst/>
          </a:prstGeom>
          <a:ln>
            <a:solidFill>
              <a:srgbClr val="F6921E"/>
            </a:solidFill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DC49C5-F3A6-4C7C-96D0-A532D74F532F}"/>
              </a:ext>
            </a:extLst>
          </p:cNvPr>
          <p:cNvSpPr txBox="1"/>
          <p:nvPr/>
        </p:nvSpPr>
        <p:spPr>
          <a:xfrm>
            <a:off x="15191" y="6208091"/>
            <a:ext cx="515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solidFill>
                  <a:srgbClr val="2A4443"/>
                </a:solidFill>
                <a:latin typeface="Brandon Grotesque Black" panose="020B0A03020203060202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This webinar is being recorded.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3CE2B31-ECD4-49C6-B350-9651C7CCC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" y="4321889"/>
            <a:ext cx="9144000" cy="2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982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5AA57-E39B-B6B1-967B-DBD3824E7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5CA84B-34DE-B42C-CAC1-9F566710AA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44" y="967468"/>
            <a:ext cx="3748847" cy="408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87E6B-073E-971D-E718-BA58483CDC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254" y="967468"/>
            <a:ext cx="4845503" cy="408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97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274F3-B9E0-B753-25D6-7BB22C0AC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6AB67A-7606-4FCA-A4BC-9F5A2B5CB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96093"/>
            <a:ext cx="9144000" cy="3348990"/>
          </a:xfrm>
        </p:spPr>
      </p:pic>
    </p:spTree>
    <p:extLst>
      <p:ext uri="{BB962C8B-B14F-4D97-AF65-F5344CB8AC3E}">
        <p14:creationId xmlns:p14="http://schemas.microsoft.com/office/powerpoint/2010/main" val="3730593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FE861-CD93-196B-FE0A-B384B906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2B409B-B3FE-2E16-4E25-2564565528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38" y="993366"/>
            <a:ext cx="7778524" cy="405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59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78BD-1DA7-E381-3AAB-A8741023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473FB-294A-A1FE-C468-860C4B5D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19" y="955222"/>
            <a:ext cx="3087539" cy="4118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9EC8AE-55AB-0EE3-46D3-1E1EEBCD2A8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7768" y="955222"/>
            <a:ext cx="2408465" cy="41180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0A758-E492-2D9B-B28C-BCFF53623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942" y="955222"/>
            <a:ext cx="3087540" cy="411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55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47C20-3F64-8A38-471E-BBEAFF6A4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6535" y="857250"/>
            <a:ext cx="5837465" cy="42862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Recommendations for applying for and implementing a LSR Project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Have a vision and design the project to achieve that vision.</a:t>
            </a:r>
          </a:p>
          <a:p>
            <a:r>
              <a:rPr lang="en-US" dirty="0"/>
              <a:t>Use data for effective storytelling.</a:t>
            </a:r>
          </a:p>
          <a:p>
            <a:r>
              <a:rPr lang="en-US" dirty="0"/>
              <a:t>Realistic budget.</a:t>
            </a:r>
          </a:p>
          <a:p>
            <a:r>
              <a:rPr lang="en-US" dirty="0"/>
              <a:t>Identify people to implement the project and partners to support it. </a:t>
            </a:r>
          </a:p>
          <a:p>
            <a:r>
              <a:rPr lang="en-US" dirty="0"/>
              <a:t>Start early.</a:t>
            </a:r>
          </a:p>
          <a:p>
            <a:endParaRPr lang="en-US" dirty="0"/>
          </a:p>
        </p:txBody>
      </p:sp>
      <p:pic>
        <p:nvPicPr>
          <p:cNvPr id="4" name="Picture 3" descr="Long shot of a tall grass&#10;&#10;Description automatically generated">
            <a:extLst>
              <a:ext uri="{FF2B5EF4-FFF2-40B4-BE49-F238E27FC236}">
                <a16:creationId xmlns:a16="http://schemas.microsoft.com/office/drawing/2014/main" id="{0A9134E9-17B2-D7FD-961F-ED55408ABF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35781" y="1393031"/>
            <a:ext cx="4286250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9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DB7C2-8367-4706-659F-2ADB028493A2}"/>
              </a:ext>
            </a:extLst>
          </p:cNvPr>
          <p:cNvSpPr txBox="1"/>
          <p:nvPr/>
        </p:nvSpPr>
        <p:spPr>
          <a:xfrm>
            <a:off x="533399" y="2407779"/>
            <a:ext cx="8077200" cy="12588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Regular" panose="020B0503020203060202" pitchFamily="34" charset="0"/>
              </a:rPr>
              <a:t>QUESTIONS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Regular" panose="020B05030202030602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57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2">
            <a:extLst>
              <a:ext uri="{FF2B5EF4-FFF2-40B4-BE49-F238E27FC236}">
                <a16:creationId xmlns:a16="http://schemas.microsoft.com/office/drawing/2014/main" id="{41CF2FDC-F562-40D6-9C70-D8250A441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2" y="-513935"/>
            <a:ext cx="11057161" cy="7885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B786FE-3F45-4E2D-A2A0-5DB513833EFB}"/>
              </a:ext>
            </a:extLst>
          </p:cNvPr>
          <p:cNvSpPr txBox="1"/>
          <p:nvPr/>
        </p:nvSpPr>
        <p:spPr>
          <a:xfrm>
            <a:off x="381000" y="1944606"/>
            <a:ext cx="8534400" cy="5195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E4343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</a:rPr>
              <a:t>Tribal Co-Stewardship and Co-Management Conference</a:t>
            </a:r>
          </a:p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E4343"/>
                </a:solidFill>
                <a:effectLst/>
                <a:uLnTx/>
                <a:uFillTx/>
                <a:latin typeface="Brandon Grotesque Regular" panose="020B0503020203060202" pitchFamily="34" charset="0"/>
                <a:ea typeface="+mn-ea"/>
              </a:rPr>
              <a:t>November 19-20, 2024</a:t>
            </a:r>
          </a:p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E4343"/>
                </a:solidFill>
                <a:effectLst/>
                <a:uLnTx/>
                <a:uFillTx/>
                <a:latin typeface="Brandon Grotesque Regular" panose="020B0503020203060202" pitchFamily="34" charset="0"/>
                <a:ea typeface="+mn-ea"/>
              </a:rPr>
              <a:t>Gila River Resort, Wild Horse Pass</a:t>
            </a:r>
          </a:p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2E4343"/>
                </a:solidFill>
                <a:effectLst/>
                <a:uLnTx/>
                <a:uFillTx/>
                <a:latin typeface="Brandon Grotesque Regular" panose="020B0503020203060202" pitchFamily="34" charset="0"/>
                <a:ea typeface="+mn-ea"/>
              </a:rPr>
              <a:t>Chandler, AZ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E4343"/>
              </a:solidFill>
              <a:effectLst/>
              <a:uLnTx/>
              <a:uFillTx/>
              <a:latin typeface="Brandon Grotesque Regular" panose="020B0503020203060202" pitchFamily="34" charset="0"/>
              <a:ea typeface="+mn-ea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SzPct val="100000"/>
              <a:buFont typeface="Webdings" panose="05030102010509060703" pitchFamily="18" charset="2"/>
              <a:buChar char="=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Regular" panose="020B0503020203060202" pitchFamily="34" charset="0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B59E6-1466-499A-8AD0-9DAF578DEFF3}"/>
              </a:ext>
            </a:extLst>
          </p:cNvPr>
          <p:cNvSpPr txBox="1"/>
          <p:nvPr/>
        </p:nvSpPr>
        <p:spPr>
          <a:xfrm>
            <a:off x="685800" y="685800"/>
            <a:ext cx="8077200" cy="12588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Regular" panose="020B0503020203060202" pitchFamily="34" charset="0"/>
                <a:ea typeface="+mn-ea"/>
              </a:rPr>
              <a:t>SAVE THE DATE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Regular" panose="020B0503020203060202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2758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DB7C2-8367-4706-659F-2ADB028493A2}"/>
              </a:ext>
            </a:extLst>
          </p:cNvPr>
          <p:cNvSpPr txBox="1"/>
          <p:nvPr/>
        </p:nvSpPr>
        <p:spPr>
          <a:xfrm>
            <a:off x="609600" y="554595"/>
            <a:ext cx="8077200" cy="644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6921E"/>
                </a:solidFill>
                <a:effectLst/>
                <a:uLnTx/>
                <a:uFillTx/>
                <a:latin typeface="Brandon Grotesque BOLD"/>
                <a:ea typeface="+mn-ea"/>
              </a:rPr>
              <a:t>COMMUNICATIONS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C4B9CD-CEFC-FBC8-7612-15E11C70FCCA}"/>
              </a:ext>
            </a:extLst>
          </p:cNvPr>
          <p:cNvSpPr txBox="1"/>
          <p:nvPr/>
        </p:nvSpPr>
        <p:spPr>
          <a:xfrm>
            <a:off x="790648" y="2982565"/>
            <a:ext cx="53082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FOLLOW US ON SOCIAL MEDIA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308FBC-AF94-ACFD-418B-4E7C125D3EF2}"/>
              </a:ext>
            </a:extLst>
          </p:cNvPr>
          <p:cNvSpPr txBox="1"/>
          <p:nvPr/>
        </p:nvSpPr>
        <p:spPr>
          <a:xfrm>
            <a:off x="1060567" y="3391522"/>
            <a:ext cx="4419600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fndi303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 Nations Development Institute</a:t>
            </a:r>
          </a:p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FirstNationsDevelopmentInstitute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5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@FNDI303</a:t>
            </a:r>
          </a:p>
        </p:txBody>
      </p:sp>
      <p:pic>
        <p:nvPicPr>
          <p:cNvPr id="20" name="Picture 14" descr="Icon&#10;&#10;Description automatically generated">
            <a:extLst>
              <a:ext uri="{FF2B5EF4-FFF2-40B4-BE49-F238E27FC236}">
                <a16:creationId xmlns:a16="http://schemas.microsoft.com/office/drawing/2014/main" id="{083A7461-1098-3271-D340-A50CC9054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48" y="3496181"/>
            <a:ext cx="266634" cy="266633"/>
          </a:xfrm>
          <a:prstGeom prst="rect">
            <a:avLst/>
          </a:prstGeom>
        </p:spPr>
      </p:pic>
      <p:pic>
        <p:nvPicPr>
          <p:cNvPr id="21" name="Picture 16" descr="Logo, icon&#10;&#10;Description automatically generated">
            <a:extLst>
              <a:ext uri="{FF2B5EF4-FFF2-40B4-BE49-F238E27FC236}">
                <a16:creationId xmlns:a16="http://schemas.microsoft.com/office/drawing/2014/main" id="{3721A727-E6DE-9723-9C67-9A4FC8762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76" y="3834559"/>
            <a:ext cx="230576" cy="230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FE5E06-2667-5A4B-6EC9-040D582B56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648" y="4231136"/>
            <a:ext cx="266633" cy="266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340E68-6224-363D-F8C9-8926173594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97" y="4663770"/>
            <a:ext cx="281355" cy="228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0DE54D-E9C1-438D-9A42-BD0CAA24E007}"/>
              </a:ext>
            </a:extLst>
          </p:cNvPr>
          <p:cNvSpPr/>
          <p:nvPr/>
        </p:nvSpPr>
        <p:spPr bwMode="auto">
          <a:xfrm>
            <a:off x="774097" y="1238196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E28EF4-881B-4F94-8EDF-430CC0371D17}"/>
              </a:ext>
            </a:extLst>
          </p:cNvPr>
          <p:cNvSpPr txBox="1"/>
          <p:nvPr/>
        </p:nvSpPr>
        <p:spPr>
          <a:xfrm>
            <a:off x="790648" y="1524000"/>
            <a:ext cx="7896152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ACCESS THE WEINBAR RECORDING AND RESOURCES IN FIRST NATIONS KNOWLEDGE CENTER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204415-8694-41F9-B5D9-94D7A79D1C12}"/>
              </a:ext>
            </a:extLst>
          </p:cNvPr>
          <p:cNvSpPr txBox="1"/>
          <p:nvPr/>
        </p:nvSpPr>
        <p:spPr>
          <a:xfrm>
            <a:off x="4706122" y="3619480"/>
            <a:ext cx="4205324" cy="10369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r">
              <a:buClr>
                <a:srgbClr val="2E4343"/>
              </a:buClr>
              <a:defRPr/>
            </a:pPr>
            <a:endParaRPr lang="en-US" sz="2800" dirty="0">
              <a:solidFill>
                <a:srgbClr val="FFFFFF"/>
              </a:solidFill>
              <a:latin typeface="Brandon Grotesque Medium" panose="020B0603020203060202" pitchFamily="34" charset="0"/>
            </a:endParaRPr>
          </a:p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5197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D09BF-402B-447A-BBFA-7DD38717F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8" y="-42183"/>
            <a:ext cx="9144000" cy="175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73DFF7-1058-9D5B-C382-BE6E7D6687C1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EC19F-BB9A-87FF-34A7-75A026C9959D}"/>
              </a:ext>
            </a:extLst>
          </p:cNvPr>
          <p:cNvSpPr txBox="1"/>
          <p:nvPr/>
        </p:nvSpPr>
        <p:spPr>
          <a:xfrm>
            <a:off x="381000" y="1865512"/>
            <a:ext cx="7627486" cy="2332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Mary </a:t>
            </a:r>
            <a:r>
              <a:rPr lang="en-US" sz="3600" dirty="0" err="1">
                <a:solidFill>
                  <a:srgbClr val="2A4443"/>
                </a:solidFill>
                <a:latin typeface="Brandon Grotesque Medium" panose="020B0603020203060202" pitchFamily="34" charset="0"/>
              </a:rPr>
              <a:t>Adelzadeh</a:t>
            </a:r>
            <a:endParaRPr lang="en-US" sz="36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>
              <a:buClr>
                <a:srgbClr val="2E4343"/>
              </a:buClr>
              <a:defRPr/>
            </a:pPr>
            <a:r>
              <a:rPr lang="en-US" sz="2800" dirty="0">
                <a:solidFill>
                  <a:srgbClr val="F6921E"/>
                </a:solidFill>
                <a:latin typeface="Brandon Grotesque Medium"/>
              </a:rPr>
              <a:t>	</a:t>
            </a:r>
            <a:r>
              <a:rPr lang="en-US" sz="2800" dirty="0">
                <a:solidFill>
                  <a:srgbClr val="F6921E"/>
                </a:solidFill>
                <a:latin typeface="Brandon Grotesque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madelzadeh@firstnations.org </a:t>
            </a:r>
            <a:r>
              <a:rPr lang="en-US" sz="2800" dirty="0">
                <a:solidFill>
                  <a:srgbClr val="F6921E"/>
                </a:solidFill>
                <a:latin typeface="Brandon Grotesque Medium"/>
              </a:rPr>
              <a:t> </a:t>
            </a:r>
            <a:endParaRPr lang="en-US" sz="2800" dirty="0">
              <a:solidFill>
                <a:srgbClr val="F6921E"/>
              </a:solidFill>
              <a:latin typeface="Brandon Grotesque Medium" panose="020B0603020203060202" pitchFamily="34" charset="0"/>
            </a:endParaRP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Wolf Star Duran</a:t>
            </a:r>
          </a:p>
          <a:p>
            <a:pPr marR="0" lvl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2E4343"/>
              </a:buClr>
              <a:buSzPct val="100000"/>
              <a:tabLst/>
              <a:defRPr/>
            </a:pPr>
            <a:r>
              <a:rPr lang="en-US" sz="2800" dirty="0">
                <a:solidFill>
                  <a:srgbClr val="2A4443"/>
                </a:solidFill>
                <a:latin typeface="Brandon Grotesque Medium" panose="020B0603020203060202" pitchFamily="34" charset="0"/>
              </a:rPr>
              <a:t>	</a:t>
            </a:r>
            <a:r>
              <a:rPr lang="en-US" sz="2800" dirty="0">
                <a:solidFill>
                  <a:srgbClr val="F6921E"/>
                </a:solidFill>
                <a:latin typeface="Brandon Grotesque Medium" panose="020B0603020203060202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wsduran@firstnations.org</a:t>
            </a:r>
            <a:endParaRPr lang="en-US" sz="2800" dirty="0">
              <a:solidFill>
                <a:srgbClr val="2A4443"/>
              </a:solidFill>
              <a:latin typeface="Brandon Grotesque Medium" panose="020B0603020203060202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DE1AA6F-EDB2-49B5-8A17-3B1F3FED5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69608F-5689-4FD2-AC30-1DC140544F27}"/>
              </a:ext>
            </a:extLst>
          </p:cNvPr>
          <p:cNvSpPr txBox="1"/>
          <p:nvPr/>
        </p:nvSpPr>
        <p:spPr>
          <a:xfrm>
            <a:off x="2476499" y="469445"/>
            <a:ext cx="419099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CONTACT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31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E0CD7B-213A-C7B3-AB42-6203C47E3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56" t="178" r="12396"/>
          <a:stretch/>
        </p:blipFill>
        <p:spPr>
          <a:xfrm>
            <a:off x="-2041" y="0"/>
            <a:ext cx="9195699" cy="6864796"/>
          </a:xfrm>
          <a:prstGeom prst="rect">
            <a:avLst/>
          </a:prstGeom>
        </p:spPr>
      </p:pic>
      <p:pic>
        <p:nvPicPr>
          <p:cNvPr id="13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CC3E62A-CBB9-7FCE-B273-266889E7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" y="3055713"/>
            <a:ext cx="9195699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E18219-014D-EBB8-E43E-07FAF726744E}"/>
              </a:ext>
            </a:extLst>
          </p:cNvPr>
          <p:cNvSpPr txBox="1"/>
          <p:nvPr/>
        </p:nvSpPr>
        <p:spPr>
          <a:xfrm>
            <a:off x="2122713" y="3265710"/>
            <a:ext cx="4952999" cy="1036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OLD"/>
                <a:ea typeface="+mn-ea"/>
              </a:rPr>
              <a:t>THANK YOU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9D99B44-7E98-8330-8330-DE47581C4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639" y="5360235"/>
            <a:ext cx="119496" cy="2239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B2E83-4102-3103-42E8-8CDC310BBA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321" y="5360235"/>
            <a:ext cx="119496" cy="22398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7216B9E-B3C4-A318-0DE4-34D34DD01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9703" y="5360235"/>
            <a:ext cx="119496" cy="223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C90EE0-2AD4-092E-EE84-01B884768B3F}"/>
              </a:ext>
            </a:extLst>
          </p:cNvPr>
          <p:cNvSpPr txBox="1"/>
          <p:nvPr/>
        </p:nvSpPr>
        <p:spPr>
          <a:xfrm>
            <a:off x="1191491" y="5284036"/>
            <a:ext cx="23852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NATIONAL HEADQUARTERS 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Black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 Nations Development Institute 2432 Main Street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Longmont, CO 80501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115A5-BD42-79B4-2F6A-48177AA62DDB}"/>
              </a:ext>
            </a:extLst>
          </p:cNvPr>
          <p:cNvSpPr txBox="1"/>
          <p:nvPr/>
        </p:nvSpPr>
        <p:spPr>
          <a:xfrm>
            <a:off x="3979719" y="5284036"/>
            <a:ext cx="1717538" cy="7953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CONTACT</a:t>
            </a: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Tel:  303.774.7836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Fax: 303.774.7841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info@firstnations.org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0C99C-3437-7030-0757-6BB0B1BCE4CA}"/>
              </a:ext>
            </a:extLst>
          </p:cNvPr>
          <p:cNvSpPr txBox="1"/>
          <p:nvPr/>
        </p:nvSpPr>
        <p:spPr>
          <a:xfrm>
            <a:off x="5961646" y="5284036"/>
            <a:ext cx="23852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Black" panose="020B0503020203060202" pitchFamily="34" charset="77"/>
                <a:ea typeface="+mn-ea"/>
              </a:rPr>
              <a:t>CONNECT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E08A-C926-4446-09A3-6166B270ADEC}"/>
              </a:ext>
            </a:extLst>
          </p:cNvPr>
          <p:cNvSpPr txBox="1"/>
          <p:nvPr/>
        </p:nvSpPr>
        <p:spPr>
          <a:xfrm>
            <a:off x="6152146" y="5497626"/>
            <a:ext cx="284710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firstnations.org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fndi303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  <a:cs typeface="Arial"/>
              </a:rPr>
              <a:t>First Nations Development Institute</a:t>
            </a: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FirstNationsDevelopmentInstitute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randon Grotesque Regular" panose="020B0503020203060202" pitchFamily="34" charset="77"/>
              <a:ea typeface="+mn-ea"/>
            </a:endParaRPr>
          </a:p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randon Grotesque Regular" panose="020B0503020203060202" pitchFamily="34" charset="77"/>
                <a:ea typeface="+mn-ea"/>
              </a:rPr>
              <a:t>@FNDI303</a:t>
            </a:r>
          </a:p>
        </p:txBody>
      </p:sp>
      <p:pic>
        <p:nvPicPr>
          <p:cNvPr id="14" name="Picture 14" descr="Icon&#10;&#10;Description automatically generated">
            <a:extLst>
              <a:ext uri="{FF2B5EF4-FFF2-40B4-BE49-F238E27FC236}">
                <a16:creationId xmlns:a16="http://schemas.microsoft.com/office/drawing/2014/main" id="{78EECC7D-6647-E825-4EAC-6E96E3E87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9640" y="5739868"/>
            <a:ext cx="137374" cy="130186"/>
          </a:xfrm>
          <a:prstGeom prst="rect">
            <a:avLst/>
          </a:prstGeom>
        </p:spPr>
      </p:pic>
      <p:pic>
        <p:nvPicPr>
          <p:cNvPr id="15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1825F8-335E-8289-96FD-5B1A13E84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289" y="5547849"/>
            <a:ext cx="142875" cy="131990"/>
          </a:xfrm>
          <a:prstGeom prst="rect">
            <a:avLst/>
          </a:prstGeom>
        </p:spPr>
      </p:pic>
      <p:pic>
        <p:nvPicPr>
          <p:cNvPr id="16" name="Picture 16" descr="Logo, icon&#10;&#10;Description automatically generated">
            <a:extLst>
              <a:ext uri="{FF2B5EF4-FFF2-40B4-BE49-F238E27FC236}">
                <a16:creationId xmlns:a16="http://schemas.microsoft.com/office/drawing/2014/main" id="{986A8454-203A-D4B6-3C63-98BDEF914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379" y="5933226"/>
            <a:ext cx="112581" cy="11258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37728FB2-C562-4051-F1D8-860A57349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24450" y="4069295"/>
            <a:ext cx="91013" cy="914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8B42E-B8B6-67E4-EE10-03C248BDF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4265" y="6108979"/>
            <a:ext cx="130186" cy="130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DAEAA1-CD56-92CC-AA11-CE4B22B0A1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4265" y="6310512"/>
            <a:ext cx="137374" cy="1116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44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">
            <a:extLst>
              <a:ext uri="{FF2B5EF4-FFF2-40B4-BE49-F238E27FC236}">
                <a16:creationId xmlns:a16="http://schemas.microsoft.com/office/drawing/2014/main" id="{7A41E055-FB20-CB95-EEBA-1653A3B21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1" y="-513936"/>
            <a:ext cx="11057161" cy="78858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7F8C66-4AF2-408D-B76C-315B350ED45B}"/>
              </a:ext>
            </a:extLst>
          </p:cNvPr>
          <p:cNvSpPr/>
          <p:nvPr/>
        </p:nvSpPr>
        <p:spPr>
          <a:xfrm>
            <a:off x="304800" y="609600"/>
            <a:ext cx="8229600" cy="422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First Nations’ mission is to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uplift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 and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sustain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 the lifeways and economies of Native communities through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advocacy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,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financial support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, and </a:t>
            </a:r>
            <a:r>
              <a:rPr lang="en-US" sz="4800" b="1" dirty="0">
                <a:solidFill>
                  <a:srgbClr val="FFFFFF"/>
                </a:solidFill>
                <a:latin typeface="Brandon Grotesque Bold" panose="020B0803020203060202" pitchFamily="34" charset="0"/>
              </a:rPr>
              <a:t>knowledge sharing</a:t>
            </a:r>
            <a:r>
              <a:rPr lang="en-US" sz="4800" dirty="0">
                <a:solidFill>
                  <a:srgbClr val="FFFFFF"/>
                </a:solidFill>
                <a:latin typeface="Brandon Grotesque Regular" panose="020B0503020203060202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647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OUR STRATEGIES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860831-1AE1-419E-B28B-1E55740C17EA}"/>
              </a:ext>
            </a:extLst>
          </p:cNvPr>
          <p:cNvSpPr txBox="1"/>
          <p:nvPr/>
        </p:nvSpPr>
        <p:spPr>
          <a:xfrm>
            <a:off x="1239671" y="2720575"/>
            <a:ext cx="43434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TECHNICAL ASSISTANCE &amp; TRAINING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BDCA3A-FF02-42FB-8EFE-1E73E8C584BC}"/>
              </a:ext>
            </a:extLst>
          </p:cNvPr>
          <p:cNvSpPr txBox="1"/>
          <p:nvPr/>
        </p:nvSpPr>
        <p:spPr>
          <a:xfrm>
            <a:off x="1239671" y="3490280"/>
            <a:ext cx="45720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CONVENINGS &amp; WEBINARS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A6F420-0607-4513-83CD-A7F59D020E88}"/>
              </a:ext>
            </a:extLst>
          </p:cNvPr>
          <p:cNvSpPr txBox="1"/>
          <p:nvPr/>
        </p:nvSpPr>
        <p:spPr>
          <a:xfrm>
            <a:off x="1248967" y="4339402"/>
            <a:ext cx="6199198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RESEARCH ON BEST PRACTICES &amp; MODELS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6695A7-E3AF-4851-AEA6-A27E7BDC377A}"/>
              </a:ext>
            </a:extLst>
          </p:cNvPr>
          <p:cNvSpPr txBox="1"/>
          <p:nvPr/>
        </p:nvSpPr>
        <p:spPr>
          <a:xfrm>
            <a:off x="1239671" y="5118088"/>
            <a:ext cx="4691479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COALITION BUILDING &amp; FELLOWSHIPS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790CEC-AE51-462C-B744-7991F8380DB5}"/>
              </a:ext>
            </a:extLst>
          </p:cNvPr>
          <p:cNvSpPr txBox="1"/>
          <p:nvPr/>
        </p:nvSpPr>
        <p:spPr>
          <a:xfrm>
            <a:off x="1248967" y="5896774"/>
            <a:ext cx="3429000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ADVOCACY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D6A9D0-BDF0-421A-8C39-B50E4CC4A78B}"/>
              </a:ext>
            </a:extLst>
          </p:cNvPr>
          <p:cNvSpPr txBox="1"/>
          <p:nvPr/>
        </p:nvSpPr>
        <p:spPr>
          <a:xfrm>
            <a:off x="1217285" y="2028851"/>
            <a:ext cx="6477064" cy="35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DIRECT FINANCIAL SUPPORT THROUGH GRANTMAKING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4FDDD55-9FA9-4F44-8896-C7FB3B1426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088"/>
          <a:stretch/>
        </p:blipFill>
        <p:spPr>
          <a:xfrm>
            <a:off x="381000" y="2036401"/>
            <a:ext cx="867967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183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20945" y="473462"/>
            <a:ext cx="910210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STEWARDING NATIVE LANDS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193C46-A1A2-A62B-3058-99B23F61A37A}"/>
              </a:ext>
            </a:extLst>
          </p:cNvPr>
          <p:cNvSpPr txBox="1"/>
          <p:nvPr/>
        </p:nvSpPr>
        <p:spPr>
          <a:xfrm>
            <a:off x="484713" y="4202057"/>
            <a:ext cx="194252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BOLD"/>
                <a:cs typeface="Arial"/>
              </a:rPr>
              <a:t>ENVIRONMENTAL SOVEREIGNTY &amp; JUSTICE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22AC3F-340B-49D7-A0B9-963BFDEC6BC6}"/>
              </a:ext>
            </a:extLst>
          </p:cNvPr>
          <p:cNvSpPr txBox="1"/>
          <p:nvPr/>
        </p:nvSpPr>
        <p:spPr>
          <a:xfrm>
            <a:off x="2487882" y="4255253"/>
            <a:ext cx="1942524" cy="296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BOLD"/>
                <a:cs typeface="Arial"/>
              </a:rPr>
              <a:t>STEWARDSHIP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6C5192-1402-4A13-B103-55B58162F777}"/>
              </a:ext>
            </a:extLst>
          </p:cNvPr>
          <p:cNvSpPr txBox="1"/>
          <p:nvPr/>
        </p:nvSpPr>
        <p:spPr>
          <a:xfrm>
            <a:off x="2505467" y="5321028"/>
            <a:ext cx="194252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Regular" panose="020B0503020203060202" pitchFamily="34" charset="0"/>
                <a:cs typeface="Arial"/>
              </a:rPr>
              <a:t>Restoring healthy relationships between people and land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D0A247-A168-468B-81BF-C6A553E38BBB}"/>
              </a:ext>
            </a:extLst>
          </p:cNvPr>
          <p:cNvSpPr txBox="1"/>
          <p:nvPr/>
        </p:nvSpPr>
        <p:spPr>
          <a:xfrm>
            <a:off x="4477616" y="4254218"/>
            <a:ext cx="1942524" cy="296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BOLD"/>
                <a:cs typeface="Arial"/>
              </a:rPr>
              <a:t>CLIMATE</a:t>
            </a:r>
            <a:endParaRPr lang="en-US" sz="2000" dirty="0">
              <a:solidFill>
                <a:srgbClr val="2A4443"/>
              </a:solidFill>
              <a:latin typeface="Brandon Grotesque 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BCDE7B-899B-4190-8444-548E0840E5E9}"/>
              </a:ext>
            </a:extLst>
          </p:cNvPr>
          <p:cNvSpPr txBox="1"/>
          <p:nvPr/>
        </p:nvSpPr>
        <p:spPr>
          <a:xfrm>
            <a:off x="6549475" y="5322316"/>
            <a:ext cx="1942524" cy="697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Regular"/>
                <a:cs typeface="Arial"/>
              </a:rPr>
              <a:t>Avenues for intergenerational knowledge transfer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AADE-2F5A-42C9-AD62-43D243C25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3" y="2577105"/>
            <a:ext cx="1475360" cy="1481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1F379-32A8-4B92-8716-4039399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311" y="2577105"/>
            <a:ext cx="1475360" cy="1475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2092A-1DF4-4D1A-AF5B-BCAEA4A08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919" y="2568182"/>
            <a:ext cx="1469263" cy="1511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45B5ED-D8FA-40AE-B52E-763631796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533"/>
                    </a14:imgEffect>
                    <a14:imgEffect>
                      <a14:saturation sat="1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2430" y="2577105"/>
            <a:ext cx="1481456" cy="14814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8F55F6-2E74-4A54-9744-414946B47381}"/>
              </a:ext>
            </a:extLst>
          </p:cNvPr>
          <p:cNvSpPr/>
          <p:nvPr/>
        </p:nvSpPr>
        <p:spPr>
          <a:xfrm>
            <a:off x="6382189" y="4260183"/>
            <a:ext cx="2277098" cy="296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BOLD"/>
                <a:cs typeface="Arial"/>
              </a:rPr>
              <a:t>COMMUNITY PATHWAYS </a:t>
            </a:r>
            <a:endParaRPr lang="en-US" sz="2000" dirty="0">
              <a:solidFill>
                <a:srgbClr val="2A4443"/>
              </a:solidFill>
              <a:latin typeface="Brandon Grotesque 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8D7F7-B20F-43C2-B0B5-CC976C5563C6}"/>
              </a:ext>
            </a:extLst>
          </p:cNvPr>
          <p:cNvSpPr txBox="1"/>
          <p:nvPr/>
        </p:nvSpPr>
        <p:spPr>
          <a:xfrm>
            <a:off x="300550" y="5302738"/>
            <a:ext cx="2233665" cy="951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Regular" panose="020B0503020203060202" pitchFamily="34" charset="0"/>
                <a:ea typeface="Calibri" panose="020F0502020204030204" pitchFamily="34" charset="0"/>
              </a:rPr>
              <a:t>Protecting communities and lands from harmful practices, projects, and policies</a:t>
            </a:r>
            <a:endParaRPr lang="en-US" sz="1400" dirty="0">
              <a:solidFill>
                <a:srgbClr val="2A4443"/>
              </a:solidFill>
              <a:latin typeface="Brandon Grotesque Regular" panose="020B0503020203060202" pitchFamily="34" charset="0"/>
              <a:cs typeface="Arial"/>
            </a:endParaRP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847CC5-0F2E-42B5-9A93-F144E6568582}"/>
              </a:ext>
            </a:extLst>
          </p:cNvPr>
          <p:cNvSpPr txBox="1"/>
          <p:nvPr/>
        </p:nvSpPr>
        <p:spPr>
          <a:xfrm>
            <a:off x="4491546" y="5327082"/>
            <a:ext cx="1928594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2A4443"/>
                </a:solidFill>
                <a:latin typeface="Brandon Grotesque Regular"/>
                <a:cs typeface="Arial"/>
              </a:rPr>
              <a:t>Addressing ongoing and anticipated impacts of climate change to preserve lands and cultural lifeways</a:t>
            </a:r>
          </a:p>
          <a:p>
            <a:endParaRPr lang="en-US" sz="1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4F6C0D-AAD9-4B92-9398-36BE01028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143" y="4957283"/>
            <a:ext cx="359695" cy="3657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99BB2AD-3BC6-4C14-A59D-F1AC6E6163EE}"/>
              </a:ext>
            </a:extLst>
          </p:cNvPr>
          <p:cNvSpPr/>
          <p:nvPr/>
        </p:nvSpPr>
        <p:spPr bwMode="auto">
          <a:xfrm>
            <a:off x="5276147" y="4945525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4C2CAE6-A7DF-4DE9-A5AA-D18DBAC14A26}"/>
              </a:ext>
            </a:extLst>
          </p:cNvPr>
          <p:cNvSpPr/>
          <p:nvPr/>
        </p:nvSpPr>
        <p:spPr bwMode="auto">
          <a:xfrm>
            <a:off x="7341040" y="4919032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35B2BC-0130-4086-AEF1-212B451491DD}"/>
              </a:ext>
            </a:extLst>
          </p:cNvPr>
          <p:cNvSpPr/>
          <p:nvPr/>
        </p:nvSpPr>
        <p:spPr bwMode="auto">
          <a:xfrm>
            <a:off x="1276278" y="4939451"/>
            <a:ext cx="359393" cy="3612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1F3087-82A2-49AB-A957-63AEAACA0B2C}"/>
              </a:ext>
            </a:extLst>
          </p:cNvPr>
          <p:cNvSpPr/>
          <p:nvPr/>
        </p:nvSpPr>
        <p:spPr bwMode="auto">
          <a:xfrm>
            <a:off x="3971924" y="1246217"/>
            <a:ext cx="1200148" cy="97971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Source Han Sans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5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2">
            <a:extLst>
              <a:ext uri="{FF2B5EF4-FFF2-40B4-BE49-F238E27FC236}">
                <a16:creationId xmlns:a16="http://schemas.microsoft.com/office/drawing/2014/main" id="{41CF2FDC-F562-40D6-9C70-D8250A441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56582" y="-513935"/>
            <a:ext cx="11057161" cy="7885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B786FE-3F45-4E2D-A2A0-5DB513833EFB}"/>
              </a:ext>
            </a:extLst>
          </p:cNvPr>
          <p:cNvSpPr txBox="1"/>
          <p:nvPr/>
        </p:nvSpPr>
        <p:spPr>
          <a:xfrm>
            <a:off x="381000" y="609600"/>
            <a:ext cx="8122508" cy="509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</a:pP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The Mission of the Stewarding Native Lands program is to </a:t>
            </a:r>
            <a:r>
              <a:rPr lang="en-US" sz="4800" b="1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invest in</a:t>
            </a:r>
            <a:r>
              <a:rPr lang="en-US" sz="4800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 </a:t>
            </a: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and </a:t>
            </a:r>
            <a:r>
              <a:rPr lang="en-US" sz="4800" b="1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center</a:t>
            </a: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 Native peoples in the </a:t>
            </a:r>
            <a:r>
              <a:rPr lang="en-US" sz="4800" b="1" dirty="0">
                <a:solidFill>
                  <a:srgbClr val="2E4343"/>
                </a:solidFill>
                <a:latin typeface="Brandon Grotesque Bold" panose="020B0803020203060202" pitchFamily="34" charset="0"/>
              </a:rPr>
              <a:t>stewardship</a:t>
            </a:r>
            <a:r>
              <a:rPr lang="en-US" sz="4800" dirty="0">
                <a:solidFill>
                  <a:srgbClr val="2E4343"/>
                </a:solidFill>
                <a:latin typeface="Brandon Grotesque Regular" panose="020B0503020203060202" pitchFamily="34" charset="0"/>
              </a:rPr>
              <a:t> of their lands for a generous future.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Font typeface="Webdings" panose="05030102010509060703" pitchFamily="18" charset="2"/>
              <a:buChar char="="/>
            </a:pPr>
            <a:endParaRPr lang="en-US" sz="3600" dirty="0">
              <a:solidFill>
                <a:srgbClr val="2E4343"/>
              </a:solidFill>
              <a:latin typeface="Brandon Grotesque Regular" panose="020B0503020203060202" pitchFamily="34" charset="0"/>
            </a:endParaRPr>
          </a:p>
          <a:p>
            <a:pPr marL="457200" marR="0" lvl="0" indent="-457200" algn="l" defTabSz="914400" rtl="0" eaLnBrk="1" fontAlgn="base" latinLnBrk="0" hangingPunct="0">
              <a:lnSpc>
                <a:spcPct val="93000"/>
              </a:lnSpc>
              <a:spcBef>
                <a:spcPts val="1200"/>
              </a:spcBef>
              <a:spcAft>
                <a:spcPts val="1200"/>
              </a:spcAft>
              <a:buClr>
                <a:srgbClr val="FD9B00"/>
              </a:buClr>
              <a:buSzPct val="100000"/>
              <a:buFont typeface="Webdings" panose="05030102010509060703" pitchFamily="18" charset="2"/>
              <a:buChar char="=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randon Grotesque Regular" panose="020B0503020203060202" pitchFamily="34" charset="0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65A5C-3C52-D735-A89A-523A3ECB4145}"/>
              </a:ext>
            </a:extLst>
          </p:cNvPr>
          <p:cNvSpPr/>
          <p:nvPr/>
        </p:nvSpPr>
        <p:spPr bwMode="auto">
          <a:xfrm>
            <a:off x="-8165" y="-42183"/>
            <a:ext cx="9146721" cy="1758163"/>
          </a:xfrm>
          <a:prstGeom prst="rect">
            <a:avLst/>
          </a:prstGeom>
          <a:solidFill>
            <a:srgbClr val="2A444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9B4AC7E-E346-BDC7-B038-DC0118A2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2" y="-769579"/>
            <a:ext cx="3913413" cy="2666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06F52-7AB2-4A93-7337-C99CF8A113D6}"/>
              </a:ext>
            </a:extLst>
          </p:cNvPr>
          <p:cNvSpPr txBox="1"/>
          <p:nvPr/>
        </p:nvSpPr>
        <p:spPr>
          <a:xfrm>
            <a:off x="1861388" y="473462"/>
            <a:ext cx="5486399" cy="6737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Brandon Grotesque BOLD"/>
              </a:rPr>
              <a:t>PRESENTERS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A3AF4-1D9B-C7FE-8528-803AE410233C}"/>
              </a:ext>
            </a:extLst>
          </p:cNvPr>
          <p:cNvSpPr/>
          <p:nvPr/>
        </p:nvSpPr>
        <p:spPr bwMode="auto">
          <a:xfrm>
            <a:off x="4155621" y="1134837"/>
            <a:ext cx="832756" cy="70757"/>
          </a:xfrm>
          <a:prstGeom prst="rect">
            <a:avLst/>
          </a:prstGeom>
          <a:solidFill>
            <a:srgbClr val="F6921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anose="020B0604020202020204" pitchFamily="34" charset="0"/>
              <a:cs typeface="Source Han Sans C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152B4B-3BFB-4AF8-BD28-F5FB75DACD39}"/>
              </a:ext>
            </a:extLst>
          </p:cNvPr>
          <p:cNvSpPr txBox="1"/>
          <p:nvPr/>
        </p:nvSpPr>
        <p:spPr>
          <a:xfrm>
            <a:off x="1063697" y="4958921"/>
            <a:ext cx="1595382" cy="175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Mike Lithgow </a:t>
            </a:r>
            <a:r>
              <a:rPr lang="en-US" sz="1600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Kalispel Tribe of Indians</a:t>
            </a:r>
          </a:p>
          <a:p>
            <a:endParaRPr lang="en-US" sz="16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endParaRPr lang="en-US" sz="16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endParaRPr lang="en-US" sz="1600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endParaRPr lang="en-US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7D869B-0BB6-465D-9FBB-3AD74C5AA8B4}"/>
              </a:ext>
            </a:extLst>
          </p:cNvPr>
          <p:cNvSpPr/>
          <p:nvPr/>
        </p:nvSpPr>
        <p:spPr>
          <a:xfrm>
            <a:off x="3877336" y="4942703"/>
            <a:ext cx="1454502" cy="107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Will Hartman</a:t>
            </a:r>
          </a:p>
          <a:p>
            <a:r>
              <a:rPr lang="en-US" sz="1600" dirty="0">
                <a:solidFill>
                  <a:srgbClr val="F6921E"/>
                </a:solidFill>
                <a:latin typeface="Brandon Grotesque Regular" panose="020B0503020203060202" pitchFamily="34" charset="0"/>
              </a:rPr>
              <a:t>Kuskokwim Corporation</a:t>
            </a:r>
          </a:p>
          <a:p>
            <a:endParaRPr lang="en-US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82E578-42C9-4593-80F3-8F14ECC9769C}"/>
              </a:ext>
            </a:extLst>
          </p:cNvPr>
          <p:cNvSpPr/>
          <p:nvPr/>
        </p:nvSpPr>
        <p:spPr>
          <a:xfrm>
            <a:off x="6395793" y="4928373"/>
            <a:ext cx="1903988" cy="10990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rgbClr val="2A4443"/>
                </a:solidFill>
                <a:latin typeface="Brandon Grotesque Regular" panose="020B0503020203060202" pitchFamily="34" charset="0"/>
              </a:rPr>
              <a:t>Sherri </a:t>
            </a:r>
            <a:r>
              <a:rPr lang="en-US" dirty="0" err="1">
                <a:solidFill>
                  <a:srgbClr val="2A4443"/>
                </a:solidFill>
                <a:latin typeface="Brandon Grotesque Regular" panose="020B0503020203060202" pitchFamily="34" charset="0"/>
              </a:rPr>
              <a:t>Wormstead</a:t>
            </a:r>
            <a:endParaRPr lang="en-US" dirty="0">
              <a:solidFill>
                <a:srgbClr val="2A4443"/>
              </a:solidFill>
              <a:latin typeface="Brandon Grotesque Regular" panose="020B0503020203060202" pitchFamily="34" charset="0"/>
            </a:endParaRPr>
          </a:p>
          <a:p>
            <a:r>
              <a:rPr lang="en-US" sz="1600" dirty="0">
                <a:solidFill>
                  <a:srgbClr val="F6921E"/>
                </a:solidFill>
                <a:latin typeface="Brandon Grotesque Regular"/>
              </a:rPr>
              <a:t>U.S. Forest Service </a:t>
            </a:r>
          </a:p>
          <a:p>
            <a:endParaRPr lang="en-US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  <a:p>
            <a:endParaRPr lang="en-US" dirty="0">
              <a:solidFill>
                <a:srgbClr val="F6921E"/>
              </a:solidFill>
              <a:latin typeface="Brandon Grotesque Regular" panose="020B0503020203060202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2D82F9-7A8C-4209-9A8E-270E23AF8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3"/>
          <a:stretch/>
        </p:blipFill>
        <p:spPr bwMode="auto">
          <a:xfrm>
            <a:off x="741114" y="2231625"/>
            <a:ext cx="2252367" cy="221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2ADCAA0-B4D0-4AAA-8406-E9BD256B3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88" y="2006525"/>
            <a:ext cx="1703414" cy="244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06A04-9262-489A-B968-4866DE002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32" y="2145665"/>
            <a:ext cx="2177254" cy="235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68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sun shining through trees&#10;&#10;Description automatically generated">
            <a:extLst>
              <a:ext uri="{FF2B5EF4-FFF2-40B4-BE49-F238E27FC236}">
                <a16:creationId xmlns:a16="http://schemas.microsoft.com/office/drawing/2014/main" id="{3DEF236C-3CFF-64F4-D5EE-49FD4D84D6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6" y="857257"/>
            <a:ext cx="9141698" cy="5143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8C01C-D667-2C50-E715-FCBEB3B68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856" y="3228147"/>
            <a:ext cx="6858000" cy="2297430"/>
          </a:xfrm>
        </p:spPr>
        <p:txBody>
          <a:bodyPr>
            <a:normAutofit fontScale="90000"/>
          </a:bodyPr>
          <a:lstStyle/>
          <a:p>
            <a:r>
              <a:rPr lang="en-US" sz="4950" dirty="0">
                <a:solidFill>
                  <a:schemeClr val="bg1"/>
                </a:solidFill>
              </a:rPr>
              <a:t>The Kuskokwim Corporation</a:t>
            </a:r>
            <a:br>
              <a:rPr lang="en-US" sz="495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 </a:t>
            </a:r>
            <a:br>
              <a:rPr lang="en-US" sz="4950" dirty="0">
                <a:solidFill>
                  <a:schemeClr val="bg1"/>
                </a:solidFill>
              </a:rPr>
            </a:br>
            <a:r>
              <a:rPr lang="en-US" sz="4950" dirty="0">
                <a:solidFill>
                  <a:schemeClr val="bg1"/>
                </a:solidFill>
              </a:rPr>
              <a:t>Landscape Scale Restoration Project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5" y="4133717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36538 w 3182692"/>
              <a:gd name="connsiteY1" fmla="*/ 0 h 13716"/>
              <a:gd name="connsiteX2" fmla="*/ 1273077 w 3182692"/>
              <a:gd name="connsiteY2" fmla="*/ 0 h 13716"/>
              <a:gd name="connsiteX3" fmla="*/ 1909615 w 3182692"/>
              <a:gd name="connsiteY3" fmla="*/ 0 h 13716"/>
              <a:gd name="connsiteX4" fmla="*/ 2482500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609807 w 3182692"/>
              <a:gd name="connsiteY7" fmla="*/ 13716 h 13716"/>
              <a:gd name="connsiteX8" fmla="*/ 2068750 w 3182692"/>
              <a:gd name="connsiteY8" fmla="*/ 13716 h 13716"/>
              <a:gd name="connsiteX9" fmla="*/ 1432211 w 3182692"/>
              <a:gd name="connsiteY9" fmla="*/ 13716 h 13716"/>
              <a:gd name="connsiteX10" fmla="*/ 859327 w 3182692"/>
              <a:gd name="connsiteY10" fmla="*/ 13716 h 13716"/>
              <a:gd name="connsiteX11" fmla="*/ 0 w 3182692"/>
              <a:gd name="connsiteY11" fmla="*/ 13716 h 13716"/>
              <a:gd name="connsiteX12" fmla="*/ 0 w 3182692"/>
              <a:gd name="connsiteY12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2906" y="4075"/>
                  <a:pt x="3183008" y="9784"/>
                  <a:pt x="3182692" y="13716"/>
                </a:cubicBezTo>
                <a:cubicBezTo>
                  <a:pt x="2947402" y="17868"/>
                  <a:pt x="2876226" y="22619"/>
                  <a:pt x="2609807" y="13716"/>
                </a:cubicBezTo>
                <a:cubicBezTo>
                  <a:pt x="2343389" y="4813"/>
                  <a:pt x="2326689" y="21007"/>
                  <a:pt x="2068750" y="13716"/>
                </a:cubicBezTo>
                <a:cubicBezTo>
                  <a:pt x="1810811" y="6425"/>
                  <a:pt x="1713836" y="43647"/>
                  <a:pt x="1432211" y="13716"/>
                </a:cubicBezTo>
                <a:cubicBezTo>
                  <a:pt x="1150586" y="-16215"/>
                  <a:pt x="982765" y="-825"/>
                  <a:pt x="859327" y="13716"/>
                </a:cubicBezTo>
                <a:cubicBezTo>
                  <a:pt x="735889" y="28257"/>
                  <a:pt x="254183" y="30659"/>
                  <a:pt x="0" y="13716"/>
                </a:cubicBezTo>
                <a:cubicBezTo>
                  <a:pt x="-535" y="8247"/>
                  <a:pt x="-201" y="2959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2126" y="5320"/>
                  <a:pt x="3182368" y="9001"/>
                  <a:pt x="3182692" y="13716"/>
                </a:cubicBezTo>
                <a:cubicBezTo>
                  <a:pt x="3026065" y="-15421"/>
                  <a:pt x="2775006" y="18495"/>
                  <a:pt x="2546154" y="13716"/>
                </a:cubicBezTo>
                <a:cubicBezTo>
                  <a:pt x="2317302" y="8937"/>
                  <a:pt x="2168173" y="-13085"/>
                  <a:pt x="1845961" y="13716"/>
                </a:cubicBezTo>
                <a:cubicBezTo>
                  <a:pt x="1523749" y="40517"/>
                  <a:pt x="1450078" y="-5416"/>
                  <a:pt x="1304904" y="13716"/>
                </a:cubicBezTo>
                <a:cubicBezTo>
                  <a:pt x="1159730" y="32848"/>
                  <a:pt x="942635" y="-14593"/>
                  <a:pt x="604711" y="13716"/>
                </a:cubicBezTo>
                <a:cubicBezTo>
                  <a:pt x="266787" y="42025"/>
                  <a:pt x="141927" y="-12967"/>
                  <a:pt x="0" y="13716"/>
                </a:cubicBezTo>
                <a:cubicBezTo>
                  <a:pt x="58" y="7834"/>
                  <a:pt x="453" y="5833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7" name="Picture 6" descr="A black and white drawing of a moon&#10;&#10;Description automatically generated">
            <a:extLst>
              <a:ext uri="{FF2B5EF4-FFF2-40B4-BE49-F238E27FC236}">
                <a16:creationId xmlns:a16="http://schemas.microsoft.com/office/drawing/2014/main" id="{2C79C63B-3680-A5DA-DCB8-F72A429A859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904" y="973095"/>
            <a:ext cx="2455906" cy="245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47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ld person standing in a kitchen&#10;&#10;Description automatically generated">
            <a:extLst>
              <a:ext uri="{FF2B5EF4-FFF2-40B4-BE49-F238E27FC236}">
                <a16:creationId xmlns:a16="http://schemas.microsoft.com/office/drawing/2014/main" id="{18CE83B4-6A25-6C3F-B86D-2CF22D538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620" y="969217"/>
            <a:ext cx="2827464" cy="4086809"/>
          </a:xfrm>
        </p:spPr>
      </p:pic>
      <p:pic>
        <p:nvPicPr>
          <p:cNvPr id="7" name="Picture 6" descr="A person and person holding up a fish&#10;&#10;Description automatically generated">
            <a:extLst>
              <a:ext uri="{FF2B5EF4-FFF2-40B4-BE49-F238E27FC236}">
                <a16:creationId xmlns:a16="http://schemas.microsoft.com/office/drawing/2014/main" id="{1B9E0936-91C5-9C11-7CF7-E2039307BD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42736" y="1530367"/>
            <a:ext cx="4086809" cy="2964510"/>
          </a:xfrm>
          <a:prstGeom prst="rect">
            <a:avLst/>
          </a:prstGeom>
        </p:spPr>
      </p:pic>
      <p:pic>
        <p:nvPicPr>
          <p:cNvPr id="9" name="Picture 8" descr="A person holding a basket of blueberries&#10;&#10;Description automatically generated">
            <a:extLst>
              <a:ext uri="{FF2B5EF4-FFF2-40B4-BE49-F238E27FC236}">
                <a16:creationId xmlns:a16="http://schemas.microsoft.com/office/drawing/2014/main" id="{5B13A7A9-6C75-FEAC-A4CE-52FC77C303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196" y="969217"/>
            <a:ext cx="2831843" cy="40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21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3D4B617CE281478FE8460CA8AFD4F0" ma:contentTypeVersion="18" ma:contentTypeDescription="Create a new document." ma:contentTypeScope="" ma:versionID="e533213bbfa4912d8d42dd1db917cce6">
  <xsd:schema xmlns:xsd="http://www.w3.org/2001/XMLSchema" xmlns:xs="http://www.w3.org/2001/XMLSchema" xmlns:p="http://schemas.microsoft.com/office/2006/metadata/properties" xmlns:ns3="6b386b92-435b-4f02-bec3-72c8202eaf53" xmlns:ns4="bf684390-ef40-4021-99af-b442950d9196" targetNamespace="http://schemas.microsoft.com/office/2006/metadata/properties" ma:root="true" ma:fieldsID="9923a083269889c28da5ac132925d4a1" ns3:_="" ns4:_="">
    <xsd:import namespace="6b386b92-435b-4f02-bec3-72c8202eaf53"/>
    <xsd:import namespace="bf684390-ef40-4021-99af-b442950d919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86b92-435b-4f02-bec3-72c8202eaf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84390-ef40-4021-99af-b442950d9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f684390-ef40-4021-99af-b442950d9196" xsi:nil="true"/>
  </documentManagement>
</p:properties>
</file>

<file path=customXml/itemProps1.xml><?xml version="1.0" encoding="utf-8"?>
<ds:datastoreItem xmlns:ds="http://schemas.openxmlformats.org/officeDocument/2006/customXml" ds:itemID="{6FCB0CB5-AD5C-4D5A-A14B-0DC13A28F9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F69C37-0E9E-4A6D-9132-054E5734B7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386b92-435b-4f02-bec3-72c8202eaf53"/>
    <ds:schemaRef ds:uri="bf684390-ef40-4021-99af-b442950d91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202A70B-99C2-44C5-9EA9-743CFA8B7B72}">
  <ds:schemaRefs>
    <ds:schemaRef ds:uri="http://purl.org/dc/terms/"/>
    <ds:schemaRef ds:uri="http://www.w3.org/XML/1998/namespace"/>
    <ds:schemaRef ds:uri="http://purl.org/dc/elements/1.1/"/>
    <ds:schemaRef ds:uri="6b386b92-435b-4f02-bec3-72c8202eaf53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f684390-ef40-4021-99af-b442950d919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25249</TotalTime>
  <Words>522</Words>
  <Application>Microsoft Office PowerPoint</Application>
  <PresentationFormat>On-screen Show (4:3)</PresentationFormat>
  <Paragraphs>127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Aptos</vt:lpstr>
      <vt:lpstr>Aptos Display</vt:lpstr>
      <vt:lpstr>Arial</vt:lpstr>
      <vt:lpstr>Brandon Grotesque Black</vt:lpstr>
      <vt:lpstr>Brandon Grotesque BOLD</vt:lpstr>
      <vt:lpstr>Brandon Grotesque BOLD</vt:lpstr>
      <vt:lpstr>Brandon Grotesque Medium</vt:lpstr>
      <vt:lpstr>Brandon Grotesque Regular</vt:lpstr>
      <vt:lpstr>Calibri</vt:lpstr>
      <vt:lpstr>Courier New</vt:lpstr>
      <vt:lpstr>Times New Roman</vt:lpstr>
      <vt:lpstr>Webdings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Kuskokwim Corporation   Landscape Scale Restoration Project</vt:lpstr>
      <vt:lpstr>PowerPoint Presentation</vt:lpstr>
      <vt:lpstr>PowerPoint Presentation</vt:lpstr>
      <vt:lpstr>Stewards of Our Homeland</vt:lpstr>
      <vt:lpstr>PowerPoint Presentation</vt:lpstr>
      <vt:lpstr>Harvest to Home A Holistic Regional Housing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Treadway</dc:creator>
  <cp:lastModifiedBy>Wolf Star Duran</cp:lastModifiedBy>
  <cp:revision>535</cp:revision>
  <dcterms:modified xsi:type="dcterms:W3CDTF">2024-10-30T14:51:17Z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0x010100753D4B617CE281478FE8460CA8AFD4F0</vt:lpwstr>
  </property>
</Properties>
</file>