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305" r:id="rId4"/>
    <p:sldId id="306" r:id="rId5"/>
    <p:sldId id="308" r:id="rId6"/>
    <p:sldId id="303" r:id="rId7"/>
    <p:sldId id="310" r:id="rId8"/>
    <p:sldId id="293" r:id="rId9"/>
    <p:sldId id="265" r:id="rId10"/>
    <p:sldId id="309" r:id="rId11"/>
    <p:sldId id="264" r:id="rId12"/>
  </p:sldIdLst>
  <p:sldSz cx="9144000" cy="6858000" type="screen4x3"/>
  <p:notesSz cx="7772400" cy="10058400"/>
  <p:defaultTextStyle>
    <a:defPPr>
      <a:defRPr lang="en-GB"/>
    </a:defPPr>
    <a:lvl1pPr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1pPr>
    <a:lvl2pPr marL="742950" indent="-28575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2pPr>
    <a:lvl3pPr marL="11430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3pPr>
    <a:lvl4pPr marL="16002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4pPr>
    <a:lvl5pPr marL="20574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Demko" initials="JD" lastIdx="1" clrIdx="0">
    <p:extLst>
      <p:ext uri="{19B8F6BF-5375-455C-9EA6-DF929625EA0E}">
        <p15:presenceInfo xmlns:p15="http://schemas.microsoft.com/office/powerpoint/2012/main" userId="Jacqueline Dem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921E"/>
    <a:srgbClr val="C96D28"/>
    <a:srgbClr val="821D19"/>
    <a:srgbClr val="2A44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4"/>
    <p:restoredTop sz="94694"/>
  </p:normalViewPr>
  <p:slideViewPr>
    <p:cSldViewPr>
      <p:cViewPr varScale="1">
        <p:scale>
          <a:sx n="107" d="100"/>
          <a:sy n="107" d="100"/>
        </p:scale>
        <p:origin x="1386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6T12:49:08.906" idx="1">
    <p:pos x="6363" y="-324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E29B561-EA08-20CE-BA2C-30AAB4AEA0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84AE015-D47C-4A72-435A-FEE268135C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A01CABD-553C-A14B-1CF1-EF8C3FEA471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9476EC8-1037-C206-9436-157FB499438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A2474D8-D3FA-82AF-AF2A-60DED1E0FA2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3A56604-C826-27FC-00EF-A1DC277B68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94D1A02D-2DB1-451F-AFEE-F0F5EE771E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2788A55-4643-0F43-90CF-6F8D782856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93E80-E49A-4261-83A4-C062B5DA2D3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B857C839-3750-0E5A-0C43-E5609BE4D1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BEBEE8C-BFED-44D5-5B94-580AD6DBD6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23603AB-F8CF-F452-74F0-A2D6D473AE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398700-A457-4DAE-A3AF-A684A83B926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4AC79D38-5FEF-4B13-B8AE-830889CA7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8EA559-0C20-EE28-BD3A-D4410C6D63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597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2F3E9E8-4332-60B1-94C4-A87E13D1C4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F4A4E054-9A3C-48FD-A7C9-58023DE9099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48358295-1F4D-7035-4BA2-F566C4C435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7A9C5B9-D4CA-CF91-4AFA-8D311286AD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DADFFD6-E013-BB4D-5319-E866686237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5A0C384D-5468-4A75-9C9D-99929536A0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5FEEC1C-E336-6D38-BE77-3478470761A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0250B0B-25FE-9C26-5EF9-3D3DE63084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2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424224D-C62B-7356-B665-381CECCAB4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AA3EC-4F88-440E-AC9A-5CFD16705C0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55D93EFA-956D-4577-9606-CCF60F7646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5384C51-9B35-95C9-A5E9-BCD106717D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23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23603AB-F8CF-F452-74F0-A2D6D473AE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398700-A457-4DAE-A3AF-A684A83B926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4AC79D38-5FEF-4B13-B8AE-830889CA7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8EA559-0C20-EE28-BD3A-D4410C6D63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96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23603AB-F8CF-F452-74F0-A2D6D473AE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398700-A457-4DAE-A3AF-A684A83B926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4AC79D38-5FEF-4B13-B8AE-830889CA7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8EA559-0C20-EE28-BD3A-D4410C6D63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49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23603AB-F8CF-F452-74F0-A2D6D473AE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398700-A457-4DAE-A3AF-A684A83B926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4AC79D38-5FEF-4B13-B8AE-830889CA7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8EA559-0C20-EE28-BD3A-D4410C6D63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606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424224D-C62B-7356-B665-381CECCAB4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F6FAA3EC-4F88-440E-AC9A-5CFD16705C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55D93EFA-956D-4577-9606-CCF60F7646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5384C51-9B35-95C9-A5E9-BCD106717D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1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33381D2-995B-4F7B-718B-C47BBB653C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4B755055-9C5F-48CE-94C4-00DA349B261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0022724A-67F6-0192-0FAF-2789DD1753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7370CDF-CFFA-F9A6-41BF-04F4A98B8A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89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424224D-C62B-7356-B665-381CECCAB4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F6FAA3EC-4F88-440E-AC9A-5CFD16705C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55D93EFA-956D-4577-9606-CCF60F7646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5384C51-9B35-95C9-A5E9-BCD106717D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EAB1-0C25-9D2F-0EFB-AEBF918B5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3EE74-3FB5-9DFD-400D-EF31531F7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75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1DA3-6E69-8861-A4E1-9D0900C1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651EB-24E0-F39A-80AF-699E57227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29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BB32C-6295-3098-3FB5-9C27E271C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7A42F-2D19-41A6-C56A-0FAE4783E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2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5987-1C37-A048-A08A-0A86FD29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271B-CE65-FF94-109D-0D223A20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93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EDAD-591A-E425-1A94-F437FE94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2F7E7-F177-4026-B73D-24242ED70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17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6018-0F72-8EE6-C152-16D8ABE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AA9D-1E9F-BDEB-7C30-B1FC551C7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B2C5E-17AD-9ADF-DF3C-13BE523B7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1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A81D-5892-4BE7-F99F-139E7C97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9C0EE-6C4B-ABED-7442-C8D53768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4BE4-549F-ECE1-8371-176FE1D8C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AF513-3BC7-3944-D3ED-2BC95D64A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13DF1-2749-6D19-13FD-61DEB3DED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60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146E-1BAD-E3D2-2BFE-3E127A96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2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7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C29B-6638-87FA-8CE9-07B51367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23BC-5CB3-2709-B252-85D18F7D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666E5-B82E-5F7E-6B78-449E59C97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58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107A-6879-4905-7AFE-90D9CC46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4E8A9-06CE-13F7-7BDB-108E38800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3747-702D-2510-A8C5-594384A0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8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B3A8ACF-D7A7-A4F3-44F9-AA62DDAD6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0B8B3DB-6111-1047-0BD0-4B3669053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9pPr>
    </p:titleStyle>
    <p:bodyStyle>
      <a:lvl1pPr marL="342900" indent="-342900" algn="ctr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firstnations.org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btreadway@firstnations.org" TargetMode="External"/><Relationship Id="rId4" Type="http://schemas.openxmlformats.org/officeDocument/2006/relationships/hyperlink" Target="mailto:madelzadeh@firstnations.or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omments" Target="../comments/comment1.xml"/><Relationship Id="rId4" Type="http://schemas.openxmlformats.org/officeDocument/2006/relationships/image" Target="../media/image8.svg"/><Relationship Id="rId9" Type="http://schemas.openxmlformats.org/officeDocument/2006/relationships/hyperlink" Target="https://www.firstnations.org/f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028B8C2-6FDB-5B48-CF07-540B9BD0E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04" b="511"/>
          <a:stretch/>
        </p:blipFill>
        <p:spPr>
          <a:xfrm>
            <a:off x="1164" y="1017"/>
            <a:ext cx="9183552" cy="694776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653A988-CE0C-BABD-3330-0111D27E9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r="27055"/>
          <a:stretch/>
        </p:blipFill>
        <p:spPr>
          <a:xfrm>
            <a:off x="0" y="-23087"/>
            <a:ext cx="9189153" cy="6971872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EA18D635-4A39-B947-EDDB-EFBCC6B8F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5435" y="468086"/>
            <a:ext cx="2743200" cy="628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0803AD-A29A-4370-8D72-0F6D045B6483}"/>
              </a:ext>
            </a:extLst>
          </p:cNvPr>
          <p:cNvSpPr txBox="1"/>
          <p:nvPr/>
        </p:nvSpPr>
        <p:spPr>
          <a:xfrm>
            <a:off x="251759" y="4953000"/>
            <a:ext cx="8686800" cy="13057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4200" b="0" i="0" u="none" strike="noStrike" kern="1200" cap="all" spc="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ndon Grotesque BOLD"/>
                <a:ea typeface="+mn-ea"/>
              </a:rPr>
              <a:t>Co-management and co-stewardship: 101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53C6D-0ECD-4414-8405-C20A45918D75}"/>
              </a:ext>
            </a:extLst>
          </p:cNvPr>
          <p:cNvSpPr txBox="1"/>
          <p:nvPr/>
        </p:nvSpPr>
        <p:spPr>
          <a:xfrm>
            <a:off x="30979" y="4370171"/>
            <a:ext cx="9183552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6921E"/>
                </a:solidFill>
                <a:effectLst/>
                <a:uLnTx/>
                <a:uFillTx/>
                <a:latin typeface="Brandon Grotesque Bold" panose="020B0803020203060202" pitchFamily="34" charset="0"/>
                <a:ea typeface="+mn-ea"/>
              </a:rPr>
              <a:t>STEWARDING NATIVE LANDS PRESENTS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65A5C-3C52-D735-A89A-523A3ECB4145}"/>
              </a:ext>
            </a:extLst>
          </p:cNvPr>
          <p:cNvSpPr/>
          <p:nvPr/>
        </p:nvSpPr>
        <p:spPr bwMode="auto">
          <a:xfrm>
            <a:off x="-8165" y="-42183"/>
            <a:ext cx="9146721" cy="1758163"/>
          </a:xfrm>
          <a:prstGeom prst="rect">
            <a:avLst/>
          </a:prstGeom>
          <a:solidFill>
            <a:srgbClr val="2A44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B4AC7E-E346-BDC7-B038-DC0118A2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42" y="-769579"/>
            <a:ext cx="3913413" cy="2666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06F52-7AB2-4A93-7337-C99CF8A113D6}"/>
              </a:ext>
            </a:extLst>
          </p:cNvPr>
          <p:cNvSpPr txBox="1"/>
          <p:nvPr/>
        </p:nvSpPr>
        <p:spPr>
          <a:xfrm>
            <a:off x="20945" y="473462"/>
            <a:ext cx="9102109" cy="67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Brandon Grotesque BOLD"/>
              </a:rPr>
              <a:t>UPCOMING WEBINARS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1F3087-82A2-49AB-A957-63AEAACA0B2C}"/>
              </a:ext>
            </a:extLst>
          </p:cNvPr>
          <p:cNvSpPr/>
          <p:nvPr/>
        </p:nvSpPr>
        <p:spPr bwMode="auto">
          <a:xfrm>
            <a:off x="3971924" y="1246217"/>
            <a:ext cx="1200148" cy="9797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ource Han Sans CN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0B78F5-00BC-4632-9938-9203963E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1" y="1995932"/>
            <a:ext cx="8228013" cy="3975100"/>
          </a:xfrm>
        </p:spPr>
        <p:txBody>
          <a:bodyPr/>
          <a:lstStyle/>
          <a:p>
            <a:pPr marL="0" algn="l"/>
            <a:r>
              <a:rPr lang="en-US" sz="4000" dirty="0">
                <a:latin typeface="Brandon Grotesque Regular" panose="020B0503020203060202" pitchFamily="34" charset="0"/>
              </a:rPr>
              <a:t>Indigenous Stewardship on National Forest Lands Webinar Series</a:t>
            </a:r>
          </a:p>
          <a:p>
            <a:pPr marL="1143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East Region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Part I: Sault Ste. Marie Tribe &amp; Leech Lake Band of Ojibwe </a:t>
            </a:r>
            <a:r>
              <a:rPr lang="en-US" dirty="0">
                <a:solidFill>
                  <a:srgbClr val="F6921E"/>
                </a:solidFill>
                <a:latin typeface="Brandon Grotesque Regular" panose="020B0503020203060202" pitchFamily="34" charset="0"/>
              </a:rPr>
              <a:t>(March)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Part II: Eastern Band of Cherokee Indians &amp; Great Lakes Indian Fish and Wildlife Commission </a:t>
            </a:r>
            <a:r>
              <a:rPr lang="en-US" dirty="0">
                <a:solidFill>
                  <a:srgbClr val="F6921E"/>
                </a:solidFill>
                <a:latin typeface="Brandon Grotesque Regular" panose="020B0503020203060202" pitchFamily="34" charset="0"/>
              </a:rPr>
              <a:t>(April)</a:t>
            </a:r>
          </a:p>
          <a:p>
            <a:pPr marL="1143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Rocky Mountain Region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TBD</a:t>
            </a:r>
          </a:p>
          <a:p>
            <a:pPr marL="1143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Pacific Region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>
                <a:latin typeface="Brandon Grotesque Regular" panose="020B0503020203060202" pitchFamily="34" charset="0"/>
              </a:rPr>
              <a:t>TBD</a:t>
            </a:r>
          </a:p>
          <a:p>
            <a:pPr algn="l"/>
            <a:endParaRPr lang="en-US" dirty="0"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527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E0CD7B-213A-C7B3-AB42-6203C47E3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6" t="178" r="12396"/>
          <a:stretch/>
        </p:blipFill>
        <p:spPr>
          <a:xfrm>
            <a:off x="-2041" y="0"/>
            <a:ext cx="9195699" cy="6864796"/>
          </a:xfrm>
          <a:prstGeom prst="rect">
            <a:avLst/>
          </a:prstGeom>
        </p:spPr>
      </p:pic>
      <p:pic>
        <p:nvPicPr>
          <p:cNvPr id="13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CC3E62A-CBB9-7FCE-B273-266889E70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3" y="3055713"/>
            <a:ext cx="9195699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18219-014D-EBB8-E43E-07FAF726744E}"/>
              </a:ext>
            </a:extLst>
          </p:cNvPr>
          <p:cNvSpPr txBox="1"/>
          <p:nvPr/>
        </p:nvSpPr>
        <p:spPr>
          <a:xfrm>
            <a:off x="2122713" y="3265710"/>
            <a:ext cx="4952999" cy="1036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BOLD"/>
                <a:ea typeface="+mn-ea"/>
              </a:rPr>
              <a:t>THANK YOU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9D99B44-7E98-8330-8330-DE47581C4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39" y="5360235"/>
            <a:ext cx="119496" cy="223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B2E83-4102-3103-42E8-8CDC310BB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321" y="5360235"/>
            <a:ext cx="119496" cy="223982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7216B9E-B3C4-A318-0DE4-34D34DD01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703" y="5360235"/>
            <a:ext cx="119496" cy="223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90EE0-2AD4-092E-EE84-01B884768B3F}"/>
              </a:ext>
            </a:extLst>
          </p:cNvPr>
          <p:cNvSpPr txBox="1"/>
          <p:nvPr/>
        </p:nvSpPr>
        <p:spPr>
          <a:xfrm>
            <a:off x="1191491" y="5284036"/>
            <a:ext cx="23852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Black" panose="020B0503020203060202" pitchFamily="34" charset="77"/>
                <a:ea typeface="+mn-ea"/>
              </a:rPr>
              <a:t>NATIONAL HEADQUARTERS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ndon Grotesque Black" panose="020B0503020203060202" pitchFamily="34" charset="77"/>
              <a:ea typeface="+mn-ea"/>
            </a:endParaRP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</a:rPr>
              <a:t>First Nations Development Institute 2432 Main Street</a:t>
            </a: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</a:rPr>
              <a:t>Longmont, CO 80501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115A5-BD42-79B4-2F6A-48177AA62DDB}"/>
              </a:ext>
            </a:extLst>
          </p:cNvPr>
          <p:cNvSpPr txBox="1"/>
          <p:nvPr/>
        </p:nvSpPr>
        <p:spPr>
          <a:xfrm>
            <a:off x="3979719" y="5284036"/>
            <a:ext cx="1717538" cy="795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Black" panose="020B0503020203060202" pitchFamily="34" charset="77"/>
                <a:ea typeface="+mn-ea"/>
              </a:rPr>
              <a:t>CONTACT</a:t>
            </a:r>
          </a:p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Tel:  303.774.7836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andon Grotesque Regular" panose="020B0503020203060202" pitchFamily="34" charset="77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Fax: 303.774.7841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info@firstnations.org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andon Grotesque Regular" panose="020B0503020203060202" pitchFamily="34" charset="77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0C99C-3437-7030-0757-6BB0B1BCE4CA}"/>
              </a:ext>
            </a:extLst>
          </p:cNvPr>
          <p:cNvSpPr txBox="1"/>
          <p:nvPr/>
        </p:nvSpPr>
        <p:spPr>
          <a:xfrm>
            <a:off x="5961646" y="5284036"/>
            <a:ext cx="23852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Black" panose="020B0503020203060202" pitchFamily="34" charset="77"/>
                <a:ea typeface="+mn-ea"/>
              </a:rPr>
              <a:t>CONNECT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0E08A-C926-4446-09A3-6166B270ADEC}"/>
              </a:ext>
            </a:extLst>
          </p:cNvPr>
          <p:cNvSpPr txBox="1"/>
          <p:nvPr/>
        </p:nvSpPr>
        <p:spPr>
          <a:xfrm>
            <a:off x="6152146" y="5497626"/>
            <a:ext cx="28471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firstnations.org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fndi303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First Nations Development Institute</a:t>
            </a: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</a:rPr>
              <a:t>FirstNationsDevelopmentInstitute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andon Grotesque Regular" panose="020B0503020203060202" pitchFamily="34" charset="77"/>
              <a:ea typeface="+mn-ea"/>
            </a:endParaRP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</a:rPr>
              <a:t>@FNDI303</a:t>
            </a:r>
          </a:p>
        </p:txBody>
      </p:sp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78EECC7D-6647-E825-4EAC-6E96E3E87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640" y="5739868"/>
            <a:ext cx="137374" cy="130186"/>
          </a:xfrm>
          <a:prstGeom prst="rect">
            <a:avLst/>
          </a:prstGeom>
        </p:spPr>
      </p:pic>
      <p:pic>
        <p:nvPicPr>
          <p:cNvPr id="15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1825F8-335E-8289-96FD-5B1A13E84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9289" y="5547849"/>
            <a:ext cx="142875" cy="131990"/>
          </a:xfrm>
          <a:prstGeom prst="rect">
            <a:avLst/>
          </a:prstGeom>
        </p:spPr>
      </p:pic>
      <p:pic>
        <p:nvPicPr>
          <p:cNvPr id="16" name="Picture 16" descr="Logo, icon&#10;&#10;Description automatically generated">
            <a:extLst>
              <a:ext uri="{FF2B5EF4-FFF2-40B4-BE49-F238E27FC236}">
                <a16:creationId xmlns:a16="http://schemas.microsoft.com/office/drawing/2014/main" id="{986A8454-203A-D4B6-3C63-98BDEF9140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379" y="5933226"/>
            <a:ext cx="112581" cy="112581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37728FB2-C562-4051-F1D8-860A57349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24450" y="4069295"/>
            <a:ext cx="91013" cy="9143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48B42E-B8B6-67E4-EE10-03C248BDF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265" y="6108979"/>
            <a:ext cx="130186" cy="130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DAEAA1-CD56-92CC-AA11-CE4B22B0A1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4265" y="6310512"/>
            <a:ext cx="137374" cy="1116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917D1F-EF8D-4176-B0B5-CDCFF4978F25}"/>
              </a:ext>
            </a:extLst>
          </p:cNvPr>
          <p:cNvSpPr/>
          <p:nvPr/>
        </p:nvSpPr>
        <p:spPr bwMode="auto">
          <a:xfrm>
            <a:off x="0" y="-124573"/>
            <a:ext cx="9146721" cy="6982573"/>
          </a:xfrm>
          <a:prstGeom prst="rect">
            <a:avLst/>
          </a:prstGeom>
          <a:solidFill>
            <a:srgbClr val="2A44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EB525693-5CF5-4765-AF41-5EA9E04D9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828" y="4059844"/>
            <a:ext cx="3913413" cy="2666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E0E684-8E03-3DD0-FDA5-BD64E2F6F588}"/>
              </a:ext>
            </a:extLst>
          </p:cNvPr>
          <p:cNvSpPr txBox="1"/>
          <p:nvPr/>
        </p:nvSpPr>
        <p:spPr>
          <a:xfrm>
            <a:off x="639535" y="605516"/>
            <a:ext cx="7737024" cy="67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Brandon Grotesque BOLD"/>
              </a:rPr>
              <a:t>WEBINAR MANAGEMENT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FDFF-18A7-B623-2F31-D11E381729C3}"/>
              </a:ext>
            </a:extLst>
          </p:cNvPr>
          <p:cNvSpPr/>
          <p:nvPr/>
        </p:nvSpPr>
        <p:spPr bwMode="auto">
          <a:xfrm>
            <a:off x="767442" y="1325337"/>
            <a:ext cx="1200148" cy="9797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ource Han Sans C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3808C-9F88-449C-9C13-C6F8781EB684}"/>
              </a:ext>
            </a:extLst>
          </p:cNvPr>
          <p:cNvSpPr txBox="1"/>
          <p:nvPr/>
        </p:nvSpPr>
        <p:spPr>
          <a:xfrm>
            <a:off x="108914" y="2537087"/>
            <a:ext cx="27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Brandon Grotesque Black" panose="020B0A03020203060202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All attendees will be muted throughout this webinar. 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C32D04-43E4-496F-ACD7-E30F050A7FE1}"/>
              </a:ext>
            </a:extLst>
          </p:cNvPr>
          <p:cNvCxnSpPr>
            <a:cxnSpLocks/>
          </p:cNvCxnSpPr>
          <p:nvPr/>
        </p:nvCxnSpPr>
        <p:spPr bwMode="auto">
          <a:xfrm>
            <a:off x="5029200" y="3342556"/>
            <a:ext cx="0" cy="820197"/>
          </a:xfrm>
          <a:prstGeom prst="straightConnector1">
            <a:avLst/>
          </a:prstGeom>
          <a:ln>
            <a:solidFill>
              <a:srgbClr val="F6921E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8E53EC6-CE2A-4909-85D5-57372A6F5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" y="4262649"/>
            <a:ext cx="8926171" cy="3238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08FB3C-C35B-4395-A576-05D24FAA9658}"/>
              </a:ext>
            </a:extLst>
          </p:cNvPr>
          <p:cNvSpPr txBox="1"/>
          <p:nvPr/>
        </p:nvSpPr>
        <p:spPr>
          <a:xfrm>
            <a:off x="3927613" y="2040824"/>
            <a:ext cx="3504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Brandon Grotesque Black" panose="020B0A03020203060202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If you have questions, please type them in the question box. </a:t>
            </a:r>
          </a:p>
          <a:p>
            <a:pPr lvl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Brandon Grotesque Black" panose="020B0A03020203060202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They will be addressed during the Questions section.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69E670-1217-44C9-BA19-07B1FCADEBF1}"/>
              </a:ext>
            </a:extLst>
          </p:cNvPr>
          <p:cNvCxnSpPr>
            <a:cxnSpLocks/>
          </p:cNvCxnSpPr>
          <p:nvPr/>
        </p:nvCxnSpPr>
        <p:spPr bwMode="auto">
          <a:xfrm>
            <a:off x="639535" y="3342555"/>
            <a:ext cx="0" cy="820197"/>
          </a:xfrm>
          <a:prstGeom prst="straightConnector1">
            <a:avLst/>
          </a:prstGeom>
          <a:ln>
            <a:solidFill>
              <a:srgbClr val="F6921E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4BC1F71-1935-4313-A69C-3792D0F8A924}"/>
              </a:ext>
            </a:extLst>
          </p:cNvPr>
          <p:cNvSpPr txBox="1"/>
          <p:nvPr/>
        </p:nvSpPr>
        <p:spPr>
          <a:xfrm>
            <a:off x="15191" y="6208091"/>
            <a:ext cx="515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bg1"/>
                </a:solidFill>
                <a:latin typeface="Brandon Grotesque Black" panose="020B0A03020203060202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This webinar is being recorded.</a:t>
            </a:r>
          </a:p>
        </p:txBody>
      </p:sp>
    </p:spTree>
    <p:extLst>
      <p:ext uri="{BB962C8B-B14F-4D97-AF65-F5344CB8AC3E}">
        <p14:creationId xmlns:p14="http://schemas.microsoft.com/office/powerpoint/2010/main" val="43760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">
            <a:extLst>
              <a:ext uri="{FF2B5EF4-FFF2-40B4-BE49-F238E27FC236}">
                <a16:creationId xmlns:a16="http://schemas.microsoft.com/office/drawing/2014/main" id="{7A41E055-FB20-CB95-EEBA-1653A3B21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56581" y="-513936"/>
            <a:ext cx="11057161" cy="7885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7F8C66-4AF2-408D-B76C-315B350ED45B}"/>
              </a:ext>
            </a:extLst>
          </p:cNvPr>
          <p:cNvSpPr/>
          <p:nvPr/>
        </p:nvSpPr>
        <p:spPr>
          <a:xfrm>
            <a:off x="304800" y="609600"/>
            <a:ext cx="7848600" cy="354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rgbClr val="FFFFFF"/>
                </a:solidFill>
                <a:latin typeface="Brandon Grotesque Regular" panose="020B0503020203060202" pitchFamily="34" charset="0"/>
              </a:rPr>
              <a:t>We believe that the world will be more sustainable and prosperous when Native knowledge is centered in the stewardship of lands</a:t>
            </a:r>
            <a:endParaRPr lang="en-US" sz="4800" dirty="0">
              <a:solidFill>
                <a:srgbClr val="FFFFFF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74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65A5C-3C52-D735-A89A-523A3ECB4145}"/>
              </a:ext>
            </a:extLst>
          </p:cNvPr>
          <p:cNvSpPr/>
          <p:nvPr/>
        </p:nvSpPr>
        <p:spPr bwMode="auto">
          <a:xfrm>
            <a:off x="-8165" y="-42183"/>
            <a:ext cx="9146721" cy="1758163"/>
          </a:xfrm>
          <a:prstGeom prst="rect">
            <a:avLst/>
          </a:prstGeom>
          <a:solidFill>
            <a:srgbClr val="2A44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B4AC7E-E346-BDC7-B038-DC0118A2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42" y="-769579"/>
            <a:ext cx="3913413" cy="2666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06F52-7AB2-4A93-7337-C99CF8A113D6}"/>
              </a:ext>
            </a:extLst>
          </p:cNvPr>
          <p:cNvSpPr txBox="1"/>
          <p:nvPr/>
        </p:nvSpPr>
        <p:spPr>
          <a:xfrm>
            <a:off x="20945" y="473462"/>
            <a:ext cx="9102109" cy="67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Brandon Grotesque BOLD"/>
              </a:rPr>
              <a:t>STEWARDING NATIVE LANDS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93C46-A1A2-A62B-3058-99B23F61A37A}"/>
              </a:ext>
            </a:extLst>
          </p:cNvPr>
          <p:cNvSpPr txBox="1"/>
          <p:nvPr/>
        </p:nvSpPr>
        <p:spPr>
          <a:xfrm>
            <a:off x="484713" y="4202057"/>
            <a:ext cx="1942524" cy="697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Brandon Grotesque BOLD"/>
                <a:cs typeface="Arial"/>
              </a:rPr>
              <a:t>ENVIRONMENTAL SOVEREIGNTY &amp; JUSTICE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22AC3F-340B-49D7-A0B9-963BFDEC6BC6}"/>
              </a:ext>
            </a:extLst>
          </p:cNvPr>
          <p:cNvSpPr txBox="1"/>
          <p:nvPr/>
        </p:nvSpPr>
        <p:spPr>
          <a:xfrm>
            <a:off x="2487882" y="4255253"/>
            <a:ext cx="1942524" cy="496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Brandon Grotesque BOLD"/>
                <a:cs typeface="Arial"/>
              </a:rPr>
              <a:t>ECOLOGICAL STEWARDSHIP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6C5192-1402-4A13-B103-55B58162F777}"/>
              </a:ext>
            </a:extLst>
          </p:cNvPr>
          <p:cNvSpPr txBox="1"/>
          <p:nvPr/>
        </p:nvSpPr>
        <p:spPr>
          <a:xfrm>
            <a:off x="2505467" y="5321028"/>
            <a:ext cx="1942524" cy="897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Brandon Grotesque Regular" panose="020B0503020203060202" pitchFamily="34" charset="0"/>
                <a:cs typeface="Arial"/>
              </a:rPr>
              <a:t>Sustainably managing and restoring lands for our communities and future generations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D0A247-A168-468B-81BF-C6A553E38BBB}"/>
              </a:ext>
            </a:extLst>
          </p:cNvPr>
          <p:cNvSpPr txBox="1"/>
          <p:nvPr/>
        </p:nvSpPr>
        <p:spPr>
          <a:xfrm>
            <a:off x="4463111" y="4342737"/>
            <a:ext cx="1942524" cy="296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Brandon Grotesque BOLD"/>
                <a:cs typeface="Arial"/>
              </a:rPr>
              <a:t>CLIMATE</a:t>
            </a:r>
            <a:endParaRPr lang="en-US" sz="2000" dirty="0">
              <a:latin typeface="Brandon Grotesque BOL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BCDE7B-899B-4190-8444-548E0840E5E9}"/>
              </a:ext>
            </a:extLst>
          </p:cNvPr>
          <p:cNvSpPr txBox="1"/>
          <p:nvPr/>
        </p:nvSpPr>
        <p:spPr>
          <a:xfrm>
            <a:off x="6549475" y="5322316"/>
            <a:ext cx="1942524" cy="4968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Brandon Grotesque Regular"/>
                <a:cs typeface="Arial"/>
              </a:rPr>
              <a:t>Upholding traditions and amplifying knowledge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AADE-2F5A-42C9-AD62-43D243C25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3" y="2577105"/>
            <a:ext cx="1475360" cy="1481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31F379-32A8-4B92-8716-4039399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311" y="2577105"/>
            <a:ext cx="1475360" cy="1475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2092A-1DF4-4D1A-AF5B-BCAEA4A08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919" y="2568182"/>
            <a:ext cx="1469263" cy="1511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45B5ED-D8FA-40AE-B52E-763631796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9533"/>
                    </a14:imgEffect>
                    <a14:imgEffect>
                      <a14:saturation sat="1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2430" y="2577105"/>
            <a:ext cx="1481456" cy="1481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8F55F6-2E74-4A54-9744-414946B47381}"/>
              </a:ext>
            </a:extLst>
          </p:cNvPr>
          <p:cNvSpPr/>
          <p:nvPr/>
        </p:nvSpPr>
        <p:spPr>
          <a:xfrm>
            <a:off x="6382188" y="4327684"/>
            <a:ext cx="2277098" cy="296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Brandon Grotesque BOLD"/>
                <a:cs typeface="Arial"/>
              </a:rPr>
              <a:t>COMMUNITY PATHWAYS </a:t>
            </a:r>
            <a:endParaRPr lang="en-US" sz="2000" dirty="0">
              <a:solidFill>
                <a:srgbClr val="000000"/>
              </a:solidFill>
              <a:latin typeface="Brandon Grotesque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8D7F7-B20F-43C2-B0B5-CC976C5563C6}"/>
              </a:ext>
            </a:extLst>
          </p:cNvPr>
          <p:cNvSpPr txBox="1"/>
          <p:nvPr/>
        </p:nvSpPr>
        <p:spPr>
          <a:xfrm>
            <a:off x="300550" y="5302738"/>
            <a:ext cx="2233665" cy="95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Brandon Grotesque Regular" panose="020B0503020203060202" pitchFamily="34" charset="0"/>
                <a:ea typeface="Calibri" panose="020F0502020204030204" pitchFamily="34" charset="0"/>
              </a:rPr>
              <a:t>Protecting communities and lands from harmful practices, projects, and policies</a:t>
            </a:r>
            <a:endParaRPr lang="en-US" sz="1400" dirty="0">
              <a:solidFill>
                <a:srgbClr val="000000"/>
              </a:solidFill>
              <a:latin typeface="Brandon Grotesque Regular" panose="020B0503020203060202" pitchFamily="34" charset="0"/>
              <a:cs typeface="Arial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847CC5-0F2E-42B5-9A93-F144E6568582}"/>
              </a:ext>
            </a:extLst>
          </p:cNvPr>
          <p:cNvSpPr txBox="1"/>
          <p:nvPr/>
        </p:nvSpPr>
        <p:spPr>
          <a:xfrm>
            <a:off x="4491546" y="5327082"/>
            <a:ext cx="192859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Brandon Grotesque Regular"/>
                <a:cs typeface="Arial"/>
              </a:rPr>
              <a:t>Addressing ongoing and anticipated impacts of climate change to preserve lands and cultural lifeways</a:t>
            </a:r>
          </a:p>
          <a:p>
            <a:endParaRPr lang="en-US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4F6C0D-AAD9-4B92-9398-36BE01028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143" y="4957283"/>
            <a:ext cx="359695" cy="365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99BB2AD-3BC6-4C14-A59D-F1AC6E6163EE}"/>
              </a:ext>
            </a:extLst>
          </p:cNvPr>
          <p:cNvSpPr/>
          <p:nvPr/>
        </p:nvSpPr>
        <p:spPr bwMode="auto">
          <a:xfrm>
            <a:off x="5276147" y="4945525"/>
            <a:ext cx="359393" cy="3612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2CAE6-A7DF-4DE9-A5AA-D18DBAC14A26}"/>
              </a:ext>
            </a:extLst>
          </p:cNvPr>
          <p:cNvSpPr/>
          <p:nvPr/>
        </p:nvSpPr>
        <p:spPr bwMode="auto">
          <a:xfrm>
            <a:off x="7341040" y="4919032"/>
            <a:ext cx="359393" cy="3612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35B2BC-0130-4086-AEF1-212B451491DD}"/>
              </a:ext>
            </a:extLst>
          </p:cNvPr>
          <p:cNvSpPr/>
          <p:nvPr/>
        </p:nvSpPr>
        <p:spPr bwMode="auto">
          <a:xfrm>
            <a:off x="1276278" y="4939451"/>
            <a:ext cx="359393" cy="3612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1F3087-82A2-49AB-A957-63AEAACA0B2C}"/>
              </a:ext>
            </a:extLst>
          </p:cNvPr>
          <p:cNvSpPr/>
          <p:nvPr/>
        </p:nvSpPr>
        <p:spPr bwMode="auto">
          <a:xfrm>
            <a:off x="3971924" y="1246217"/>
            <a:ext cx="1200148" cy="9797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ource Han Sans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5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65A5C-3C52-D735-A89A-523A3ECB4145}"/>
              </a:ext>
            </a:extLst>
          </p:cNvPr>
          <p:cNvSpPr/>
          <p:nvPr/>
        </p:nvSpPr>
        <p:spPr bwMode="auto">
          <a:xfrm>
            <a:off x="-8165" y="-42183"/>
            <a:ext cx="9146721" cy="1758163"/>
          </a:xfrm>
          <a:prstGeom prst="rect">
            <a:avLst/>
          </a:prstGeom>
          <a:solidFill>
            <a:srgbClr val="2A44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B4AC7E-E346-BDC7-B038-DC0118A2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42" y="-769579"/>
            <a:ext cx="3913413" cy="2666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06F52-7AB2-4A93-7337-C99CF8A113D6}"/>
              </a:ext>
            </a:extLst>
          </p:cNvPr>
          <p:cNvSpPr txBox="1"/>
          <p:nvPr/>
        </p:nvSpPr>
        <p:spPr>
          <a:xfrm>
            <a:off x="20945" y="473462"/>
            <a:ext cx="9102109" cy="67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Brandon Grotesque BOLD"/>
              </a:rPr>
              <a:t>OUR STRATEGIES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1F3087-82A2-49AB-A957-63AEAACA0B2C}"/>
              </a:ext>
            </a:extLst>
          </p:cNvPr>
          <p:cNvSpPr/>
          <p:nvPr/>
        </p:nvSpPr>
        <p:spPr bwMode="auto">
          <a:xfrm>
            <a:off x="3971924" y="1246217"/>
            <a:ext cx="1200148" cy="9797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ource Han Sans C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860831-1AE1-419E-B28B-1E55740C17EA}"/>
              </a:ext>
            </a:extLst>
          </p:cNvPr>
          <p:cNvSpPr txBox="1"/>
          <p:nvPr/>
        </p:nvSpPr>
        <p:spPr>
          <a:xfrm>
            <a:off x="1239671" y="2720575"/>
            <a:ext cx="4343400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ndon Grotesque Regular" panose="020B0503020203060202" pitchFamily="34" charset="0"/>
              </a:rPr>
              <a:t>TECHNICAL ASSISTANCE &amp; TRAINING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BDCA3A-FF02-42FB-8EFE-1E73E8C584BC}"/>
              </a:ext>
            </a:extLst>
          </p:cNvPr>
          <p:cNvSpPr txBox="1"/>
          <p:nvPr/>
        </p:nvSpPr>
        <p:spPr>
          <a:xfrm>
            <a:off x="1239671" y="3490280"/>
            <a:ext cx="4572000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ndon Grotesque Regular" panose="020B0503020203060202" pitchFamily="34" charset="0"/>
              </a:rPr>
              <a:t>CONVENINGS &amp; WEBINARS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A6F420-0607-4513-83CD-A7F59D020E88}"/>
              </a:ext>
            </a:extLst>
          </p:cNvPr>
          <p:cNvSpPr txBox="1"/>
          <p:nvPr/>
        </p:nvSpPr>
        <p:spPr>
          <a:xfrm>
            <a:off x="1248967" y="4339402"/>
            <a:ext cx="6199198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ndon Grotesque Regular" panose="020B0503020203060202" pitchFamily="34" charset="0"/>
              </a:rPr>
              <a:t>RESEARCH ON BEST PRACTICES &amp; MODELS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6695A7-E3AF-4851-AEA6-A27E7BDC377A}"/>
              </a:ext>
            </a:extLst>
          </p:cNvPr>
          <p:cNvSpPr txBox="1"/>
          <p:nvPr/>
        </p:nvSpPr>
        <p:spPr>
          <a:xfrm>
            <a:off x="1239671" y="5118088"/>
            <a:ext cx="4691479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ndon Grotesque Regular" panose="020B0503020203060202" pitchFamily="34" charset="0"/>
              </a:rPr>
              <a:t>COALITION BUILDING &amp; FELLOWSHIPS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790CEC-AE51-462C-B744-7991F8380DB5}"/>
              </a:ext>
            </a:extLst>
          </p:cNvPr>
          <p:cNvSpPr txBox="1"/>
          <p:nvPr/>
        </p:nvSpPr>
        <p:spPr>
          <a:xfrm>
            <a:off x="1248967" y="5896774"/>
            <a:ext cx="3429000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ndon Grotesque Regular" panose="020B0503020203060202" pitchFamily="34" charset="0"/>
              </a:rPr>
              <a:t>ADVOCACY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D6A9D0-BDF0-421A-8C39-B50E4CC4A78B}"/>
              </a:ext>
            </a:extLst>
          </p:cNvPr>
          <p:cNvSpPr txBox="1"/>
          <p:nvPr/>
        </p:nvSpPr>
        <p:spPr>
          <a:xfrm>
            <a:off x="1217285" y="2028851"/>
            <a:ext cx="6477064" cy="35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ndon Grotesque Regular" panose="020B0503020203060202" pitchFamily="34" charset="0"/>
              </a:rPr>
              <a:t>DIRECT FINANCIAL SUPPORT THROUGH GRANTMAKING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FDDD55-9FA9-4F44-8896-C7FB3B142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88"/>
          <a:stretch/>
        </p:blipFill>
        <p:spPr>
          <a:xfrm>
            <a:off x="381000" y="2036401"/>
            <a:ext cx="86796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8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65A5C-3C52-D735-A89A-523A3ECB4145}"/>
              </a:ext>
            </a:extLst>
          </p:cNvPr>
          <p:cNvSpPr/>
          <p:nvPr/>
        </p:nvSpPr>
        <p:spPr bwMode="auto">
          <a:xfrm>
            <a:off x="-8165" y="-42183"/>
            <a:ext cx="9146721" cy="1758163"/>
          </a:xfrm>
          <a:prstGeom prst="rect">
            <a:avLst/>
          </a:prstGeom>
          <a:solidFill>
            <a:srgbClr val="2A44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B4AC7E-E346-BDC7-B038-DC0118A2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42" y="-769579"/>
            <a:ext cx="3913413" cy="2666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06F52-7AB2-4A93-7337-C99CF8A113D6}"/>
              </a:ext>
            </a:extLst>
          </p:cNvPr>
          <p:cNvSpPr txBox="1"/>
          <p:nvPr/>
        </p:nvSpPr>
        <p:spPr>
          <a:xfrm>
            <a:off x="1861388" y="473462"/>
            <a:ext cx="5486399" cy="67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Brandon Grotesque BOLD"/>
              </a:rPr>
              <a:t>PRESENTERS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A3AF4-1D9B-C7FE-8528-803AE410233C}"/>
              </a:ext>
            </a:extLst>
          </p:cNvPr>
          <p:cNvSpPr/>
          <p:nvPr/>
        </p:nvSpPr>
        <p:spPr bwMode="auto">
          <a:xfrm>
            <a:off x="4155621" y="1134837"/>
            <a:ext cx="832756" cy="70757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1026" name="Picture 2" descr="https://www.firstnations.org/wp-content/uploads/2024/02/Monte-Mills-250x166.jpg">
            <a:extLst>
              <a:ext uri="{FF2B5EF4-FFF2-40B4-BE49-F238E27FC236}">
                <a16:creationId xmlns:a16="http://schemas.microsoft.com/office/drawing/2014/main" id="{F7BE7389-266C-43BF-AEF3-E2ACAC40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" y="2057400"/>
            <a:ext cx="2381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irstnations.org/wp-content/uploads/2024/02/Martin-Nie-250x214.jpg">
            <a:extLst>
              <a:ext uri="{FF2B5EF4-FFF2-40B4-BE49-F238E27FC236}">
                <a16:creationId xmlns:a16="http://schemas.microsoft.com/office/drawing/2014/main" id="{077C1460-5E03-4DF4-94CB-C871A0DD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" y="4328420"/>
            <a:ext cx="2381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A4740E-9CCF-4C31-A590-FCCA3B74F96A}"/>
              </a:ext>
            </a:extLst>
          </p:cNvPr>
          <p:cNvSpPr txBox="1"/>
          <p:nvPr/>
        </p:nvSpPr>
        <p:spPr>
          <a:xfrm>
            <a:off x="3118338" y="2670867"/>
            <a:ext cx="5644726" cy="95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MONTE MILLS</a:t>
            </a:r>
          </a:p>
          <a:p>
            <a:r>
              <a:rPr lang="en-US" dirty="0">
                <a:latin typeface="Brandon Grotesque Regular" panose="020B0503020203060202" pitchFamily="34" charset="0"/>
              </a:rPr>
              <a:t>UNIVERSITY OF WASHINGTON SCHOOL OF LAW</a:t>
            </a:r>
          </a:p>
          <a:p>
            <a:r>
              <a:rPr lang="en-US" dirty="0">
                <a:latin typeface="Brandon Grotesque Regular" panose="020B0503020203060202" pitchFamily="34" charset="0"/>
              </a:rPr>
              <a:t>NATIVE AMERICAN LAW CENTER 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633CAF-CB32-4CB9-8ECD-97D112506737}"/>
              </a:ext>
            </a:extLst>
          </p:cNvPr>
          <p:cNvSpPr txBox="1"/>
          <p:nvPr/>
        </p:nvSpPr>
        <p:spPr>
          <a:xfrm>
            <a:off x="3118338" y="4661652"/>
            <a:ext cx="5644726" cy="121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ndon Grotesque Regular" panose="020B0503020203060202" pitchFamily="34" charset="0"/>
              </a:rPr>
              <a:t>MARTIN NIE</a:t>
            </a:r>
          </a:p>
          <a:p>
            <a:r>
              <a:rPr lang="en-US" dirty="0">
                <a:latin typeface="Brandon Grotesque Regular" panose="020B0503020203060202" pitchFamily="34" charset="0"/>
              </a:rPr>
              <a:t>UNIVERSITY OF MONTANA COLLEGE OF FORESTRY</a:t>
            </a:r>
          </a:p>
          <a:p>
            <a:r>
              <a:rPr lang="en-US" dirty="0">
                <a:latin typeface="Brandon Grotesque Regular" panose="020B0503020203060202" pitchFamily="34" charset="0"/>
              </a:rPr>
              <a:t>BOLLE CENTER FOR PEOPLE AND FORESTS DIRECTOR</a:t>
            </a:r>
          </a:p>
        </p:txBody>
      </p:sp>
    </p:spTree>
    <p:extLst>
      <p:ext uri="{BB962C8B-B14F-4D97-AF65-F5344CB8AC3E}">
        <p14:creationId xmlns:p14="http://schemas.microsoft.com/office/powerpoint/2010/main" val="3716868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">
            <a:extLst>
              <a:ext uri="{FF2B5EF4-FFF2-40B4-BE49-F238E27FC236}">
                <a16:creationId xmlns:a16="http://schemas.microsoft.com/office/drawing/2014/main" id="{7A41E055-FB20-CB95-EEBA-1653A3B21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56581" y="-513936"/>
            <a:ext cx="11057161" cy="788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DB7C2-8367-4706-659F-2ADB028493A2}"/>
              </a:ext>
            </a:extLst>
          </p:cNvPr>
          <p:cNvSpPr txBox="1"/>
          <p:nvPr/>
        </p:nvSpPr>
        <p:spPr>
          <a:xfrm>
            <a:off x="533399" y="2407779"/>
            <a:ext cx="8077200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6921E"/>
                </a:solidFill>
                <a:effectLst/>
                <a:uLnTx/>
                <a:uFillTx/>
                <a:latin typeface="Brandon Grotesque Regular" panose="020B0503020203060202" pitchFamily="34" charset="0"/>
              </a:rPr>
              <a:t>QUESTIONS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57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D09BF-402B-447A-BBFA-7DD38717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28" y="-42183"/>
            <a:ext cx="9144000" cy="1755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73DFF7-1058-9D5B-C382-BE6E7D6687C1}"/>
              </a:ext>
            </a:extLst>
          </p:cNvPr>
          <p:cNvSpPr/>
          <p:nvPr/>
        </p:nvSpPr>
        <p:spPr bwMode="auto">
          <a:xfrm>
            <a:off x="3971924" y="1246217"/>
            <a:ext cx="1200148" cy="9797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ource Han Sans C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EC19F-BB9A-87FF-34A7-75A026C9959D}"/>
              </a:ext>
            </a:extLst>
          </p:cNvPr>
          <p:cNvSpPr txBox="1"/>
          <p:nvPr/>
        </p:nvSpPr>
        <p:spPr>
          <a:xfrm>
            <a:off x="381000" y="1865512"/>
            <a:ext cx="7627486" cy="5456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MARY ADELZADEH</a:t>
            </a:r>
          </a:p>
          <a:p>
            <a:pPr marR="0" lvl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tabLst/>
              <a:defRPr/>
            </a:pPr>
            <a:r>
              <a:rPr lang="en-US" sz="2800" dirty="0">
                <a:solidFill>
                  <a:srgbClr val="F6921E"/>
                </a:solidFill>
                <a:latin typeface="Brandon Grotesque Medium" panose="020B0603020203060202" pitchFamily="34" charset="0"/>
              </a:rPr>
              <a:t>	</a:t>
            </a:r>
            <a:r>
              <a:rPr lang="en-US" sz="2800" dirty="0">
                <a:solidFill>
                  <a:srgbClr val="F6921E"/>
                </a:solidFill>
                <a:latin typeface="Brandon Grotesque Medium" panose="020B0603020203060202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madelzadeh@firstnations.org</a:t>
            </a:r>
            <a:r>
              <a:rPr lang="en-US" sz="2800" dirty="0">
                <a:solidFill>
                  <a:srgbClr val="F6921E"/>
                </a:solidFill>
                <a:latin typeface="Brandon Grotesque Medium" panose="020B0603020203060202" pitchFamily="34" charset="0"/>
              </a:rPr>
              <a:t> </a:t>
            </a:r>
          </a:p>
          <a:p>
            <a:pPr marR="0" lvl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tabLst/>
              <a:defRPr/>
            </a:pPr>
            <a:r>
              <a:rPr lang="en-US" sz="28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	</a:t>
            </a:r>
            <a:r>
              <a:rPr lang="en-US" sz="2800" dirty="0">
                <a:solidFill>
                  <a:srgbClr val="C96D28"/>
                </a:solidFill>
                <a:latin typeface="Brandon Grotesque Medium" panose="020B0603020203060202" pitchFamily="34" charset="0"/>
              </a:rPr>
              <a:t>530-402-5404</a:t>
            </a: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BRETT TREADWAY</a:t>
            </a:r>
          </a:p>
          <a:p>
            <a:pPr marR="0" lvl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tabLst/>
              <a:defRPr/>
            </a:pPr>
            <a:r>
              <a:rPr lang="en-US" sz="28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	</a:t>
            </a:r>
            <a:r>
              <a:rPr lang="en-US" sz="2800" dirty="0">
                <a:solidFill>
                  <a:srgbClr val="F6921E"/>
                </a:solidFill>
                <a:latin typeface="Brandon Grotesque Medium" panose="020B0603020203060202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btreadway@firstnations.org</a:t>
            </a:r>
            <a:endParaRPr lang="en-US" sz="2800" dirty="0">
              <a:solidFill>
                <a:srgbClr val="F6921E"/>
              </a:solidFill>
              <a:latin typeface="Brandon Grotesque Medium" panose="020B0603020203060202" pitchFamily="34" charset="0"/>
            </a:endParaRPr>
          </a:p>
          <a:p>
            <a:pPr marR="0" lvl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tabLst/>
              <a:defRPr/>
            </a:pPr>
            <a:r>
              <a:rPr lang="en-US" sz="28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	</a:t>
            </a:r>
            <a:r>
              <a:rPr lang="en-US" sz="2800" dirty="0">
                <a:solidFill>
                  <a:srgbClr val="C96D28"/>
                </a:solidFill>
                <a:latin typeface="Brandon Grotesque Medium" panose="020B0603020203060202" pitchFamily="34" charset="0"/>
              </a:rPr>
              <a:t>828-788-3031</a:t>
            </a: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MARTIN NIE</a:t>
            </a:r>
          </a:p>
          <a:p>
            <a:pPr lvl="1" indent="0">
              <a:lnSpc>
                <a:spcPct val="100000"/>
              </a:lnSpc>
              <a:buClr>
                <a:srgbClr val="2E4343"/>
              </a:buClr>
              <a:defRPr/>
            </a:pPr>
            <a:r>
              <a:rPr lang="pl-PL" sz="2800" dirty="0">
                <a:solidFill>
                  <a:srgbClr val="F6921E"/>
                </a:solidFill>
                <a:latin typeface="Brandon Grotesque Medium" panose="020B0603020203060202" pitchFamily="34" charset="0"/>
              </a:rPr>
              <a:t>martin.nie@mso.umt.edu</a:t>
            </a:r>
            <a:endParaRPr lang="en-US" sz="2800" dirty="0">
              <a:solidFill>
                <a:srgbClr val="2A4443"/>
              </a:solidFill>
              <a:latin typeface="Brandon Grotesque Medium" panose="020B0603020203060202" pitchFamily="34" charset="0"/>
            </a:endParaRPr>
          </a:p>
          <a:p>
            <a:pPr marL="457200" marR="0" lvl="0" indent="-45720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2E434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2A4443"/>
                </a:solidFill>
                <a:latin typeface="Brandon Grotesque Medium" panose="020B0603020203060202" pitchFamily="34" charset="0"/>
              </a:rPr>
              <a:t>MONTE MILLS  </a:t>
            </a:r>
          </a:p>
          <a:p>
            <a:pPr lvl="1" indent="0">
              <a:lnSpc>
                <a:spcPct val="100000"/>
              </a:lnSpc>
              <a:buClr>
                <a:srgbClr val="2E4343"/>
              </a:buClr>
              <a:defRPr/>
            </a:pPr>
            <a:r>
              <a:rPr lang="pl-PL" sz="2800" dirty="0">
                <a:solidFill>
                  <a:srgbClr val="F6921E"/>
                </a:solidFill>
                <a:latin typeface="Brandon Grotesque Medium" panose="020B0603020203060202" pitchFamily="34" charset="0"/>
              </a:rPr>
              <a:t>mtmills@uw.edu</a:t>
            </a:r>
            <a:endParaRPr lang="en-US" sz="2800" dirty="0">
              <a:solidFill>
                <a:srgbClr val="2A4443"/>
              </a:solidFill>
              <a:latin typeface="Brandon Grotesque Medium" panose="020B0603020203060202" pitchFamily="34" charset="0"/>
            </a:endParaRPr>
          </a:p>
          <a:p>
            <a:pPr lvl="1" indent="0">
              <a:buClr>
                <a:srgbClr val="2E4343"/>
              </a:buClr>
              <a:defRPr/>
            </a:pPr>
            <a:endParaRPr lang="en-US" sz="2800" dirty="0">
              <a:solidFill>
                <a:srgbClr val="2A4443"/>
              </a:solidFill>
              <a:latin typeface="Brandon Grotesque Medium" panose="020B0603020203060202" pitchFamily="34" charset="0"/>
            </a:endParaRPr>
          </a:p>
          <a:p>
            <a:pPr lvl="1" indent="0">
              <a:buClr>
                <a:srgbClr val="2E4343"/>
              </a:buClr>
              <a:defRPr/>
            </a:pPr>
            <a:endParaRPr lang="en-US" sz="2800" dirty="0">
              <a:solidFill>
                <a:srgbClr val="2A4443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DE1AA6F-EDB2-49B5-8A17-3B1F3FED5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642" y="-769579"/>
            <a:ext cx="3913413" cy="2666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69608F-5689-4FD2-AC30-1DC140544F27}"/>
              </a:ext>
            </a:extLst>
          </p:cNvPr>
          <p:cNvSpPr txBox="1"/>
          <p:nvPr/>
        </p:nvSpPr>
        <p:spPr>
          <a:xfrm>
            <a:off x="2476499" y="469445"/>
            <a:ext cx="4190999" cy="67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Brandon Grotesque BOLD"/>
              </a:rPr>
              <a:t>CONTACT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11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">
            <a:extLst>
              <a:ext uri="{FF2B5EF4-FFF2-40B4-BE49-F238E27FC236}">
                <a16:creationId xmlns:a16="http://schemas.microsoft.com/office/drawing/2014/main" id="{7A41E055-FB20-CB95-EEBA-1653A3B21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56581" y="-513936"/>
            <a:ext cx="11057161" cy="788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DB7C2-8367-4706-659F-2ADB028493A2}"/>
              </a:ext>
            </a:extLst>
          </p:cNvPr>
          <p:cNvSpPr txBox="1"/>
          <p:nvPr/>
        </p:nvSpPr>
        <p:spPr>
          <a:xfrm>
            <a:off x="609600" y="554595"/>
            <a:ext cx="8077200" cy="644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6921E"/>
                </a:solidFill>
                <a:effectLst/>
                <a:uLnTx/>
                <a:uFillTx/>
                <a:latin typeface="Brandon Grotesque BOLD"/>
                <a:ea typeface="+mn-ea"/>
              </a:rPr>
              <a:t>COMMUNICATIONS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4B9CD-CEFC-FBC8-7612-15E11C70FCCA}"/>
              </a:ext>
            </a:extLst>
          </p:cNvPr>
          <p:cNvSpPr txBox="1"/>
          <p:nvPr/>
        </p:nvSpPr>
        <p:spPr>
          <a:xfrm>
            <a:off x="790648" y="2982565"/>
            <a:ext cx="530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Black" panose="020B0503020203060202" pitchFamily="34" charset="77"/>
                <a:ea typeface="+mn-ea"/>
              </a:rPr>
              <a:t>FOLLOW US ON SOCIAL MEDIA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08FBC-AF94-ACFD-418B-4E7C125D3EF2}"/>
              </a:ext>
            </a:extLst>
          </p:cNvPr>
          <p:cNvSpPr txBox="1"/>
          <p:nvPr/>
        </p:nvSpPr>
        <p:spPr>
          <a:xfrm>
            <a:off x="1060567" y="3391522"/>
            <a:ext cx="441960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fndi303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  <a:cs typeface="Arial"/>
              </a:rPr>
              <a:t>First Nations Development Institute</a:t>
            </a:r>
          </a:p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</a:rPr>
              <a:t>FirstNationsDevelopmentInstitute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andon Grotesque Regular" panose="020B0503020203060202" pitchFamily="34" charset="77"/>
              <a:ea typeface="+mn-ea"/>
            </a:endParaRPr>
          </a:p>
          <a:p>
            <a:pPr marL="0" marR="0" lvl="0" indent="0" algn="l" defTabSz="914400" rtl="0" eaLnBrk="1" fontAlgn="base" latinLnBrk="0" hangingPunct="0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ndon Grotesque Regular" panose="020B0503020203060202" pitchFamily="34" charset="77"/>
                <a:ea typeface="+mn-ea"/>
              </a:rPr>
              <a:t>@FNDI303</a:t>
            </a:r>
          </a:p>
        </p:txBody>
      </p:sp>
      <p:pic>
        <p:nvPicPr>
          <p:cNvPr id="20" name="Picture 14" descr="Icon&#10;&#10;Description automatically generated">
            <a:extLst>
              <a:ext uri="{FF2B5EF4-FFF2-40B4-BE49-F238E27FC236}">
                <a16:creationId xmlns:a16="http://schemas.microsoft.com/office/drawing/2014/main" id="{083A7461-1098-3271-D340-A50CC9054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48" y="3496181"/>
            <a:ext cx="266634" cy="266633"/>
          </a:xfrm>
          <a:prstGeom prst="rect">
            <a:avLst/>
          </a:prstGeom>
        </p:spPr>
      </p:pic>
      <p:pic>
        <p:nvPicPr>
          <p:cNvPr id="21" name="Picture 16" descr="Logo, icon&#10;&#10;Description automatically generated">
            <a:extLst>
              <a:ext uri="{FF2B5EF4-FFF2-40B4-BE49-F238E27FC236}">
                <a16:creationId xmlns:a16="http://schemas.microsoft.com/office/drawing/2014/main" id="{3721A727-E6DE-9723-9C67-9A4FC8762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76" y="3834559"/>
            <a:ext cx="230576" cy="230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FE5E06-2667-5A4B-6EC9-040D582B5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48" y="4231136"/>
            <a:ext cx="266633" cy="266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340E68-6224-363D-F8C9-892617359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97" y="4663770"/>
            <a:ext cx="281355" cy="228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0DE54D-E9C1-438D-9A42-BD0CAA24E007}"/>
              </a:ext>
            </a:extLst>
          </p:cNvPr>
          <p:cNvSpPr/>
          <p:nvPr/>
        </p:nvSpPr>
        <p:spPr bwMode="auto">
          <a:xfrm>
            <a:off x="774097" y="1238196"/>
            <a:ext cx="1200148" cy="97971"/>
          </a:xfrm>
          <a:prstGeom prst="rect">
            <a:avLst/>
          </a:prstGeom>
          <a:solidFill>
            <a:srgbClr val="F692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ource Han Sans C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28EF4-881B-4F94-8EDF-430CC0371D17}"/>
              </a:ext>
            </a:extLst>
          </p:cNvPr>
          <p:cNvSpPr txBox="1"/>
          <p:nvPr/>
        </p:nvSpPr>
        <p:spPr>
          <a:xfrm>
            <a:off x="790648" y="1524000"/>
            <a:ext cx="6524552" cy="158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Brandon Grotesque Regular" panose="020B0503020203060202" pitchFamily="34" charset="0"/>
              </a:rPr>
              <a:t>ACCESS THE WEINBAR RECORDING IN FIRST NATIONS KNOWLEDGE CENTER:</a:t>
            </a:r>
          </a:p>
          <a:p>
            <a:r>
              <a:rPr lang="en-US" sz="1600" b="1" dirty="0">
                <a:solidFill>
                  <a:srgbClr val="F6921E"/>
                </a:solidFill>
              </a:rPr>
              <a:t>Here is where you can find the webinar recording and slides once they are posted: </a:t>
            </a:r>
            <a:r>
              <a:rPr lang="en-US" sz="1600" u="sng" dirty="0">
                <a:solidFill>
                  <a:srgbClr val="F6921E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https://www.firstnations.org/fnk</a:t>
            </a:r>
            <a:endParaRPr lang="en-US" sz="1600" dirty="0">
              <a:solidFill>
                <a:srgbClr val="F6921E"/>
              </a:solidFill>
            </a:endParaRPr>
          </a:p>
          <a:p>
            <a:endParaRPr lang="en-US" sz="2400" dirty="0">
              <a:solidFill>
                <a:srgbClr val="FFFFFF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97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Source Han Sans CN"/>
      </a:majorFont>
      <a:minorFont>
        <a:latin typeface="Calibri"/>
        <a:ea typeface=""/>
        <a:cs typeface="Source Han Sans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19550</TotalTime>
  <Words>377</Words>
  <Application>Microsoft Office PowerPoint</Application>
  <PresentationFormat>On-screen Show (4:3)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Brandon Grotesque Black</vt:lpstr>
      <vt:lpstr>Brandon Grotesque Bold</vt:lpstr>
      <vt:lpstr>Brandon Grotesque Bold</vt:lpstr>
      <vt:lpstr>Brandon Grotesque Medium</vt:lpstr>
      <vt:lpstr>Brandon Grotesque Regular</vt:lpstr>
      <vt:lpstr>Calibri</vt:lpstr>
      <vt:lpstr>DejaVu Sans</vt:lpstr>
      <vt:lpstr>Segoe UI Emoji</vt:lpstr>
      <vt:lpstr>Source Han Sans CN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Treadway</dc:creator>
  <cp:lastModifiedBy>Brett Treadway</cp:lastModifiedBy>
  <cp:revision>515</cp:revision>
  <dcterms:modified xsi:type="dcterms:W3CDTF">2024-03-05T17:29:37Z</dcterms:modified>
</cp:coreProperties>
</file>