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256" r:id="rId2"/>
    <p:sldId id="297" r:id="rId3"/>
    <p:sldId id="307" r:id="rId4"/>
    <p:sldId id="305" r:id="rId5"/>
    <p:sldId id="269" r:id="rId6"/>
    <p:sldId id="306" r:id="rId7"/>
    <p:sldId id="311" r:id="rId8"/>
    <p:sldId id="303" r:id="rId9"/>
    <p:sldId id="310" r:id="rId10"/>
    <p:sldId id="293" r:id="rId11"/>
    <p:sldId id="312" r:id="rId12"/>
    <p:sldId id="309" r:id="rId13"/>
    <p:sldId id="313" r:id="rId14"/>
    <p:sldId id="314" r:id="rId15"/>
    <p:sldId id="265" r:id="rId16"/>
    <p:sldId id="264" r:id="rId17"/>
  </p:sldIdLst>
  <p:sldSz cx="9144000" cy="6858000" type="screen4x3"/>
  <p:notesSz cx="7772400" cy="10058400"/>
  <p:defaultTextStyle>
    <a:defPPr>
      <a:defRPr lang="en-GB"/>
    </a:defPPr>
    <a:lvl1pPr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1pPr>
    <a:lvl2pPr marL="742950" indent="-28575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2pPr>
    <a:lvl3pPr marL="11430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3pPr>
    <a:lvl4pPr marL="16002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4pPr>
    <a:lvl5pPr marL="20574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line Demko" initials="JD" lastIdx="1" clrIdx="0">
    <p:extLst>
      <p:ext uri="{19B8F6BF-5375-455C-9EA6-DF929625EA0E}">
        <p15:presenceInfo xmlns:p15="http://schemas.microsoft.com/office/powerpoint/2012/main" userId="Jacqueline Dem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6D28"/>
    <a:srgbClr val="F6921E"/>
    <a:srgbClr val="2A4443"/>
    <a:srgbClr val="821D1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24"/>
    <p:restoredTop sz="93874" autoAdjust="0"/>
  </p:normalViewPr>
  <p:slideViewPr>
    <p:cSldViewPr>
      <p:cViewPr>
        <p:scale>
          <a:sx n="48" d="100"/>
          <a:sy n="48" d="100"/>
        </p:scale>
        <p:origin x="1764" y="57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6T12:49:08.906" idx="1">
    <p:pos x="6363" y="-324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1CEB2-0EE3-4E7C-9888-4FB2569FE3E5}" type="doc">
      <dgm:prSet loTypeId="urn:microsoft.com/office/officeart/2005/8/layout/defaul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97F1522-F3E0-46AB-85E6-ED3CFCA12E7E}">
      <dgm:prSet phldrT="[Text]" custT="1"/>
      <dgm:spPr/>
      <dgm:t>
        <a:bodyPr/>
        <a:lstStyle/>
        <a:p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Native-Led Nonprofit</a:t>
          </a:r>
        </a:p>
        <a:p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Founded in 1980</a:t>
          </a:r>
        </a:p>
      </dgm:t>
    </dgm:pt>
    <dgm:pt modelId="{D4064FCB-0674-4EC9-B6DD-E7F88940026E}" type="parTrans" cxnId="{572E4AA9-5C6A-40AB-99C8-DC33296A2C9B}">
      <dgm:prSet/>
      <dgm:spPr/>
      <dgm:t>
        <a:bodyPr/>
        <a:lstStyle/>
        <a:p>
          <a:endParaRPr lang="en-US"/>
        </a:p>
      </dgm:t>
    </dgm:pt>
    <dgm:pt modelId="{EB4AE916-CA73-4FA5-A04B-F0D346A57715}" type="sibTrans" cxnId="{572E4AA9-5C6A-40AB-99C8-DC33296A2C9B}">
      <dgm:prSet/>
      <dgm:spPr/>
      <dgm:t>
        <a:bodyPr/>
        <a:lstStyle/>
        <a:p>
          <a:endParaRPr lang="en-US"/>
        </a:p>
      </dgm:t>
    </dgm:pt>
    <dgm:pt modelId="{293B96D4-69D1-41AB-ACE6-2E7749EC1B27}">
      <dgm:prSet phldrT="[Text]" custT="1"/>
      <dgm:spPr/>
      <dgm:t>
        <a:bodyPr/>
        <a:lstStyle/>
        <a:p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Based in Longmont, Colorado</a:t>
          </a:r>
        </a:p>
      </dgm:t>
    </dgm:pt>
    <dgm:pt modelId="{E1BC1FB5-416B-4FA0-A564-75A61EEF5DBA}" type="parTrans" cxnId="{8ECB395A-3250-4F5A-A3E6-FA2A5F1CE1A5}">
      <dgm:prSet/>
      <dgm:spPr/>
      <dgm:t>
        <a:bodyPr/>
        <a:lstStyle/>
        <a:p>
          <a:endParaRPr lang="en-US"/>
        </a:p>
      </dgm:t>
    </dgm:pt>
    <dgm:pt modelId="{DDB50D55-EBF3-4920-AC98-B8269870A673}" type="sibTrans" cxnId="{8ECB395A-3250-4F5A-A3E6-FA2A5F1CE1A5}">
      <dgm:prSet/>
      <dgm:spPr/>
      <dgm:t>
        <a:bodyPr/>
        <a:lstStyle/>
        <a:p>
          <a:endParaRPr lang="en-US"/>
        </a:p>
      </dgm:t>
    </dgm:pt>
    <dgm:pt modelId="{2CF2CEF2-5059-4267-A24B-AEDABD4D1FB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Four Programs: SNL, NALK, NAFSI, CTF</a:t>
          </a:r>
        </a:p>
      </dgm:t>
    </dgm:pt>
    <dgm:pt modelId="{1CDDB62C-8E29-4DAE-BE72-B8E9CAF142C1}" type="parTrans" cxnId="{9F2DBC90-9526-4F3D-8489-35356C29401B}">
      <dgm:prSet/>
      <dgm:spPr/>
      <dgm:t>
        <a:bodyPr/>
        <a:lstStyle/>
        <a:p>
          <a:endParaRPr lang="en-US"/>
        </a:p>
      </dgm:t>
    </dgm:pt>
    <dgm:pt modelId="{9D205228-3F4A-41BA-B90A-FF4C5C36FBDB}" type="sibTrans" cxnId="{9F2DBC90-9526-4F3D-8489-35356C29401B}">
      <dgm:prSet/>
      <dgm:spPr/>
      <dgm:t>
        <a:bodyPr/>
        <a:lstStyle/>
        <a:p>
          <a:endParaRPr lang="en-US"/>
        </a:p>
      </dgm:t>
    </dgm:pt>
    <dgm:pt modelId="{B9DE5574-64F7-45C1-A023-CF6E7153571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Grantmaking to date: 3,385 grants, $80 million</a:t>
          </a:r>
        </a:p>
      </dgm:t>
    </dgm:pt>
    <dgm:pt modelId="{8EB8410F-D73C-4CF1-8EFE-AF870962731A}" type="parTrans" cxnId="{3A3D4439-E4FF-45B2-8C62-3172CF39F2E2}">
      <dgm:prSet/>
      <dgm:spPr/>
      <dgm:t>
        <a:bodyPr/>
        <a:lstStyle/>
        <a:p>
          <a:endParaRPr lang="en-US"/>
        </a:p>
      </dgm:t>
    </dgm:pt>
    <dgm:pt modelId="{C716B77E-0CFD-4B42-9998-81202EB7AE92}" type="sibTrans" cxnId="{3A3D4439-E4FF-45B2-8C62-3172CF39F2E2}">
      <dgm:prSet/>
      <dgm:spPr/>
      <dgm:t>
        <a:bodyPr/>
        <a:lstStyle/>
        <a:p>
          <a:endParaRPr lang="en-US"/>
        </a:p>
      </dgm:t>
    </dgm:pt>
    <dgm:pt modelId="{07FE0001-2384-4053-8B9B-CDF7023A74F8}">
      <dgm:prSet phldrT="[Text]" custT="1"/>
      <dgm:spPr/>
      <dgm:t>
        <a:bodyPr/>
        <a:lstStyle/>
        <a:p>
          <a:pPr>
            <a:lnSpc>
              <a:spcPct val="85000"/>
            </a:lnSpc>
            <a:spcAft>
              <a:spcPts val="0"/>
            </a:spcAft>
          </a:pPr>
          <a:r>
            <a:rPr lang="en-US" sz="23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Constituent Base: Tribal Programs, Native-Led Nonprofits &amp; Community Orgs</a:t>
          </a:r>
        </a:p>
      </dgm:t>
    </dgm:pt>
    <dgm:pt modelId="{C5382232-2890-450D-8D03-BB9578E22BDC}" type="parTrans" cxnId="{ADCD774D-EDC5-4845-8EAA-2651E3183F82}">
      <dgm:prSet/>
      <dgm:spPr/>
      <dgm:t>
        <a:bodyPr/>
        <a:lstStyle/>
        <a:p>
          <a:endParaRPr lang="en-US"/>
        </a:p>
      </dgm:t>
    </dgm:pt>
    <dgm:pt modelId="{E2E69F02-7D0B-4CF2-92BA-A9CCF6DBD5EB}" type="sibTrans" cxnId="{ADCD774D-EDC5-4845-8EAA-2651E3183F82}">
      <dgm:prSet/>
      <dgm:spPr/>
      <dgm:t>
        <a:bodyPr/>
        <a:lstStyle/>
        <a:p>
          <a:endParaRPr lang="en-US"/>
        </a:p>
      </dgm:t>
    </dgm:pt>
    <dgm:pt modelId="{078E6E4B-01DF-4E90-8A04-6A35A0B76E00}">
      <dgm:prSet phldrT="[Text]" custT="1"/>
      <dgm:spPr/>
      <dgm:t>
        <a:bodyPr/>
        <a:lstStyle/>
        <a:p>
          <a:pPr>
            <a:lnSpc>
              <a:spcPct val="90000"/>
            </a:lnSpc>
            <a:spcBef>
              <a:spcPts val="200"/>
            </a:spcBef>
            <a:spcAft>
              <a:spcPts val="200"/>
            </a:spcAft>
          </a:pPr>
          <a:r>
            <a: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51 Staff Members</a:t>
          </a:r>
        </a:p>
      </dgm:t>
    </dgm:pt>
    <dgm:pt modelId="{8CC66069-C59F-432D-B7F1-42497E34565E}" type="parTrans" cxnId="{6BD28E6D-83C4-4BC8-8983-1D3347130A8B}">
      <dgm:prSet/>
      <dgm:spPr/>
      <dgm:t>
        <a:bodyPr/>
        <a:lstStyle/>
        <a:p>
          <a:endParaRPr lang="en-US"/>
        </a:p>
      </dgm:t>
    </dgm:pt>
    <dgm:pt modelId="{FD9DE7CD-F135-423F-B21B-38161572EC38}" type="sibTrans" cxnId="{6BD28E6D-83C4-4BC8-8983-1D3347130A8B}">
      <dgm:prSet/>
      <dgm:spPr/>
      <dgm:t>
        <a:bodyPr/>
        <a:lstStyle/>
        <a:p>
          <a:endParaRPr lang="en-US"/>
        </a:p>
      </dgm:t>
    </dgm:pt>
    <dgm:pt modelId="{BF5CD607-ACB7-4728-AADF-5DDDABD63F00}" type="pres">
      <dgm:prSet presAssocID="{6401CEB2-0EE3-4E7C-9888-4FB2569FE3E5}" presName="diagram" presStyleCnt="0">
        <dgm:presLayoutVars>
          <dgm:dir/>
          <dgm:resizeHandles val="exact"/>
        </dgm:presLayoutVars>
      </dgm:prSet>
      <dgm:spPr/>
    </dgm:pt>
    <dgm:pt modelId="{900AEDF2-3DAD-4868-B36D-12A9111D3A79}" type="pres">
      <dgm:prSet presAssocID="{597F1522-F3E0-46AB-85E6-ED3CFCA12E7E}" presName="node" presStyleLbl="node1" presStyleIdx="0" presStyleCnt="6">
        <dgm:presLayoutVars>
          <dgm:bulletEnabled val="1"/>
        </dgm:presLayoutVars>
      </dgm:prSet>
      <dgm:spPr/>
    </dgm:pt>
    <dgm:pt modelId="{C7A50FB4-4CE0-456E-9157-975DF165663D}" type="pres">
      <dgm:prSet presAssocID="{EB4AE916-CA73-4FA5-A04B-F0D346A57715}" presName="sibTrans" presStyleCnt="0"/>
      <dgm:spPr/>
    </dgm:pt>
    <dgm:pt modelId="{1DDA8929-4CBE-456E-A778-3DE4DB34B537}" type="pres">
      <dgm:prSet presAssocID="{293B96D4-69D1-41AB-ACE6-2E7749EC1B27}" presName="node" presStyleLbl="node1" presStyleIdx="1" presStyleCnt="6">
        <dgm:presLayoutVars>
          <dgm:bulletEnabled val="1"/>
        </dgm:presLayoutVars>
      </dgm:prSet>
      <dgm:spPr/>
    </dgm:pt>
    <dgm:pt modelId="{5C625305-67E6-4254-906E-9AC5F636B0B4}" type="pres">
      <dgm:prSet presAssocID="{DDB50D55-EBF3-4920-AC98-B8269870A673}" presName="sibTrans" presStyleCnt="0"/>
      <dgm:spPr/>
    </dgm:pt>
    <dgm:pt modelId="{5E03C396-E2C1-47A0-9774-02FDC6ACB6FB}" type="pres">
      <dgm:prSet presAssocID="{078E6E4B-01DF-4E90-8A04-6A35A0B76E00}" presName="node" presStyleLbl="node1" presStyleIdx="2" presStyleCnt="6">
        <dgm:presLayoutVars>
          <dgm:bulletEnabled val="1"/>
        </dgm:presLayoutVars>
      </dgm:prSet>
      <dgm:spPr/>
    </dgm:pt>
    <dgm:pt modelId="{57733F2B-BC44-423D-AAD4-D74CF215AADB}" type="pres">
      <dgm:prSet presAssocID="{FD9DE7CD-F135-423F-B21B-38161572EC38}" presName="sibTrans" presStyleCnt="0"/>
      <dgm:spPr/>
    </dgm:pt>
    <dgm:pt modelId="{565C96AA-D503-4815-8F4D-F7943D4969C9}" type="pres">
      <dgm:prSet presAssocID="{2CF2CEF2-5059-4267-A24B-AEDABD4D1FB1}" presName="node" presStyleLbl="node1" presStyleIdx="3" presStyleCnt="6">
        <dgm:presLayoutVars>
          <dgm:bulletEnabled val="1"/>
        </dgm:presLayoutVars>
      </dgm:prSet>
      <dgm:spPr/>
    </dgm:pt>
    <dgm:pt modelId="{468D1672-8696-4683-B8C0-3C3F8D84719E}" type="pres">
      <dgm:prSet presAssocID="{9D205228-3F4A-41BA-B90A-FF4C5C36FBDB}" presName="sibTrans" presStyleCnt="0"/>
      <dgm:spPr/>
    </dgm:pt>
    <dgm:pt modelId="{A2D549AE-415E-4A03-BCE7-C4FE17433662}" type="pres">
      <dgm:prSet presAssocID="{B9DE5574-64F7-45C1-A023-CF6E71535716}" presName="node" presStyleLbl="node1" presStyleIdx="4" presStyleCnt="6">
        <dgm:presLayoutVars>
          <dgm:bulletEnabled val="1"/>
        </dgm:presLayoutVars>
      </dgm:prSet>
      <dgm:spPr/>
    </dgm:pt>
    <dgm:pt modelId="{26E52176-53C1-4D25-B608-D51321A124AE}" type="pres">
      <dgm:prSet presAssocID="{C716B77E-0CFD-4B42-9998-81202EB7AE92}" presName="sibTrans" presStyleCnt="0"/>
      <dgm:spPr/>
    </dgm:pt>
    <dgm:pt modelId="{706F1795-962C-4141-91FF-ECC370A39D4F}" type="pres">
      <dgm:prSet presAssocID="{07FE0001-2384-4053-8B9B-CDF7023A74F8}" presName="node" presStyleLbl="node1" presStyleIdx="5" presStyleCnt="6">
        <dgm:presLayoutVars>
          <dgm:bulletEnabled val="1"/>
        </dgm:presLayoutVars>
      </dgm:prSet>
      <dgm:spPr/>
    </dgm:pt>
  </dgm:ptLst>
  <dgm:cxnLst>
    <dgm:cxn modelId="{3A3D4439-E4FF-45B2-8C62-3172CF39F2E2}" srcId="{6401CEB2-0EE3-4E7C-9888-4FB2569FE3E5}" destId="{B9DE5574-64F7-45C1-A023-CF6E71535716}" srcOrd="4" destOrd="0" parTransId="{8EB8410F-D73C-4CF1-8EFE-AF870962731A}" sibTransId="{C716B77E-0CFD-4B42-9998-81202EB7AE92}"/>
    <dgm:cxn modelId="{4D959C39-3827-4445-A146-243D551B9A70}" type="presOf" srcId="{B9DE5574-64F7-45C1-A023-CF6E71535716}" destId="{A2D549AE-415E-4A03-BCE7-C4FE17433662}" srcOrd="0" destOrd="0" presId="urn:microsoft.com/office/officeart/2005/8/layout/default"/>
    <dgm:cxn modelId="{68BC3567-BC0D-460F-A9FD-F061A0319D40}" type="presOf" srcId="{2CF2CEF2-5059-4267-A24B-AEDABD4D1FB1}" destId="{565C96AA-D503-4815-8F4D-F7943D4969C9}" srcOrd="0" destOrd="0" presId="urn:microsoft.com/office/officeart/2005/8/layout/default"/>
    <dgm:cxn modelId="{13C78E4A-7C9A-488F-BE3B-8511D2EDB524}" type="presOf" srcId="{597F1522-F3E0-46AB-85E6-ED3CFCA12E7E}" destId="{900AEDF2-3DAD-4868-B36D-12A9111D3A79}" srcOrd="0" destOrd="0" presId="urn:microsoft.com/office/officeart/2005/8/layout/default"/>
    <dgm:cxn modelId="{ADCD774D-EDC5-4845-8EAA-2651E3183F82}" srcId="{6401CEB2-0EE3-4E7C-9888-4FB2569FE3E5}" destId="{07FE0001-2384-4053-8B9B-CDF7023A74F8}" srcOrd="5" destOrd="0" parTransId="{C5382232-2890-450D-8D03-BB9578E22BDC}" sibTransId="{E2E69F02-7D0B-4CF2-92BA-A9CCF6DBD5EB}"/>
    <dgm:cxn modelId="{6BD28E6D-83C4-4BC8-8983-1D3347130A8B}" srcId="{6401CEB2-0EE3-4E7C-9888-4FB2569FE3E5}" destId="{078E6E4B-01DF-4E90-8A04-6A35A0B76E00}" srcOrd="2" destOrd="0" parTransId="{8CC66069-C59F-432D-B7F1-42497E34565E}" sibTransId="{FD9DE7CD-F135-423F-B21B-38161572EC38}"/>
    <dgm:cxn modelId="{DA3BF171-F08C-4712-861F-4B31BCF3E651}" type="presOf" srcId="{293B96D4-69D1-41AB-ACE6-2E7749EC1B27}" destId="{1DDA8929-4CBE-456E-A778-3DE4DB34B537}" srcOrd="0" destOrd="0" presId="urn:microsoft.com/office/officeart/2005/8/layout/default"/>
    <dgm:cxn modelId="{8ECB395A-3250-4F5A-A3E6-FA2A5F1CE1A5}" srcId="{6401CEB2-0EE3-4E7C-9888-4FB2569FE3E5}" destId="{293B96D4-69D1-41AB-ACE6-2E7749EC1B27}" srcOrd="1" destOrd="0" parTransId="{E1BC1FB5-416B-4FA0-A564-75A61EEF5DBA}" sibTransId="{DDB50D55-EBF3-4920-AC98-B8269870A673}"/>
    <dgm:cxn modelId="{9F2DBC90-9526-4F3D-8489-35356C29401B}" srcId="{6401CEB2-0EE3-4E7C-9888-4FB2569FE3E5}" destId="{2CF2CEF2-5059-4267-A24B-AEDABD4D1FB1}" srcOrd="3" destOrd="0" parTransId="{1CDDB62C-8E29-4DAE-BE72-B8E9CAF142C1}" sibTransId="{9D205228-3F4A-41BA-B90A-FF4C5C36FBDB}"/>
    <dgm:cxn modelId="{572E4AA9-5C6A-40AB-99C8-DC33296A2C9B}" srcId="{6401CEB2-0EE3-4E7C-9888-4FB2569FE3E5}" destId="{597F1522-F3E0-46AB-85E6-ED3CFCA12E7E}" srcOrd="0" destOrd="0" parTransId="{D4064FCB-0674-4EC9-B6DD-E7F88940026E}" sibTransId="{EB4AE916-CA73-4FA5-A04B-F0D346A57715}"/>
    <dgm:cxn modelId="{71B417AD-DDE2-41FD-BEFB-EC2C3ACB7335}" type="presOf" srcId="{078E6E4B-01DF-4E90-8A04-6A35A0B76E00}" destId="{5E03C396-E2C1-47A0-9774-02FDC6ACB6FB}" srcOrd="0" destOrd="0" presId="urn:microsoft.com/office/officeart/2005/8/layout/default"/>
    <dgm:cxn modelId="{E301AFB9-4F7F-4F3E-B265-4593F6096D5C}" type="presOf" srcId="{6401CEB2-0EE3-4E7C-9888-4FB2569FE3E5}" destId="{BF5CD607-ACB7-4728-AADF-5DDDABD63F00}" srcOrd="0" destOrd="0" presId="urn:microsoft.com/office/officeart/2005/8/layout/default"/>
    <dgm:cxn modelId="{C6FF4FCC-319A-44A1-B47C-34CCA5C46372}" type="presOf" srcId="{07FE0001-2384-4053-8B9B-CDF7023A74F8}" destId="{706F1795-962C-4141-91FF-ECC370A39D4F}" srcOrd="0" destOrd="0" presId="urn:microsoft.com/office/officeart/2005/8/layout/default"/>
    <dgm:cxn modelId="{8A09ADE6-8127-4059-8B22-D5269A0498B1}" type="presParOf" srcId="{BF5CD607-ACB7-4728-AADF-5DDDABD63F00}" destId="{900AEDF2-3DAD-4868-B36D-12A9111D3A79}" srcOrd="0" destOrd="0" presId="urn:microsoft.com/office/officeart/2005/8/layout/default"/>
    <dgm:cxn modelId="{F31A61F9-1CA6-4148-B7A8-353941E042F0}" type="presParOf" srcId="{BF5CD607-ACB7-4728-AADF-5DDDABD63F00}" destId="{C7A50FB4-4CE0-456E-9157-975DF165663D}" srcOrd="1" destOrd="0" presId="urn:microsoft.com/office/officeart/2005/8/layout/default"/>
    <dgm:cxn modelId="{82FE4C1A-A511-4568-8B76-BA8826AE3410}" type="presParOf" srcId="{BF5CD607-ACB7-4728-AADF-5DDDABD63F00}" destId="{1DDA8929-4CBE-456E-A778-3DE4DB34B537}" srcOrd="2" destOrd="0" presId="urn:microsoft.com/office/officeart/2005/8/layout/default"/>
    <dgm:cxn modelId="{005BF084-FC9A-4B7D-80C4-A3E5D6ABDE79}" type="presParOf" srcId="{BF5CD607-ACB7-4728-AADF-5DDDABD63F00}" destId="{5C625305-67E6-4254-906E-9AC5F636B0B4}" srcOrd="3" destOrd="0" presId="urn:microsoft.com/office/officeart/2005/8/layout/default"/>
    <dgm:cxn modelId="{673971EC-7922-49A1-B18C-D03C7BCE185E}" type="presParOf" srcId="{BF5CD607-ACB7-4728-AADF-5DDDABD63F00}" destId="{5E03C396-E2C1-47A0-9774-02FDC6ACB6FB}" srcOrd="4" destOrd="0" presId="urn:microsoft.com/office/officeart/2005/8/layout/default"/>
    <dgm:cxn modelId="{B13EA5D4-5AA9-412A-8989-2B5F92080351}" type="presParOf" srcId="{BF5CD607-ACB7-4728-AADF-5DDDABD63F00}" destId="{57733F2B-BC44-423D-AAD4-D74CF215AADB}" srcOrd="5" destOrd="0" presId="urn:microsoft.com/office/officeart/2005/8/layout/default"/>
    <dgm:cxn modelId="{0B2096B8-E3C4-40A6-9225-11F6868AB9CD}" type="presParOf" srcId="{BF5CD607-ACB7-4728-AADF-5DDDABD63F00}" destId="{565C96AA-D503-4815-8F4D-F7943D4969C9}" srcOrd="6" destOrd="0" presId="urn:microsoft.com/office/officeart/2005/8/layout/default"/>
    <dgm:cxn modelId="{45E4FA45-D6A1-4664-99D0-5273668FAA3F}" type="presParOf" srcId="{BF5CD607-ACB7-4728-AADF-5DDDABD63F00}" destId="{468D1672-8696-4683-B8C0-3C3F8D84719E}" srcOrd="7" destOrd="0" presId="urn:microsoft.com/office/officeart/2005/8/layout/default"/>
    <dgm:cxn modelId="{CC17F6B8-97C0-4389-9126-CB18BBFA4774}" type="presParOf" srcId="{BF5CD607-ACB7-4728-AADF-5DDDABD63F00}" destId="{A2D549AE-415E-4A03-BCE7-C4FE17433662}" srcOrd="8" destOrd="0" presId="urn:microsoft.com/office/officeart/2005/8/layout/default"/>
    <dgm:cxn modelId="{059C3CF3-422E-4511-8A71-7B9F5780DE3D}" type="presParOf" srcId="{BF5CD607-ACB7-4728-AADF-5DDDABD63F00}" destId="{26E52176-53C1-4D25-B608-D51321A124AE}" srcOrd="9" destOrd="0" presId="urn:microsoft.com/office/officeart/2005/8/layout/default"/>
    <dgm:cxn modelId="{5D60199B-0EFA-4BF8-AF8A-36F38922FDBC}" type="presParOf" srcId="{BF5CD607-ACB7-4728-AADF-5DDDABD63F00}" destId="{706F1795-962C-4141-91FF-ECC370A39D4F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AEDF2-3DAD-4868-B36D-12A9111D3A79}">
      <dsp:nvSpPr>
        <dsp:cNvPr id="0" name=""/>
        <dsp:cNvSpPr/>
      </dsp:nvSpPr>
      <dsp:spPr>
        <a:xfrm>
          <a:off x="0" y="165304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Native-Led Nonprofit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Founded in 1980</a:t>
          </a:r>
        </a:p>
      </dsp:txBody>
      <dsp:txXfrm>
        <a:off x="0" y="165304"/>
        <a:ext cx="2844409" cy="1706645"/>
      </dsp:txXfrm>
    </dsp:sp>
    <dsp:sp modelId="{1DDA8929-4CBE-456E-A778-3DE4DB34B537}">
      <dsp:nvSpPr>
        <dsp:cNvPr id="0" name=""/>
        <dsp:cNvSpPr/>
      </dsp:nvSpPr>
      <dsp:spPr>
        <a:xfrm>
          <a:off x="3128850" y="165304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Based in Longmont, Colorado</a:t>
          </a:r>
        </a:p>
      </dsp:txBody>
      <dsp:txXfrm>
        <a:off x="3128850" y="165304"/>
        <a:ext cx="2844409" cy="1706645"/>
      </dsp:txXfrm>
    </dsp:sp>
    <dsp:sp modelId="{5E03C396-E2C1-47A0-9774-02FDC6ACB6FB}">
      <dsp:nvSpPr>
        <dsp:cNvPr id="0" name=""/>
        <dsp:cNvSpPr/>
      </dsp:nvSpPr>
      <dsp:spPr>
        <a:xfrm>
          <a:off x="6257700" y="165304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51 Staff Members</a:t>
          </a:r>
        </a:p>
      </dsp:txBody>
      <dsp:txXfrm>
        <a:off x="6257700" y="165304"/>
        <a:ext cx="2844409" cy="1706645"/>
      </dsp:txXfrm>
    </dsp:sp>
    <dsp:sp modelId="{565C96AA-D503-4815-8F4D-F7943D4969C9}">
      <dsp:nvSpPr>
        <dsp:cNvPr id="0" name=""/>
        <dsp:cNvSpPr/>
      </dsp:nvSpPr>
      <dsp:spPr>
        <a:xfrm>
          <a:off x="0" y="2156391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Four Programs: SNL, NALK, NAFSI, CTF</a:t>
          </a:r>
        </a:p>
      </dsp:txBody>
      <dsp:txXfrm>
        <a:off x="0" y="2156391"/>
        <a:ext cx="2844409" cy="1706645"/>
      </dsp:txXfrm>
    </dsp:sp>
    <dsp:sp modelId="{A2D549AE-415E-4A03-BCE7-C4FE17433662}">
      <dsp:nvSpPr>
        <dsp:cNvPr id="0" name=""/>
        <dsp:cNvSpPr/>
      </dsp:nvSpPr>
      <dsp:spPr>
        <a:xfrm>
          <a:off x="3128850" y="2156391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Grantmaking to date: 3,385 grants, $80 million</a:t>
          </a:r>
        </a:p>
      </dsp:txBody>
      <dsp:txXfrm>
        <a:off x="3128850" y="2156391"/>
        <a:ext cx="2844409" cy="1706645"/>
      </dsp:txXfrm>
    </dsp:sp>
    <dsp:sp modelId="{706F1795-962C-4141-91FF-ECC370A39D4F}">
      <dsp:nvSpPr>
        <dsp:cNvPr id="0" name=""/>
        <dsp:cNvSpPr/>
      </dsp:nvSpPr>
      <dsp:spPr>
        <a:xfrm>
          <a:off x="6257700" y="2156391"/>
          <a:ext cx="2844409" cy="17066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300" b="0" kern="1200" dirty="0">
              <a:solidFill>
                <a:schemeClr val="tx1">
                  <a:lumMod val="75000"/>
                  <a:lumOff val="25000"/>
                </a:schemeClr>
              </a:solidFill>
              <a:latin typeface="Brandon Grotesque Regular" panose="020B0503020203060202" pitchFamily="34" charset="0"/>
              <a:ea typeface="Gadugi" panose="020B0502040204020203" pitchFamily="34" charset="0"/>
              <a:cs typeface="Calibri" panose="020F0502020204030204" pitchFamily="34" charset="0"/>
            </a:rPr>
            <a:t>Constituent Base: Tribal Programs, Native-Led Nonprofits &amp; Community Orgs</a:t>
          </a:r>
        </a:p>
      </dsp:txBody>
      <dsp:txXfrm>
        <a:off x="6257700" y="2156391"/>
        <a:ext cx="2844409" cy="1706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FE29B561-EA08-20CE-BA2C-30AAB4AEA0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F84AE015-D47C-4A72-435A-FEE268135C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A01CABD-553C-A14B-1CF1-EF8C3FEA471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9476EC8-1037-C206-9436-157FB499438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A2474D8-D3FA-82AF-AF2A-60DED1E0FA2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3A56604-C826-27FC-00EF-A1DC277B68E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fld id="{94D1A02D-2DB1-451F-AFEE-F0F5EE771E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2788A55-4643-0F43-90CF-6F8D7828560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B93E80-E49A-4261-83A4-C062B5DA2D3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B857C839-3750-0E5A-0C43-E5609BE4D1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8BEBEE8C-BFED-44D5-5B94-580AD6DBD6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4B755055-9C5F-48CE-94C4-00DA349B261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899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4B755055-9C5F-48CE-94C4-00DA349B261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7462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970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6290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18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F3E9E8-4332-60B1-94C4-A87E13D1C4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4A4E054-9A3C-48FD-A7C9-58023DE909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48358295-1F4D-7035-4BA2-F566C4C435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7A9C5B9-D4CA-CF91-4AFA-8D311286AD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DADFFD6-E013-BB4D-5319-E866686237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5A0C384D-5468-4A75-9C9D-99929536A00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C5FEEC1C-E336-6D38-BE77-3478470761A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0250B0B-25FE-9C26-5EF9-3D3DE6308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2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96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FAA3EC-4F88-440E-AC9A-5CFD16705C00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23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755055-9C5F-48CE-94C4-00DA349B2613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37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964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425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6062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1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EAB1-0C25-9D2F-0EFB-AEBF918B5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3EE74-3FB5-9DFD-400D-EF31531F7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75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1DA3-6E69-8861-A4E1-9D0900C1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51EB-24E0-F39A-80AF-699E57227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9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BBB32C-6295-3098-3FB5-9C27E271C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7A42F-2D19-41A6-C56A-0FAE4783E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2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5987-1C37-A048-A08A-0A86FD29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271B-CE65-FF94-109D-0D223A20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93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EDAD-591A-E425-1A94-F437FE9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2F7E7-F177-4026-B73D-24242ED7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17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6018-0F72-8EE6-C152-16D8ABE4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BAA9D-1E9F-BDEB-7C30-B1FC551C7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B2C5E-17AD-9ADF-DF3C-13BE523B7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10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A81D-5892-4BE7-F99F-139E7C97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9C0EE-6C4B-ABED-7442-C8D53768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F4BE4-549F-ECE1-8371-176FE1D8C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AF513-3BC7-3944-D3ED-2BC95D64A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13DF1-2749-6D19-13FD-61DEB3DED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60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146E-1BAD-E3D2-2BFE-3E127A96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27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70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C29B-6638-87FA-8CE9-07B51367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523BC-5CB3-2709-B252-85D18F7D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666E5-B82E-5F7E-6B78-449E59C9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58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107A-6879-4905-7AFE-90D9CC46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4E8A9-06CE-13F7-7BDB-108E38800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3747-702D-2510-A8C5-594384A0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8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B3A8ACF-D7A7-A4F3-44F9-AA62DDAD6F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0B8B3DB-6111-1047-0BD0-4B3669053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2pPr>
      <a:lvl3pPr marL="1143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3pPr>
      <a:lvl4pPr marL="1600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4pPr>
      <a:lvl5pPr marL="20574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ctr" rtl="0" fontAlgn="base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mailto:btreadway@firstnations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comments" Target="../comments/comment1.xml"/><Relationship Id="rId4" Type="http://schemas.openxmlformats.org/officeDocument/2006/relationships/image" Target="../media/image9.svg"/><Relationship Id="rId9" Type="http://schemas.openxmlformats.org/officeDocument/2006/relationships/hyperlink" Target="https://www.firstnations.org/fnk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firstnations.org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28B8C2-6FDB-5B48-CF07-540B9BD0E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04" b="511"/>
          <a:stretch/>
        </p:blipFill>
        <p:spPr>
          <a:xfrm>
            <a:off x="1164" y="1017"/>
            <a:ext cx="9183552" cy="69477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53A988-CE0C-BABD-3330-0111D27E9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r="27055"/>
          <a:stretch/>
        </p:blipFill>
        <p:spPr>
          <a:xfrm>
            <a:off x="0" y="-23087"/>
            <a:ext cx="9189153" cy="6971872"/>
          </a:xfrm>
          <a:prstGeom prst="rect">
            <a:avLst/>
          </a:prstGeom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EA18D635-4A39-B947-EDDB-EFBCC6B8F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5435" y="468086"/>
            <a:ext cx="2743200" cy="628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803AD-A29A-4370-8D72-0F6D045B6483}"/>
              </a:ext>
            </a:extLst>
          </p:cNvPr>
          <p:cNvSpPr txBox="1"/>
          <p:nvPr/>
        </p:nvSpPr>
        <p:spPr>
          <a:xfrm>
            <a:off x="251759" y="4953000"/>
            <a:ext cx="8686800" cy="1302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700" b="0" i="0" u="none" strike="noStrike" kern="1200" cap="all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ndon Grotesque BOLD"/>
                <a:ea typeface="+mn-ea"/>
              </a:rPr>
              <a:t>Indigenous stewardship on national forest lands webinar series: </a:t>
            </a:r>
            <a:r>
              <a:rPr kumimoji="0" lang="en-US" sz="2700" b="0" i="0" u="none" strike="noStrike" kern="1200" cap="all" spc="100" normalizeH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/>
                <a:ea typeface="+mn-ea"/>
              </a:rPr>
              <a:t>Great lakes region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53C6D-0ECD-4414-8405-C20A45918D75}"/>
              </a:ext>
            </a:extLst>
          </p:cNvPr>
          <p:cNvSpPr txBox="1"/>
          <p:nvPr/>
        </p:nvSpPr>
        <p:spPr>
          <a:xfrm>
            <a:off x="-19776" y="4051663"/>
            <a:ext cx="9183552" cy="90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</a:rPr>
              <a:t>STEWARDING NATIVE LANDS AND THE U.S. FOREST SERVICE PRESENTS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D09BF-402B-447A-BBFA-7DD38717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8" y="-42183"/>
            <a:ext cx="9144000" cy="175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73DFF7-1058-9D5B-C382-BE6E7D6687C1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EC19F-BB9A-87FF-34A7-75A026C9959D}"/>
              </a:ext>
            </a:extLst>
          </p:cNvPr>
          <p:cNvSpPr txBox="1"/>
          <p:nvPr/>
        </p:nvSpPr>
        <p:spPr>
          <a:xfrm>
            <a:off x="0" y="1966819"/>
            <a:ext cx="9144000" cy="5394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BRETT TREADWAY (FNDI)</a:t>
            </a:r>
          </a:p>
          <a:p>
            <a:pPr marR="0" lvl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btreadway@firstnations.org</a:t>
            </a:r>
            <a:endParaRPr lang="en-US" sz="2800" dirty="0">
              <a:solidFill>
                <a:srgbClr val="F6921E"/>
              </a:solidFill>
              <a:latin typeface="Brandon Grotesque Medium" panose="020B0603020203060202" pitchFamily="34" charset="0"/>
            </a:endParaRPr>
          </a:p>
          <a:p>
            <a:pPr marR="0" lvl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dirty="0">
                <a:solidFill>
                  <a:srgbClr val="C96D28"/>
                </a:solidFill>
                <a:latin typeface="Brandon Grotesque Medium" panose="020B0603020203060202" pitchFamily="34" charset="0"/>
              </a:rPr>
              <a:t>(303)867-8015</a:t>
            </a:r>
          </a:p>
          <a:p>
            <a:pPr marR="0" lvl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endParaRPr lang="en-US" sz="2800" dirty="0">
              <a:solidFill>
                <a:srgbClr val="C96D28"/>
              </a:solidFill>
              <a:latin typeface="Brandon Grotesque Medium" panose="020B06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KEITH KARNES (Leech Lake Band of Ojibwe)</a:t>
            </a:r>
          </a:p>
          <a:p>
            <a:pPr lvl="0">
              <a:lnSpc>
                <a:spcPct val="100000"/>
              </a:lnSpc>
              <a:buClr>
                <a:srgbClr val="2E4343"/>
              </a:buClr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u="sng" dirty="0">
                <a:solidFill>
                  <a:srgbClr val="F6921E"/>
                </a:solidFill>
                <a:latin typeface="Brandon Grotesque Medium" panose="020B0603020203060202" pitchFamily="34" charset="0"/>
              </a:rPr>
              <a:t>keith.karnes@llojibwe.net</a:t>
            </a:r>
          </a:p>
          <a:p>
            <a:pPr lvl="0">
              <a:lnSpc>
                <a:spcPct val="100000"/>
              </a:lnSpc>
              <a:buClr>
                <a:srgbClr val="2E4343"/>
              </a:buClr>
              <a:defRPr/>
            </a:pPr>
            <a:endParaRPr lang="en-US" sz="2800" u="sng" dirty="0">
              <a:solidFill>
                <a:srgbClr val="F6921E"/>
              </a:solidFill>
              <a:latin typeface="Brandon Grotesque Medium" panose="020B0603020203060202" pitchFamily="34" charset="0"/>
            </a:endParaRPr>
          </a:p>
          <a:p>
            <a:pPr marL="457200" lvl="0" indent="-457200">
              <a:lnSpc>
                <a:spcPct val="100000"/>
              </a:lnSpc>
              <a:buClr>
                <a:srgbClr val="2E4343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ERIC CLARK (Sault Ste. Marie Tribe of Chippewa) </a:t>
            </a:r>
          </a:p>
          <a:p>
            <a:pPr lvl="1" indent="0">
              <a:lnSpc>
                <a:spcPct val="100000"/>
              </a:lnSpc>
              <a:buClr>
                <a:srgbClr val="2E4343"/>
              </a:buClr>
              <a:defRPr/>
            </a:pPr>
            <a:r>
              <a:rPr lang="en-US" sz="2800" u="sng" dirty="0">
                <a:solidFill>
                  <a:srgbClr val="F6921E"/>
                </a:solidFill>
                <a:latin typeface="Brandon Grotesque Medium" panose="020B0603020203060202" pitchFamily="34" charset="0"/>
              </a:rPr>
              <a:t>EClark@saulttribe.net</a:t>
            </a:r>
          </a:p>
          <a:p>
            <a:pPr marR="0" lvl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endParaRPr lang="en-US" sz="2800" dirty="0">
              <a:solidFill>
                <a:srgbClr val="C96D28"/>
              </a:solidFill>
              <a:latin typeface="Brandon Grotesque Medium" panose="020B0603020203060202" pitchFamily="34" charset="0"/>
            </a:endParaRPr>
          </a:p>
          <a:p>
            <a:pPr lvl="1" indent="0">
              <a:buClr>
                <a:srgbClr val="2E4343"/>
              </a:buClr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lvl="1" indent="0">
              <a:buClr>
                <a:srgbClr val="2E4343"/>
              </a:buClr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DE1AA6F-EDB2-49B5-8A17-3B1F3FED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9608F-5689-4FD2-AC30-1DC140544F27}"/>
              </a:ext>
            </a:extLst>
          </p:cNvPr>
          <p:cNvSpPr txBox="1"/>
          <p:nvPr/>
        </p:nvSpPr>
        <p:spPr>
          <a:xfrm>
            <a:off x="2476499" y="469445"/>
            <a:ext cx="419099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CONTACTS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31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D09BF-402B-447A-BBFA-7DD38717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8" y="-42183"/>
            <a:ext cx="9144000" cy="175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73DFF7-1058-9D5B-C382-BE6E7D6687C1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EC19F-BB9A-87FF-34A7-75A026C9959D}"/>
              </a:ext>
            </a:extLst>
          </p:cNvPr>
          <p:cNvSpPr txBox="1"/>
          <p:nvPr/>
        </p:nvSpPr>
        <p:spPr>
          <a:xfrm>
            <a:off x="20945" y="1896888"/>
            <a:ext cx="9143999" cy="5025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BRIAN PALIK (Northern Research Station) </a:t>
            </a:r>
          </a:p>
          <a:p>
            <a:pPr lvl="0">
              <a:lnSpc>
                <a:spcPct val="100000"/>
              </a:lnSpc>
              <a:buClr>
                <a:srgbClr val="2E4343"/>
              </a:buClr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</a:rPr>
              <a:t>brian.palik@usda.gov</a:t>
            </a:r>
          </a:p>
          <a:p>
            <a:pPr lvl="0">
              <a:lnSpc>
                <a:spcPct val="100000"/>
              </a:lnSpc>
              <a:buClr>
                <a:srgbClr val="2E4343"/>
              </a:buClr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endParaRPr lang="en-US" sz="2800" dirty="0">
              <a:solidFill>
                <a:srgbClr val="C96D28"/>
              </a:solidFill>
              <a:latin typeface="Brandon Grotesque Medium" panose="020B06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PAUL D. THOMPSON (Hiawatha National Forest) </a:t>
            </a:r>
          </a:p>
          <a:p>
            <a:pPr lvl="0">
              <a:lnSpc>
                <a:spcPct val="100000"/>
              </a:lnSpc>
              <a:buClr>
                <a:srgbClr val="2E4343"/>
              </a:buClr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u="sng" dirty="0">
                <a:solidFill>
                  <a:srgbClr val="F6921E"/>
                </a:solidFill>
                <a:latin typeface="Brandon Grotesque Medium" panose="020B0603020203060202" pitchFamily="34" charset="0"/>
              </a:rPr>
              <a:t>paul.d.thompson@usda.gov</a:t>
            </a:r>
          </a:p>
          <a:p>
            <a:pPr lvl="0">
              <a:lnSpc>
                <a:spcPct val="100000"/>
              </a:lnSpc>
              <a:buClr>
                <a:srgbClr val="2E4343"/>
              </a:buClr>
              <a:defRPr/>
            </a:pPr>
            <a:endParaRPr lang="en-US" sz="2800" u="sng" dirty="0">
              <a:solidFill>
                <a:srgbClr val="F6921E"/>
              </a:solidFill>
              <a:latin typeface="Brandon Grotesque Medium" panose="020B0603020203060202" pitchFamily="34" charset="0"/>
            </a:endParaRPr>
          </a:p>
          <a:p>
            <a:pPr marL="457200" lvl="0" indent="-457200">
              <a:lnSpc>
                <a:spcPct val="100000"/>
              </a:lnSpc>
              <a:buClr>
                <a:srgbClr val="2E4343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ERIC REBITZKE (Ottawa and Hiawatha National Forests) </a:t>
            </a:r>
          </a:p>
          <a:p>
            <a:pPr lvl="1" indent="0">
              <a:lnSpc>
                <a:spcPct val="100000"/>
              </a:lnSpc>
              <a:buClr>
                <a:srgbClr val="2E4343"/>
              </a:buClr>
              <a:defRPr/>
            </a:pPr>
            <a:r>
              <a:rPr lang="en-US" sz="2800" u="sng" dirty="0">
                <a:solidFill>
                  <a:srgbClr val="F6921E"/>
                </a:solidFill>
                <a:latin typeface="Brandon Grotesque Medium" panose="020B0603020203060202" pitchFamily="34" charset="0"/>
              </a:rPr>
              <a:t>eric.rebitzke@usda.gov</a:t>
            </a:r>
            <a:endParaRPr lang="en-US" sz="2800" dirty="0">
              <a:solidFill>
                <a:srgbClr val="C96D28"/>
              </a:solidFill>
              <a:latin typeface="Brandon Grotesque Medium" panose="020B0603020203060202" pitchFamily="34" charset="0"/>
            </a:endParaRPr>
          </a:p>
          <a:p>
            <a:pPr lvl="1" indent="0">
              <a:buClr>
                <a:srgbClr val="2E4343"/>
              </a:buClr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lvl="1" indent="0">
              <a:buClr>
                <a:srgbClr val="2E4343"/>
              </a:buClr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DE1AA6F-EDB2-49B5-8A17-3B1F3FED5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9608F-5689-4FD2-AC30-1DC140544F27}"/>
              </a:ext>
            </a:extLst>
          </p:cNvPr>
          <p:cNvSpPr txBox="1"/>
          <p:nvPr/>
        </p:nvSpPr>
        <p:spPr>
          <a:xfrm>
            <a:off x="365760" y="503020"/>
            <a:ext cx="8382000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U.S. FOREST SERVICE CONTACTS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880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UPCOMING WEBINARS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0B78F5-00BC-4632-9938-9203963EE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7270"/>
            <a:ext cx="8450601" cy="4725930"/>
          </a:xfrm>
        </p:spPr>
        <p:txBody>
          <a:bodyPr/>
          <a:lstStyle/>
          <a:p>
            <a:pPr marL="0" algn="l"/>
            <a:r>
              <a:rPr lang="en-US" sz="4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Indigenous Stewardship on National Forest Lands Webinar Series</a:t>
            </a:r>
          </a:p>
          <a:p>
            <a:pPr marL="0" indent="0" algn="l"/>
            <a:r>
              <a:rPr lang="en-US" sz="36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  East Region:</a:t>
            </a:r>
          </a:p>
          <a:p>
            <a:pPr marL="457200" lvl="2" indent="0"/>
            <a:r>
              <a:rPr lang="en-US" sz="2400" b="1" dirty="0">
                <a:solidFill>
                  <a:srgbClr val="C96D28"/>
                </a:solidFill>
                <a:latin typeface="Brandon Grotesque Regular" panose="020B0503020203060202" pitchFamily="34" charset="0"/>
              </a:rPr>
              <a:t>Tommy Cabe </a:t>
            </a:r>
            <a:r>
              <a:rPr lang="en-US" sz="2400" dirty="0">
                <a:latin typeface="Brandon Grotesque Regular" panose="020B0503020203060202" pitchFamily="34" charset="0"/>
              </a:rPr>
              <a:t>Eastern Band of Cherokee Indians &amp; </a:t>
            </a:r>
            <a:r>
              <a:rPr lang="en-US" sz="2400" b="1" dirty="0">
                <a:solidFill>
                  <a:srgbClr val="C96D28"/>
                </a:solidFill>
                <a:latin typeface="Brandon Grotesque Regular" panose="020B0503020203060202" pitchFamily="34" charset="0"/>
              </a:rPr>
              <a:t>Alex Bohman</a:t>
            </a:r>
            <a:r>
              <a:rPr lang="en-US" sz="2400" dirty="0">
                <a:solidFill>
                  <a:srgbClr val="C96D28"/>
                </a:solidFill>
                <a:latin typeface="Brandon Grotesque Regular" panose="020B0503020203060202" pitchFamily="34" charset="0"/>
              </a:rPr>
              <a:t> </a:t>
            </a:r>
            <a:r>
              <a:rPr lang="en-US" sz="2400" dirty="0">
                <a:latin typeface="Brandon Grotesque Regular" panose="020B0503020203060202" pitchFamily="34" charset="0"/>
              </a:rPr>
              <a:t>Great Lakes Indian Fish and Wildlife Commission </a:t>
            </a:r>
            <a:r>
              <a:rPr lang="en-US" sz="2400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(MAY)</a:t>
            </a:r>
          </a:p>
          <a:p>
            <a:pPr marL="0" indent="0" algn="l"/>
            <a:r>
              <a:rPr lang="en-US" sz="36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  Rocky Mountain Region:</a:t>
            </a:r>
          </a:p>
          <a:p>
            <a:pPr marL="457200" lvl="2" indent="0"/>
            <a:r>
              <a:rPr lang="en-US" sz="2400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DATE TBD</a:t>
            </a:r>
          </a:p>
          <a:p>
            <a:pPr marL="0" indent="0" algn="l"/>
            <a:r>
              <a:rPr lang="en-US" sz="36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  Pacific Region:</a:t>
            </a:r>
          </a:p>
          <a:p>
            <a:pPr marL="457200" lvl="2" indent="0"/>
            <a:r>
              <a:rPr lang="en-US" sz="2400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DATE TBD</a:t>
            </a:r>
          </a:p>
          <a:p>
            <a:pPr algn="l"/>
            <a:endParaRPr lang="en-US" dirty="0"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52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6921E"/>
                </a:solidFill>
                <a:latin typeface="Brandon Grotesque BOLD"/>
              </a:rPr>
              <a:t>OPPORTUNTIES</a:t>
            </a:r>
            <a:endParaRPr lang="en-US" sz="2800" dirty="0">
              <a:solidFill>
                <a:srgbClr val="F6921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0B78F5-00BC-4632-9938-9203963EE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88" y="1827270"/>
            <a:ext cx="8228013" cy="4557268"/>
          </a:xfrm>
        </p:spPr>
        <p:txBody>
          <a:bodyPr/>
          <a:lstStyle/>
          <a:p>
            <a:pPr marL="0" indent="0" algn="l"/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Strengthening Tribal Co-management and Co-Stewardship Grant Opportunity</a:t>
            </a:r>
          </a:p>
          <a:p>
            <a:pPr marL="857250" lvl="1" indent="-457200">
              <a:buClr>
                <a:srgbClr val="2A444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Application info: </a:t>
            </a:r>
            <a:r>
              <a:rPr lang="en-US" sz="2400" u="sng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https://www.firstnations.org/grantmaking/</a:t>
            </a:r>
          </a:p>
          <a:p>
            <a:pPr marL="857250" lvl="1" indent="-457200">
              <a:buClr>
                <a:srgbClr val="2A444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96D28"/>
                </a:solidFill>
                <a:latin typeface="Brandon Grotesque Regular" panose="020B0503020203060202" pitchFamily="34" charset="0"/>
              </a:rPr>
              <a:t>Note Application closes Monday at 5pm MT</a:t>
            </a:r>
          </a:p>
          <a:p>
            <a:pPr marL="857250" lvl="1" indent="-457200">
              <a:buClr>
                <a:srgbClr val="2A4443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pPr marL="0" lvl="0" indent="0" algn="l"/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Community Navigator Grant Opportunity</a:t>
            </a:r>
          </a:p>
          <a:p>
            <a:pPr marL="857250" lvl="1" indent="-457200">
              <a:buClr>
                <a:srgbClr val="2A444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Lindsay Riggs (Navajo): FNDI Program Officer</a:t>
            </a:r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 </a:t>
            </a:r>
          </a:p>
          <a:p>
            <a:pPr marL="400050" lvl="1" indent="0">
              <a:buClr>
                <a:srgbClr val="2A4443"/>
              </a:buClr>
            </a:pPr>
            <a:endParaRPr lang="en-US" sz="24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928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FA845-1CE0-4583-99F0-3CBA9874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9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DB7C2-8367-4706-659F-2ADB028493A2}"/>
              </a:ext>
            </a:extLst>
          </p:cNvPr>
          <p:cNvSpPr txBox="1"/>
          <p:nvPr/>
        </p:nvSpPr>
        <p:spPr>
          <a:xfrm>
            <a:off x="609600" y="554595"/>
            <a:ext cx="8077200" cy="644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/>
                <a:ea typeface="+mn-ea"/>
              </a:rPr>
              <a:t>COMMUNICATIONS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C4B9CD-CEFC-FBC8-7612-15E11C70FCCA}"/>
              </a:ext>
            </a:extLst>
          </p:cNvPr>
          <p:cNvSpPr txBox="1"/>
          <p:nvPr/>
        </p:nvSpPr>
        <p:spPr>
          <a:xfrm>
            <a:off x="790648" y="2982565"/>
            <a:ext cx="53082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FOLLOW US ON SOCIAL MEDIA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08FBC-AF94-ACFD-418B-4E7C125D3EF2}"/>
              </a:ext>
            </a:extLst>
          </p:cNvPr>
          <p:cNvSpPr txBox="1"/>
          <p:nvPr/>
        </p:nvSpPr>
        <p:spPr>
          <a:xfrm>
            <a:off x="1060567" y="3391522"/>
            <a:ext cx="4419600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fndi303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 Nations Development Institute</a:t>
            </a:r>
          </a:p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FirstNationsDevelopmentInstitute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@FNDI303</a:t>
            </a:r>
          </a:p>
        </p:txBody>
      </p:sp>
      <p:pic>
        <p:nvPicPr>
          <p:cNvPr id="20" name="Picture 14" descr="Icon&#10;&#10;Description automatically generated">
            <a:extLst>
              <a:ext uri="{FF2B5EF4-FFF2-40B4-BE49-F238E27FC236}">
                <a16:creationId xmlns:a16="http://schemas.microsoft.com/office/drawing/2014/main" id="{083A7461-1098-3271-D340-A50CC9054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48" y="3496181"/>
            <a:ext cx="266634" cy="266633"/>
          </a:xfrm>
          <a:prstGeom prst="rect">
            <a:avLst/>
          </a:prstGeom>
        </p:spPr>
      </p:pic>
      <p:pic>
        <p:nvPicPr>
          <p:cNvPr id="21" name="Picture 16" descr="Logo, icon&#10;&#10;Description automatically generated">
            <a:extLst>
              <a:ext uri="{FF2B5EF4-FFF2-40B4-BE49-F238E27FC236}">
                <a16:creationId xmlns:a16="http://schemas.microsoft.com/office/drawing/2014/main" id="{3721A727-E6DE-9723-9C67-9A4FC8762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76" y="3834559"/>
            <a:ext cx="230576" cy="230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FE5E06-2667-5A4B-6EC9-040D582B5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48" y="4231136"/>
            <a:ext cx="266633" cy="266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340E68-6224-363D-F8C9-892617359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97" y="4663770"/>
            <a:ext cx="281355" cy="228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0DE54D-E9C1-438D-9A42-BD0CAA24E007}"/>
              </a:ext>
            </a:extLst>
          </p:cNvPr>
          <p:cNvSpPr/>
          <p:nvPr/>
        </p:nvSpPr>
        <p:spPr bwMode="auto">
          <a:xfrm>
            <a:off x="774097" y="1238196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28EF4-881B-4F94-8EDF-430CC0371D17}"/>
              </a:ext>
            </a:extLst>
          </p:cNvPr>
          <p:cNvSpPr txBox="1"/>
          <p:nvPr/>
        </p:nvSpPr>
        <p:spPr>
          <a:xfrm>
            <a:off x="790648" y="1524000"/>
            <a:ext cx="6524552" cy="158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ACCESS THE WEINBAR RECORDING IN FIRST NATIONS KNOWLEDGE CENTER:</a:t>
            </a:r>
          </a:p>
          <a:p>
            <a:r>
              <a:rPr lang="en-US" sz="1600" b="1" dirty="0">
                <a:solidFill>
                  <a:srgbClr val="F6921E"/>
                </a:solidFill>
              </a:rPr>
              <a:t>Here is where you can find the webinar recording and slides once they are posted: </a:t>
            </a:r>
            <a:r>
              <a:rPr lang="en-US" sz="1600" u="sng" dirty="0">
                <a:solidFill>
                  <a:srgbClr val="F6921E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https://www.firstnations.org/fnk</a:t>
            </a:r>
            <a:endParaRPr lang="en-US" sz="1600" dirty="0">
              <a:solidFill>
                <a:srgbClr val="F6921E"/>
              </a:solidFill>
            </a:endParaRPr>
          </a:p>
          <a:p>
            <a:endParaRPr lang="en-US" sz="2400" dirty="0">
              <a:solidFill>
                <a:srgbClr val="FFFFFF"/>
              </a:solidFill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97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E0CD7B-213A-C7B3-AB42-6203C47E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6" t="178" r="12396"/>
          <a:stretch/>
        </p:blipFill>
        <p:spPr>
          <a:xfrm>
            <a:off x="-2041" y="0"/>
            <a:ext cx="9195699" cy="6864796"/>
          </a:xfrm>
          <a:prstGeom prst="rect">
            <a:avLst/>
          </a:prstGeom>
        </p:spPr>
      </p:pic>
      <p:pic>
        <p:nvPicPr>
          <p:cNvPr id="13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CC3E62A-CBB9-7FCE-B273-266889E7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" y="3055713"/>
            <a:ext cx="9195699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18219-014D-EBB8-E43E-07FAF726744E}"/>
              </a:ext>
            </a:extLst>
          </p:cNvPr>
          <p:cNvSpPr txBox="1"/>
          <p:nvPr/>
        </p:nvSpPr>
        <p:spPr>
          <a:xfrm>
            <a:off x="2122713" y="3265710"/>
            <a:ext cx="4952999" cy="1036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n-ea"/>
              </a:rPr>
              <a:t>THANK YOU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9D99B44-7E98-8330-8330-DE47581C4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39" y="5360235"/>
            <a:ext cx="119496" cy="223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B2E83-4102-3103-42E8-8CDC310BB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321" y="5360235"/>
            <a:ext cx="119496" cy="22398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7216B9E-B3C4-A318-0DE4-34D34DD01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703" y="5360235"/>
            <a:ext cx="119496" cy="223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90EE0-2AD4-092E-EE84-01B884768B3F}"/>
              </a:ext>
            </a:extLst>
          </p:cNvPr>
          <p:cNvSpPr txBox="1"/>
          <p:nvPr/>
        </p:nvSpPr>
        <p:spPr>
          <a:xfrm>
            <a:off x="1191491" y="5284036"/>
            <a:ext cx="23852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NATIONAL HEADQUARTERS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Black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 Nations Development Institute 2432 Main Street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Longmont, CO 80501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115A5-BD42-79B4-2F6A-48177AA62DDB}"/>
              </a:ext>
            </a:extLst>
          </p:cNvPr>
          <p:cNvSpPr txBox="1"/>
          <p:nvPr/>
        </p:nvSpPr>
        <p:spPr>
          <a:xfrm>
            <a:off x="3979719" y="5284036"/>
            <a:ext cx="1717538" cy="7953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CONTACT</a:t>
            </a: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Tel:  303.774.7836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Fax: 303.774.7841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info@firstnations.org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0C99C-3437-7030-0757-6BB0B1BCE4CA}"/>
              </a:ext>
            </a:extLst>
          </p:cNvPr>
          <p:cNvSpPr txBox="1"/>
          <p:nvPr/>
        </p:nvSpPr>
        <p:spPr>
          <a:xfrm>
            <a:off x="5961646" y="5284036"/>
            <a:ext cx="23852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CONNECT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E08A-C926-4446-09A3-6166B270ADEC}"/>
              </a:ext>
            </a:extLst>
          </p:cNvPr>
          <p:cNvSpPr txBox="1"/>
          <p:nvPr/>
        </p:nvSpPr>
        <p:spPr>
          <a:xfrm>
            <a:off x="6152146" y="5497626"/>
            <a:ext cx="28471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firstnations.org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fndi303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 Nations Development Institute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FirstNationsDevelopmentInstitute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@FNDI303</a:t>
            </a:r>
          </a:p>
        </p:txBody>
      </p:sp>
      <p:pic>
        <p:nvPicPr>
          <p:cNvPr id="14" name="Picture 14" descr="Icon&#10;&#10;Description automatically generated">
            <a:extLst>
              <a:ext uri="{FF2B5EF4-FFF2-40B4-BE49-F238E27FC236}">
                <a16:creationId xmlns:a16="http://schemas.microsoft.com/office/drawing/2014/main" id="{78EECC7D-6647-E825-4EAC-6E96E3E87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640" y="5739868"/>
            <a:ext cx="137374" cy="130186"/>
          </a:xfrm>
          <a:prstGeom prst="rect">
            <a:avLst/>
          </a:prstGeom>
        </p:spPr>
      </p:pic>
      <p:pic>
        <p:nvPicPr>
          <p:cNvPr id="15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1825F8-335E-8289-96FD-5B1A13E84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289" y="5547849"/>
            <a:ext cx="142875" cy="131990"/>
          </a:xfrm>
          <a:prstGeom prst="rect">
            <a:avLst/>
          </a:prstGeom>
        </p:spPr>
      </p:pic>
      <p:pic>
        <p:nvPicPr>
          <p:cNvPr id="16" name="Picture 16" descr="Logo, icon&#10;&#10;Description automatically generated">
            <a:extLst>
              <a:ext uri="{FF2B5EF4-FFF2-40B4-BE49-F238E27FC236}">
                <a16:creationId xmlns:a16="http://schemas.microsoft.com/office/drawing/2014/main" id="{986A8454-203A-D4B6-3C63-98BDEF914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379" y="5933226"/>
            <a:ext cx="112581" cy="11258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37728FB2-C562-4051-F1D8-860A57349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24450" y="4069295"/>
            <a:ext cx="91013" cy="914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8B42E-B8B6-67E4-EE10-03C248BDF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4265" y="6108979"/>
            <a:ext cx="130186" cy="130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DAEAA1-CD56-92CC-AA11-CE4B22B0A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265" y="6310512"/>
            <a:ext cx="137374" cy="1116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8917D1F-EF8D-4176-B0B5-CDCFF4978F25}"/>
              </a:ext>
            </a:extLst>
          </p:cNvPr>
          <p:cNvSpPr/>
          <p:nvPr/>
        </p:nvSpPr>
        <p:spPr bwMode="auto">
          <a:xfrm>
            <a:off x="0" y="-124573"/>
            <a:ext cx="9146721" cy="698257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EB525693-5CF5-4765-AF41-5EA9E04D9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828" y="4059844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0E684-8E03-3DD0-FDA5-BD64E2F6F588}"/>
              </a:ext>
            </a:extLst>
          </p:cNvPr>
          <p:cNvSpPr txBox="1"/>
          <p:nvPr/>
        </p:nvSpPr>
        <p:spPr>
          <a:xfrm>
            <a:off x="639535" y="605516"/>
            <a:ext cx="7737024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WEBINAR MANAGEMENT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FDFF-18A7-B623-2F31-D11E381729C3}"/>
              </a:ext>
            </a:extLst>
          </p:cNvPr>
          <p:cNvSpPr/>
          <p:nvPr/>
        </p:nvSpPr>
        <p:spPr bwMode="auto">
          <a:xfrm>
            <a:off x="767442" y="132533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3808C-9F88-449C-9C13-C6F8781EB684}"/>
              </a:ext>
            </a:extLst>
          </p:cNvPr>
          <p:cNvSpPr txBox="1"/>
          <p:nvPr/>
        </p:nvSpPr>
        <p:spPr>
          <a:xfrm>
            <a:off x="108914" y="2537087"/>
            <a:ext cx="274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All attendees will be muted throughout this webinar. 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0C32D04-43E4-496F-ACD7-E30F050A7FE1}"/>
              </a:ext>
            </a:extLst>
          </p:cNvPr>
          <p:cNvCxnSpPr>
            <a:cxnSpLocks/>
          </p:cNvCxnSpPr>
          <p:nvPr/>
        </p:nvCxnSpPr>
        <p:spPr bwMode="auto">
          <a:xfrm>
            <a:off x="5029200" y="3342556"/>
            <a:ext cx="0" cy="820197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8E53EC6-CE2A-4909-85D5-57372A6F5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4" y="4262649"/>
            <a:ext cx="8926171" cy="3238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08FB3C-C35B-4395-A576-05D24FAA9658}"/>
              </a:ext>
            </a:extLst>
          </p:cNvPr>
          <p:cNvSpPr txBox="1"/>
          <p:nvPr/>
        </p:nvSpPr>
        <p:spPr>
          <a:xfrm>
            <a:off x="3927613" y="2040824"/>
            <a:ext cx="350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If you have questions, please type them in the question box. </a:t>
            </a:r>
          </a:p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They will be addressed during the Questions section.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269E670-1217-44C9-BA19-07B1FCADEBF1}"/>
              </a:ext>
            </a:extLst>
          </p:cNvPr>
          <p:cNvCxnSpPr>
            <a:cxnSpLocks/>
          </p:cNvCxnSpPr>
          <p:nvPr/>
        </p:nvCxnSpPr>
        <p:spPr bwMode="auto">
          <a:xfrm>
            <a:off x="639535" y="3342555"/>
            <a:ext cx="0" cy="820197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BC1F71-1935-4313-A69C-3792D0F8A924}"/>
              </a:ext>
            </a:extLst>
          </p:cNvPr>
          <p:cNvSpPr txBox="1"/>
          <p:nvPr/>
        </p:nvSpPr>
        <p:spPr>
          <a:xfrm>
            <a:off x="-457200" y="5936007"/>
            <a:ext cx="515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400" dirty="0">
                <a:solidFill>
                  <a:schemeClr val="bg1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This webinar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4376058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580" y="229923"/>
            <a:ext cx="9102109" cy="16380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ABOUT FIRST NATIONS DEVELOPMENT INSTITUTE</a:t>
            </a: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23" name="Content Placeholder 7">
            <a:extLst>
              <a:ext uri="{FF2B5EF4-FFF2-40B4-BE49-F238E27FC236}">
                <a16:creationId xmlns:a16="http://schemas.microsoft.com/office/drawing/2014/main" id="{E249415D-C794-4087-BD04-94D153440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039270"/>
              </p:ext>
            </p:extLst>
          </p:nvPr>
        </p:nvGraphicFramePr>
        <p:xfrm>
          <a:off x="20944" y="2086708"/>
          <a:ext cx="9102110" cy="4028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11D6B9E-6A4A-42BE-9594-3E10DE0A39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492" y="1371600"/>
            <a:ext cx="1194920" cy="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420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7F8C66-4AF2-408D-B76C-315B350ED45B}"/>
              </a:ext>
            </a:extLst>
          </p:cNvPr>
          <p:cNvSpPr/>
          <p:nvPr/>
        </p:nvSpPr>
        <p:spPr>
          <a:xfrm>
            <a:off x="304800" y="609600"/>
            <a:ext cx="7848600" cy="491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First Nations Development Institute’s mission is to uplift and sustain the lifeways and economies of Native communities through advocacy, financial support, and knowledge sharing. </a:t>
            </a:r>
            <a:endParaRPr lang="en-US" sz="4800" dirty="0">
              <a:solidFill>
                <a:srgbClr val="FFFFFF"/>
              </a:solidFill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7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00EC76-EA6A-E93C-88D5-B001D3167D86}"/>
              </a:ext>
            </a:extLst>
          </p:cNvPr>
          <p:cNvSpPr txBox="1"/>
          <p:nvPr/>
        </p:nvSpPr>
        <p:spPr>
          <a:xfrm>
            <a:off x="381000" y="605516"/>
            <a:ext cx="5811608" cy="557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2A4443"/>
                </a:solidFill>
                <a:latin typeface="Brandon Grotesque Black" panose="020B0A03020203060202" pitchFamily="34" charset="0"/>
              </a:rPr>
              <a:t>OUR STRATEGIES</a:t>
            </a:r>
            <a:endParaRPr lang="en-US" sz="1400" dirty="0">
              <a:solidFill>
                <a:srgbClr val="2A4443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7D18D-B332-8165-8FA2-7AF5E575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392" y="6048900"/>
            <a:ext cx="768180" cy="59687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A0062D9-D155-49E2-8950-C2841A784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4" r="35674"/>
          <a:stretch/>
        </p:blipFill>
        <p:spPr>
          <a:xfrm>
            <a:off x="6187167" y="-9525"/>
            <a:ext cx="2954440" cy="6867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75CAEC-E195-4A03-9C34-651F2C04B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65" y="1202414"/>
            <a:ext cx="1201016" cy="97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0D15AB-5315-475E-9B63-46AD61E1F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89" y="1814211"/>
            <a:ext cx="1932599" cy="4438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58BDF-DAF9-4937-8852-6A6F4561EF48}"/>
              </a:ext>
            </a:extLst>
          </p:cNvPr>
          <p:cNvSpPr txBox="1"/>
          <p:nvPr/>
        </p:nvSpPr>
        <p:spPr>
          <a:xfrm>
            <a:off x="1235660" y="2498385"/>
            <a:ext cx="43434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TECHNICAL ASSISTANCE &amp; TRAINING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2BA24-9FFE-49EA-A374-480E735CBFD7}"/>
              </a:ext>
            </a:extLst>
          </p:cNvPr>
          <p:cNvSpPr txBox="1"/>
          <p:nvPr/>
        </p:nvSpPr>
        <p:spPr>
          <a:xfrm>
            <a:off x="1235660" y="3268090"/>
            <a:ext cx="45720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CONVENINGS &amp; WEBINARS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30D6D-FA10-4632-8532-EDF4487CDA67}"/>
              </a:ext>
            </a:extLst>
          </p:cNvPr>
          <p:cNvSpPr txBox="1"/>
          <p:nvPr/>
        </p:nvSpPr>
        <p:spPr>
          <a:xfrm>
            <a:off x="1244956" y="4117212"/>
            <a:ext cx="6199198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RESEARCH ON BEST PRACTICES &amp; MODELS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9FC17-A946-45F5-9A43-39C789876DB9}"/>
              </a:ext>
            </a:extLst>
          </p:cNvPr>
          <p:cNvSpPr txBox="1"/>
          <p:nvPr/>
        </p:nvSpPr>
        <p:spPr>
          <a:xfrm>
            <a:off x="1235660" y="4981433"/>
            <a:ext cx="4691479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COALITION BUILDING &amp; FELLOWSHIPS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790FC5-FFC2-48ED-A79D-7A47F90C3E9D}"/>
              </a:ext>
            </a:extLst>
          </p:cNvPr>
          <p:cNvSpPr/>
          <p:nvPr/>
        </p:nvSpPr>
        <p:spPr bwMode="auto">
          <a:xfrm>
            <a:off x="1244956" y="5695024"/>
            <a:ext cx="1041044" cy="3499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Brandon Grotesque Black" panose="020B0A03020203060202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5C1ACF-47C5-41F1-8A49-930B8F8C8D0A}"/>
              </a:ext>
            </a:extLst>
          </p:cNvPr>
          <p:cNvSpPr txBox="1"/>
          <p:nvPr/>
        </p:nvSpPr>
        <p:spPr>
          <a:xfrm>
            <a:off x="1213274" y="5714872"/>
            <a:ext cx="34290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ADVOCACY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0C0FE-F941-4436-90AB-60C57CAE87EB}"/>
              </a:ext>
            </a:extLst>
          </p:cNvPr>
          <p:cNvSpPr/>
          <p:nvPr/>
        </p:nvSpPr>
        <p:spPr bwMode="auto">
          <a:xfrm>
            <a:off x="6187167" y="-9525"/>
            <a:ext cx="2954440" cy="6867525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05B16-4C6E-4BBC-B9C1-65C388D38263}"/>
              </a:ext>
            </a:extLst>
          </p:cNvPr>
          <p:cNvSpPr txBox="1"/>
          <p:nvPr/>
        </p:nvSpPr>
        <p:spPr>
          <a:xfrm>
            <a:off x="1213274" y="1806661"/>
            <a:ext cx="6477064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andon Grotesque Regular" panose="020B0503020203060202" pitchFamily="34" charset="0"/>
              </a:rPr>
              <a:t>DIRECT FINANCIAL SUPPORT THROUGH GRANTMAKING</a:t>
            </a:r>
          </a:p>
        </p:txBody>
      </p:sp>
    </p:spTree>
    <p:extLst>
      <p:ext uri="{BB962C8B-B14F-4D97-AF65-F5344CB8AC3E}">
        <p14:creationId xmlns:p14="http://schemas.microsoft.com/office/powerpoint/2010/main" val="3387405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STEWARDING NATIVE LANDS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193C46-A1A2-A62B-3058-99B23F61A37A}"/>
              </a:ext>
            </a:extLst>
          </p:cNvPr>
          <p:cNvSpPr txBox="1"/>
          <p:nvPr/>
        </p:nvSpPr>
        <p:spPr>
          <a:xfrm>
            <a:off x="484713" y="4202057"/>
            <a:ext cx="194252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Brandon Grotesque BOLD"/>
                <a:cs typeface="Arial"/>
              </a:rPr>
              <a:t>ENVIRONMENTAL SOVEREIGNTY &amp; JUSTICE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22AC3F-340B-49D7-A0B9-963BFDEC6BC6}"/>
              </a:ext>
            </a:extLst>
          </p:cNvPr>
          <p:cNvSpPr txBox="1"/>
          <p:nvPr/>
        </p:nvSpPr>
        <p:spPr>
          <a:xfrm>
            <a:off x="2487882" y="4255253"/>
            <a:ext cx="1942524" cy="496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Brandon Grotesque BOLD"/>
                <a:cs typeface="Arial"/>
              </a:rPr>
              <a:t>ECOLOGICAL STEWARDSHIP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6C5192-1402-4A13-B103-55B58162F777}"/>
              </a:ext>
            </a:extLst>
          </p:cNvPr>
          <p:cNvSpPr txBox="1"/>
          <p:nvPr/>
        </p:nvSpPr>
        <p:spPr>
          <a:xfrm>
            <a:off x="2505467" y="5321028"/>
            <a:ext cx="1942524" cy="897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 panose="020B0503020203060202" pitchFamily="34" charset="0"/>
                <a:cs typeface="Arial"/>
              </a:rPr>
              <a:t>Sustainably managing and restoring lands for our communities and future generations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D0A247-A168-468B-81BF-C6A553E38BBB}"/>
              </a:ext>
            </a:extLst>
          </p:cNvPr>
          <p:cNvSpPr txBox="1"/>
          <p:nvPr/>
        </p:nvSpPr>
        <p:spPr>
          <a:xfrm>
            <a:off x="4463111" y="4342737"/>
            <a:ext cx="1942524" cy="296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Brandon Grotesque BOLD"/>
                <a:cs typeface="Arial"/>
              </a:rPr>
              <a:t>CLIMATE</a:t>
            </a:r>
            <a:endParaRPr lang="en-US" sz="2000" dirty="0">
              <a:latin typeface="Brandon Grotesque 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BCDE7B-899B-4190-8444-548E0840E5E9}"/>
              </a:ext>
            </a:extLst>
          </p:cNvPr>
          <p:cNvSpPr txBox="1"/>
          <p:nvPr/>
        </p:nvSpPr>
        <p:spPr>
          <a:xfrm>
            <a:off x="6549475" y="5322316"/>
            <a:ext cx="1942524" cy="496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/>
                <a:cs typeface="Arial"/>
              </a:rPr>
              <a:t>Upholding traditions and amplifying knowledge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AADE-2F5A-42C9-AD62-43D243C2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3" y="2577105"/>
            <a:ext cx="1475360" cy="1481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1F379-32A8-4B92-8716-4039399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311" y="2577105"/>
            <a:ext cx="1475360" cy="1475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2092A-1DF4-4D1A-AF5B-BCAEA4A08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919" y="2568182"/>
            <a:ext cx="1469263" cy="1511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45B5ED-D8FA-40AE-B52E-763631796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533"/>
                    </a14:imgEffect>
                    <a14:imgEffect>
                      <a14:saturation sat="1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2430" y="2577105"/>
            <a:ext cx="1481456" cy="14814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8F55F6-2E74-4A54-9744-414946B47381}"/>
              </a:ext>
            </a:extLst>
          </p:cNvPr>
          <p:cNvSpPr/>
          <p:nvPr/>
        </p:nvSpPr>
        <p:spPr>
          <a:xfrm>
            <a:off x="6382188" y="4327684"/>
            <a:ext cx="2277098" cy="296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BOLD"/>
                <a:cs typeface="Arial"/>
              </a:rPr>
              <a:t>COMMUNITY PATHWAYS </a:t>
            </a:r>
            <a:endParaRPr lang="en-US" sz="2000" dirty="0">
              <a:solidFill>
                <a:srgbClr val="000000"/>
              </a:solidFill>
              <a:latin typeface="Brandon Grotesque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8D7F7-B20F-43C2-B0B5-CC976C5563C6}"/>
              </a:ext>
            </a:extLst>
          </p:cNvPr>
          <p:cNvSpPr txBox="1"/>
          <p:nvPr/>
        </p:nvSpPr>
        <p:spPr>
          <a:xfrm>
            <a:off x="300550" y="5302738"/>
            <a:ext cx="2233665" cy="95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 panose="020B0503020203060202" pitchFamily="34" charset="0"/>
                <a:ea typeface="Calibri" panose="020F0502020204030204" pitchFamily="34" charset="0"/>
              </a:rPr>
              <a:t>Protecting communities and lands from harmful practices, projects, and policies</a:t>
            </a:r>
            <a:endParaRPr lang="en-US" sz="1400" dirty="0">
              <a:solidFill>
                <a:srgbClr val="000000"/>
              </a:solidFill>
              <a:latin typeface="Brandon Grotesque Regular" panose="020B0503020203060202" pitchFamily="34" charset="0"/>
              <a:cs typeface="Arial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847CC5-0F2E-42B5-9A93-F144E6568582}"/>
              </a:ext>
            </a:extLst>
          </p:cNvPr>
          <p:cNvSpPr txBox="1"/>
          <p:nvPr/>
        </p:nvSpPr>
        <p:spPr>
          <a:xfrm>
            <a:off x="4491546" y="5327082"/>
            <a:ext cx="1928594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Brandon Grotesque Regular"/>
                <a:cs typeface="Arial"/>
              </a:rPr>
              <a:t>Addressing ongoing and anticipated impacts of climate change to preserve lands and cultural lifeways</a:t>
            </a:r>
          </a:p>
          <a:p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4F6C0D-AAD9-4B92-9398-36BE01028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143" y="4957283"/>
            <a:ext cx="359695" cy="3657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99BB2AD-3BC6-4C14-A59D-F1AC6E6163EE}"/>
              </a:ext>
            </a:extLst>
          </p:cNvPr>
          <p:cNvSpPr/>
          <p:nvPr/>
        </p:nvSpPr>
        <p:spPr bwMode="auto">
          <a:xfrm>
            <a:off x="5276147" y="4945525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C2CAE6-A7DF-4DE9-A5AA-D18DBAC14A26}"/>
              </a:ext>
            </a:extLst>
          </p:cNvPr>
          <p:cNvSpPr/>
          <p:nvPr/>
        </p:nvSpPr>
        <p:spPr bwMode="auto">
          <a:xfrm>
            <a:off x="7341040" y="4919032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35B2BC-0130-4086-AEF1-212B451491DD}"/>
              </a:ext>
            </a:extLst>
          </p:cNvPr>
          <p:cNvSpPr/>
          <p:nvPr/>
        </p:nvSpPr>
        <p:spPr bwMode="auto">
          <a:xfrm>
            <a:off x="1276278" y="4939451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5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1386601" y="375576"/>
            <a:ext cx="6357187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Leech Lake Band of Ojibwe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A3AF4-1D9B-C7FE-8528-803AE410233C}"/>
              </a:ext>
            </a:extLst>
          </p:cNvPr>
          <p:cNvSpPr/>
          <p:nvPr/>
        </p:nvSpPr>
        <p:spPr bwMode="auto">
          <a:xfrm>
            <a:off x="4155621" y="1134837"/>
            <a:ext cx="832756" cy="70757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4740E-9CCF-4C31-A590-FCCA3B74F96A}"/>
              </a:ext>
            </a:extLst>
          </p:cNvPr>
          <p:cNvSpPr txBox="1"/>
          <p:nvPr/>
        </p:nvSpPr>
        <p:spPr>
          <a:xfrm>
            <a:off x="2590800" y="2615560"/>
            <a:ext cx="5873262" cy="75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ndon Grotesque Regular" panose="020B0503020203060202" pitchFamily="34" charset="0"/>
              </a:rPr>
              <a:t>KEITH KARNES</a:t>
            </a:r>
          </a:p>
          <a:p>
            <a:r>
              <a:rPr lang="en-US" dirty="0">
                <a:latin typeface="Brandon Grotesque Regular" panose="020B0503020203060202" pitchFamily="34" charset="0"/>
              </a:rPr>
              <a:t>FORESTRY DIRECTOR, LEECH LAKE BAND OF OJIBWE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633CAF-CB32-4CB9-8ECD-97D112506737}"/>
              </a:ext>
            </a:extLst>
          </p:cNvPr>
          <p:cNvSpPr txBox="1"/>
          <p:nvPr/>
        </p:nvSpPr>
        <p:spPr>
          <a:xfrm>
            <a:off x="2590800" y="4724400"/>
            <a:ext cx="5644726" cy="135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ndon Grotesque Regular" panose="020B0503020203060202" pitchFamily="34" charset="0"/>
              </a:rPr>
              <a:t>BRIAN PALIK</a:t>
            </a:r>
          </a:p>
          <a:p>
            <a:r>
              <a:rPr lang="en-US" b="1" dirty="0">
                <a:latin typeface="Brandon Grotesque Regular" panose="020B0503020203060202" pitchFamily="34" charset="0"/>
              </a:rPr>
              <a:t>RESEARCH ECOLOGIST, USDA FOREST SERVICE </a:t>
            </a:r>
          </a:p>
          <a:p>
            <a:r>
              <a:rPr lang="en-US" b="1" dirty="0">
                <a:latin typeface="Brandon Grotesque Regular" panose="020B0503020203060202" pitchFamily="34" charset="0"/>
              </a:rPr>
              <a:t>NORHTERN RESEARCH STATION</a:t>
            </a:r>
          </a:p>
          <a:p>
            <a:r>
              <a:rPr lang="en-US" sz="2400" b="1" dirty="0">
                <a:latin typeface="Brandon Grotesque Regular" panose="020B0503020203060202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31115-A711-4679-9BC2-C8E75EE21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9" y="1974448"/>
            <a:ext cx="2172980" cy="2177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035736-5FE4-4A5B-8017-2C286501A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9" y="4373811"/>
            <a:ext cx="2172980" cy="217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705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2"/>
            <a:ext cx="9146721" cy="1595196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736332" y="33414"/>
            <a:ext cx="7671334" cy="12461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Sault Ste. Marie Tribe of Chippewa Indians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A3AF4-1D9B-C7FE-8528-803AE410233C}"/>
              </a:ext>
            </a:extLst>
          </p:cNvPr>
          <p:cNvSpPr/>
          <p:nvPr/>
        </p:nvSpPr>
        <p:spPr bwMode="auto">
          <a:xfrm>
            <a:off x="4155621" y="1134837"/>
            <a:ext cx="832756" cy="70757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4740E-9CCF-4C31-A590-FCCA3B74F96A}"/>
              </a:ext>
            </a:extLst>
          </p:cNvPr>
          <p:cNvSpPr txBox="1"/>
          <p:nvPr/>
        </p:nvSpPr>
        <p:spPr>
          <a:xfrm>
            <a:off x="2727960" y="1924865"/>
            <a:ext cx="5644726" cy="1299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ndon Grotesque Regular" panose="020B0503020203060202" pitchFamily="34" charset="0"/>
              </a:rPr>
              <a:t>ERIC CLARK 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Director of the Consortium for Cooperative Ecological Resilience with the Sault Ste. Marie Tribe of Chippewa Indians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633CAF-CB32-4CB9-8ECD-97D112506737}"/>
              </a:ext>
            </a:extLst>
          </p:cNvPr>
          <p:cNvSpPr txBox="1"/>
          <p:nvPr/>
        </p:nvSpPr>
        <p:spPr>
          <a:xfrm>
            <a:off x="2712720" y="3842112"/>
            <a:ext cx="5644726" cy="101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ndon Grotesque Regular" panose="020B0503020203060202" pitchFamily="34" charset="0"/>
              </a:rPr>
              <a:t>PAUL D. THOMPSON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U.S. Forest Service, Forest Terrestrial Ecologist Hiawatha National Forest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E1A61-3415-4100-8C62-A22806C50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2" y="1801050"/>
            <a:ext cx="2047216" cy="146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72FA1-F118-43AE-ACF2-F275B49FA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2"/>
          <a:stretch/>
        </p:blipFill>
        <p:spPr>
          <a:xfrm>
            <a:off x="302465" y="3509600"/>
            <a:ext cx="1925589" cy="15400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3FC371-858D-45C6-B954-617E5C05963B}"/>
              </a:ext>
            </a:extLst>
          </p:cNvPr>
          <p:cNvCxnSpPr>
            <a:cxnSpLocks/>
          </p:cNvCxnSpPr>
          <p:nvPr/>
        </p:nvCxnSpPr>
        <p:spPr bwMode="auto">
          <a:xfrm>
            <a:off x="2743200" y="3657600"/>
            <a:ext cx="561424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6921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16B06E-22CA-4DA2-80C3-482ED3DB3863}"/>
              </a:ext>
            </a:extLst>
          </p:cNvPr>
          <p:cNvSpPr txBox="1"/>
          <p:nvPr/>
        </p:nvSpPr>
        <p:spPr>
          <a:xfrm>
            <a:off x="2712720" y="5431866"/>
            <a:ext cx="5181600" cy="126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ndon Grotesque Regular" panose="020B0503020203060202" pitchFamily="34" charset="0"/>
              </a:rPr>
              <a:t>ERIC REBITZKE</a:t>
            </a:r>
          </a:p>
          <a:p>
            <a:r>
              <a:rPr lang="en-US" sz="2000" dirty="0">
                <a:latin typeface="Brandon Grotesque Regular" panose="020B0503020203060202" pitchFamily="34" charset="0"/>
              </a:rPr>
              <a:t>U.S. Forest Service, Unit Fire Management Officer Ottawa and Hiawatha National Forests</a:t>
            </a: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72A193-4C3C-421D-A6E8-8EF81EF14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674" y="5343793"/>
            <a:ext cx="1619170" cy="12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68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DB7C2-8367-4706-659F-2ADB028493A2}"/>
              </a:ext>
            </a:extLst>
          </p:cNvPr>
          <p:cNvSpPr txBox="1"/>
          <p:nvPr/>
        </p:nvSpPr>
        <p:spPr>
          <a:xfrm>
            <a:off x="533399" y="2407779"/>
            <a:ext cx="80772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Regular" panose="020B0503020203060202" pitchFamily="34" charset="0"/>
              </a:rPr>
              <a:t>Question &amp; Answer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57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51577</TotalTime>
  <Words>613</Words>
  <Application>Microsoft Office PowerPoint</Application>
  <PresentationFormat>On-screen Show (4:3)</PresentationFormat>
  <Paragraphs>115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Brandon Grotesque Black</vt:lpstr>
      <vt:lpstr>Brandon Grotesque Bold</vt:lpstr>
      <vt:lpstr>Brandon Grotesque Bold</vt:lpstr>
      <vt:lpstr>Brandon Grotesque Medium</vt:lpstr>
      <vt:lpstr>Brandon Grotesque Regular</vt:lpstr>
      <vt:lpstr>Calibri</vt:lpstr>
      <vt:lpstr>DejaVu Sans</vt:lpstr>
      <vt:lpstr>Gadugi</vt:lpstr>
      <vt:lpstr>Segoe UI Emoji</vt:lpstr>
      <vt:lpstr>Source Han Sans CN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Treadway</dc:creator>
  <cp:lastModifiedBy>Brett Treadway</cp:lastModifiedBy>
  <cp:revision>536</cp:revision>
  <dcterms:modified xsi:type="dcterms:W3CDTF">2024-04-19T17:16:05Z</dcterms:modified>
</cp:coreProperties>
</file>