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1164" r:id="rId3"/>
    <p:sldId id="851" r:id="rId4"/>
    <p:sldId id="1152" r:id="rId5"/>
    <p:sldId id="1179" r:id="rId6"/>
    <p:sldId id="1163" r:id="rId7"/>
    <p:sldId id="1166" r:id="rId8"/>
    <p:sldId id="1173" r:id="rId9"/>
    <p:sldId id="1180" r:id="rId10"/>
    <p:sldId id="28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lik, Brian -FS" initials="PB-" lastIdx="2" clrIdx="0">
    <p:extLst>
      <p:ext uri="{19B8F6BF-5375-455C-9EA6-DF929625EA0E}">
        <p15:presenceInfo xmlns:p15="http://schemas.microsoft.com/office/powerpoint/2012/main" userId="S::brian.palik@usda.gov::9280cbbc-8cde-4c38-a0e3-8bf3283e62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6986" autoAdjust="0"/>
    <p:restoredTop sz="93490" autoAdjust="0"/>
  </p:normalViewPr>
  <p:slideViewPr>
    <p:cSldViewPr snapToGrid="0">
      <p:cViewPr varScale="1">
        <p:scale>
          <a:sx n="91" d="100"/>
          <a:sy n="91" d="100"/>
        </p:scale>
        <p:origin x="96" y="348"/>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7E13B1-4814-40EC-A1B3-B8CE4CE66984}" type="datetimeFigureOut">
              <a:rPr lang="en-US" smtClean="0"/>
              <a:t>4/19/2024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2C9DA2-5C05-4AFA-AD51-3AEF0ED673C5}" type="slidenum">
              <a:rPr lang="en-US" smtClean="0"/>
              <a:t>‹#›</a:t>
            </a:fld>
            <a:endParaRPr lang="en-US" dirty="0"/>
          </a:p>
        </p:txBody>
      </p:sp>
    </p:spTree>
    <p:extLst>
      <p:ext uri="{BB962C8B-B14F-4D97-AF65-F5344CB8AC3E}">
        <p14:creationId xmlns:p14="http://schemas.microsoft.com/office/powerpoint/2010/main" val="2661823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2C9DA2-5C05-4AFA-AD51-3AEF0ED673C5}" type="slidenum">
              <a:rPr lang="en-US" smtClean="0"/>
              <a:t>4</a:t>
            </a:fld>
            <a:endParaRPr lang="en-US" dirty="0"/>
          </a:p>
        </p:txBody>
      </p:sp>
    </p:spTree>
    <p:extLst>
      <p:ext uri="{BB962C8B-B14F-4D97-AF65-F5344CB8AC3E}">
        <p14:creationId xmlns:p14="http://schemas.microsoft.com/office/powerpoint/2010/main" val="790438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2C9DA2-5C05-4AFA-AD51-3AEF0ED673C5}" type="slidenum">
              <a:rPr lang="en-US" smtClean="0"/>
              <a:t>6</a:t>
            </a:fld>
            <a:endParaRPr lang="en-US" dirty="0"/>
          </a:p>
        </p:txBody>
      </p:sp>
    </p:spTree>
    <p:extLst>
      <p:ext uri="{BB962C8B-B14F-4D97-AF65-F5344CB8AC3E}">
        <p14:creationId xmlns:p14="http://schemas.microsoft.com/office/powerpoint/2010/main" val="3443189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0F6CC-81FE-4848-9E26-8B1C9949C0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9C86E9-C5F2-4306-846D-8218AC44D4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CB3E9D-5726-4B0F-94F0-9003E0E219B8}"/>
              </a:ext>
            </a:extLst>
          </p:cNvPr>
          <p:cNvSpPr>
            <a:spLocks noGrp="1"/>
          </p:cNvSpPr>
          <p:nvPr>
            <p:ph type="dt" sz="half" idx="10"/>
          </p:nvPr>
        </p:nvSpPr>
        <p:spPr/>
        <p:txBody>
          <a:bodyPr/>
          <a:lstStyle/>
          <a:p>
            <a:fld id="{5DE297B5-7DB1-44AA-990E-CE06CF13BB9C}" type="datetimeFigureOut">
              <a:rPr lang="en-US" smtClean="0"/>
              <a:t>4/19/2024</a:t>
            </a:fld>
            <a:endParaRPr lang="en-US" dirty="0"/>
          </a:p>
        </p:txBody>
      </p:sp>
      <p:sp>
        <p:nvSpPr>
          <p:cNvPr id="5" name="Footer Placeholder 4">
            <a:extLst>
              <a:ext uri="{FF2B5EF4-FFF2-40B4-BE49-F238E27FC236}">
                <a16:creationId xmlns:a16="http://schemas.microsoft.com/office/drawing/2014/main" id="{CCE129CA-1188-4486-B4F5-48508010627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F9C4735-0CC0-4853-9AE8-B1C7FAF66534}"/>
              </a:ext>
            </a:extLst>
          </p:cNvPr>
          <p:cNvSpPr>
            <a:spLocks noGrp="1"/>
          </p:cNvSpPr>
          <p:nvPr>
            <p:ph type="sldNum" sz="quarter" idx="12"/>
          </p:nvPr>
        </p:nvSpPr>
        <p:spPr/>
        <p:txBody>
          <a:bodyPr/>
          <a:lstStyle/>
          <a:p>
            <a:fld id="{3E8FB95F-BCD5-4717-BD31-FA2EEE302F11}" type="slidenum">
              <a:rPr lang="en-US" smtClean="0"/>
              <a:t>‹#›</a:t>
            </a:fld>
            <a:endParaRPr lang="en-US" dirty="0"/>
          </a:p>
        </p:txBody>
      </p:sp>
    </p:spTree>
    <p:extLst>
      <p:ext uri="{BB962C8B-B14F-4D97-AF65-F5344CB8AC3E}">
        <p14:creationId xmlns:p14="http://schemas.microsoft.com/office/powerpoint/2010/main" val="1843328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F3C2D-734E-4DF5-854A-336894C776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08AE43-8076-4D10-BF77-693C8E048F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4E795D-ECBE-490F-A859-197EC2F4CFFB}"/>
              </a:ext>
            </a:extLst>
          </p:cNvPr>
          <p:cNvSpPr>
            <a:spLocks noGrp="1"/>
          </p:cNvSpPr>
          <p:nvPr>
            <p:ph type="dt" sz="half" idx="10"/>
          </p:nvPr>
        </p:nvSpPr>
        <p:spPr/>
        <p:txBody>
          <a:bodyPr/>
          <a:lstStyle/>
          <a:p>
            <a:fld id="{5DE297B5-7DB1-44AA-990E-CE06CF13BB9C}" type="datetimeFigureOut">
              <a:rPr lang="en-US" smtClean="0"/>
              <a:t>4/19/2024</a:t>
            </a:fld>
            <a:endParaRPr lang="en-US" dirty="0"/>
          </a:p>
        </p:txBody>
      </p:sp>
      <p:sp>
        <p:nvSpPr>
          <p:cNvPr id="5" name="Footer Placeholder 4">
            <a:extLst>
              <a:ext uri="{FF2B5EF4-FFF2-40B4-BE49-F238E27FC236}">
                <a16:creationId xmlns:a16="http://schemas.microsoft.com/office/drawing/2014/main" id="{E874D123-1FC5-4C92-BA46-87FE2170CFE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6A06F27-C942-4F71-A102-433D30F27979}"/>
              </a:ext>
            </a:extLst>
          </p:cNvPr>
          <p:cNvSpPr>
            <a:spLocks noGrp="1"/>
          </p:cNvSpPr>
          <p:nvPr>
            <p:ph type="sldNum" sz="quarter" idx="12"/>
          </p:nvPr>
        </p:nvSpPr>
        <p:spPr/>
        <p:txBody>
          <a:bodyPr/>
          <a:lstStyle/>
          <a:p>
            <a:fld id="{3E8FB95F-BCD5-4717-BD31-FA2EEE302F11}" type="slidenum">
              <a:rPr lang="en-US" smtClean="0"/>
              <a:t>‹#›</a:t>
            </a:fld>
            <a:endParaRPr lang="en-US" dirty="0"/>
          </a:p>
        </p:txBody>
      </p:sp>
    </p:spTree>
    <p:extLst>
      <p:ext uri="{BB962C8B-B14F-4D97-AF65-F5344CB8AC3E}">
        <p14:creationId xmlns:p14="http://schemas.microsoft.com/office/powerpoint/2010/main" val="2265003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77FC3D-5E72-46F5-AD94-F9CE79861C8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F39A01-29D2-43F1-B73B-C793BBBDD1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CCACAB-C874-4477-A09F-E606CC96EF2B}"/>
              </a:ext>
            </a:extLst>
          </p:cNvPr>
          <p:cNvSpPr>
            <a:spLocks noGrp="1"/>
          </p:cNvSpPr>
          <p:nvPr>
            <p:ph type="dt" sz="half" idx="10"/>
          </p:nvPr>
        </p:nvSpPr>
        <p:spPr/>
        <p:txBody>
          <a:bodyPr/>
          <a:lstStyle/>
          <a:p>
            <a:fld id="{5DE297B5-7DB1-44AA-990E-CE06CF13BB9C}" type="datetimeFigureOut">
              <a:rPr lang="en-US" smtClean="0"/>
              <a:t>4/19/2024</a:t>
            </a:fld>
            <a:endParaRPr lang="en-US" dirty="0"/>
          </a:p>
        </p:txBody>
      </p:sp>
      <p:sp>
        <p:nvSpPr>
          <p:cNvPr id="5" name="Footer Placeholder 4">
            <a:extLst>
              <a:ext uri="{FF2B5EF4-FFF2-40B4-BE49-F238E27FC236}">
                <a16:creationId xmlns:a16="http://schemas.microsoft.com/office/drawing/2014/main" id="{D4C7191F-6AC9-42A5-BF31-38045E6CC43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4C3A0E5-B0D2-4CD5-8C33-949934376033}"/>
              </a:ext>
            </a:extLst>
          </p:cNvPr>
          <p:cNvSpPr>
            <a:spLocks noGrp="1"/>
          </p:cNvSpPr>
          <p:nvPr>
            <p:ph type="sldNum" sz="quarter" idx="12"/>
          </p:nvPr>
        </p:nvSpPr>
        <p:spPr/>
        <p:txBody>
          <a:bodyPr/>
          <a:lstStyle/>
          <a:p>
            <a:fld id="{3E8FB95F-BCD5-4717-BD31-FA2EEE302F11}" type="slidenum">
              <a:rPr lang="en-US" smtClean="0"/>
              <a:t>‹#›</a:t>
            </a:fld>
            <a:endParaRPr lang="en-US" dirty="0"/>
          </a:p>
        </p:txBody>
      </p:sp>
    </p:spTree>
    <p:extLst>
      <p:ext uri="{BB962C8B-B14F-4D97-AF65-F5344CB8AC3E}">
        <p14:creationId xmlns:p14="http://schemas.microsoft.com/office/powerpoint/2010/main" val="3217042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D1BBD-6CAF-4E1B-9BFB-D4111A333A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7B0B5D-E9C8-4B37-94B9-F2F490F162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43EC53-6573-479A-A407-B10BB48D9763}"/>
              </a:ext>
            </a:extLst>
          </p:cNvPr>
          <p:cNvSpPr>
            <a:spLocks noGrp="1"/>
          </p:cNvSpPr>
          <p:nvPr>
            <p:ph type="dt" sz="half" idx="10"/>
          </p:nvPr>
        </p:nvSpPr>
        <p:spPr/>
        <p:txBody>
          <a:bodyPr/>
          <a:lstStyle/>
          <a:p>
            <a:fld id="{5DE297B5-7DB1-44AA-990E-CE06CF13BB9C}" type="datetimeFigureOut">
              <a:rPr lang="en-US" smtClean="0"/>
              <a:t>4/19/2024</a:t>
            </a:fld>
            <a:endParaRPr lang="en-US" dirty="0"/>
          </a:p>
        </p:txBody>
      </p:sp>
      <p:sp>
        <p:nvSpPr>
          <p:cNvPr id="5" name="Footer Placeholder 4">
            <a:extLst>
              <a:ext uri="{FF2B5EF4-FFF2-40B4-BE49-F238E27FC236}">
                <a16:creationId xmlns:a16="http://schemas.microsoft.com/office/drawing/2014/main" id="{1FE944D6-8648-49E5-8D79-F597A4C9A8D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A5AA953-C3FC-445E-B08D-907A49F57F14}"/>
              </a:ext>
            </a:extLst>
          </p:cNvPr>
          <p:cNvSpPr>
            <a:spLocks noGrp="1"/>
          </p:cNvSpPr>
          <p:nvPr>
            <p:ph type="sldNum" sz="quarter" idx="12"/>
          </p:nvPr>
        </p:nvSpPr>
        <p:spPr/>
        <p:txBody>
          <a:bodyPr/>
          <a:lstStyle/>
          <a:p>
            <a:fld id="{3E8FB95F-BCD5-4717-BD31-FA2EEE302F11}" type="slidenum">
              <a:rPr lang="en-US" smtClean="0"/>
              <a:t>‹#›</a:t>
            </a:fld>
            <a:endParaRPr lang="en-US" dirty="0"/>
          </a:p>
        </p:txBody>
      </p:sp>
    </p:spTree>
    <p:extLst>
      <p:ext uri="{BB962C8B-B14F-4D97-AF65-F5344CB8AC3E}">
        <p14:creationId xmlns:p14="http://schemas.microsoft.com/office/powerpoint/2010/main" val="3327947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7DD7F-6D61-4BAA-9D8D-F48D8ED0DC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D14EB22-4F73-4C49-B853-69FE326166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F971E9-F536-4C15-9BFE-F2D376F9561E}"/>
              </a:ext>
            </a:extLst>
          </p:cNvPr>
          <p:cNvSpPr>
            <a:spLocks noGrp="1"/>
          </p:cNvSpPr>
          <p:nvPr>
            <p:ph type="dt" sz="half" idx="10"/>
          </p:nvPr>
        </p:nvSpPr>
        <p:spPr/>
        <p:txBody>
          <a:bodyPr/>
          <a:lstStyle/>
          <a:p>
            <a:fld id="{5DE297B5-7DB1-44AA-990E-CE06CF13BB9C}" type="datetimeFigureOut">
              <a:rPr lang="en-US" smtClean="0"/>
              <a:t>4/19/2024</a:t>
            </a:fld>
            <a:endParaRPr lang="en-US" dirty="0"/>
          </a:p>
        </p:txBody>
      </p:sp>
      <p:sp>
        <p:nvSpPr>
          <p:cNvPr id="5" name="Footer Placeholder 4">
            <a:extLst>
              <a:ext uri="{FF2B5EF4-FFF2-40B4-BE49-F238E27FC236}">
                <a16:creationId xmlns:a16="http://schemas.microsoft.com/office/drawing/2014/main" id="{D8721220-7DEB-4E17-BEF5-535EF3417CF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8AC2FAA-C95D-4DB8-B1A1-A7702C603447}"/>
              </a:ext>
            </a:extLst>
          </p:cNvPr>
          <p:cNvSpPr>
            <a:spLocks noGrp="1"/>
          </p:cNvSpPr>
          <p:nvPr>
            <p:ph type="sldNum" sz="quarter" idx="12"/>
          </p:nvPr>
        </p:nvSpPr>
        <p:spPr/>
        <p:txBody>
          <a:bodyPr/>
          <a:lstStyle/>
          <a:p>
            <a:fld id="{3E8FB95F-BCD5-4717-BD31-FA2EEE302F11}" type="slidenum">
              <a:rPr lang="en-US" smtClean="0"/>
              <a:t>‹#›</a:t>
            </a:fld>
            <a:endParaRPr lang="en-US" dirty="0"/>
          </a:p>
        </p:txBody>
      </p:sp>
    </p:spTree>
    <p:extLst>
      <p:ext uri="{BB962C8B-B14F-4D97-AF65-F5344CB8AC3E}">
        <p14:creationId xmlns:p14="http://schemas.microsoft.com/office/powerpoint/2010/main" val="284454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C0A2D-55BF-4A77-9E44-AC393C3455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B33CA3-C700-4122-AAA8-3938AEE4CA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C50F93-27BE-4D14-B315-97DC8C5D51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44040A-9D33-402B-8F89-236E99A925B2}"/>
              </a:ext>
            </a:extLst>
          </p:cNvPr>
          <p:cNvSpPr>
            <a:spLocks noGrp="1"/>
          </p:cNvSpPr>
          <p:nvPr>
            <p:ph type="dt" sz="half" idx="10"/>
          </p:nvPr>
        </p:nvSpPr>
        <p:spPr/>
        <p:txBody>
          <a:bodyPr/>
          <a:lstStyle/>
          <a:p>
            <a:fld id="{5DE297B5-7DB1-44AA-990E-CE06CF13BB9C}" type="datetimeFigureOut">
              <a:rPr lang="en-US" smtClean="0"/>
              <a:t>4/19/2024</a:t>
            </a:fld>
            <a:endParaRPr lang="en-US" dirty="0"/>
          </a:p>
        </p:txBody>
      </p:sp>
      <p:sp>
        <p:nvSpPr>
          <p:cNvPr id="6" name="Footer Placeholder 5">
            <a:extLst>
              <a:ext uri="{FF2B5EF4-FFF2-40B4-BE49-F238E27FC236}">
                <a16:creationId xmlns:a16="http://schemas.microsoft.com/office/drawing/2014/main" id="{5FAEAB41-7D0C-4502-B61C-CB5D6A593F9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A2E55C6-F59F-4137-88CF-E34FA5E28F1F}"/>
              </a:ext>
            </a:extLst>
          </p:cNvPr>
          <p:cNvSpPr>
            <a:spLocks noGrp="1"/>
          </p:cNvSpPr>
          <p:nvPr>
            <p:ph type="sldNum" sz="quarter" idx="12"/>
          </p:nvPr>
        </p:nvSpPr>
        <p:spPr/>
        <p:txBody>
          <a:bodyPr/>
          <a:lstStyle/>
          <a:p>
            <a:fld id="{3E8FB95F-BCD5-4717-BD31-FA2EEE302F11}" type="slidenum">
              <a:rPr lang="en-US" smtClean="0"/>
              <a:t>‹#›</a:t>
            </a:fld>
            <a:endParaRPr lang="en-US" dirty="0"/>
          </a:p>
        </p:txBody>
      </p:sp>
    </p:spTree>
    <p:extLst>
      <p:ext uri="{BB962C8B-B14F-4D97-AF65-F5344CB8AC3E}">
        <p14:creationId xmlns:p14="http://schemas.microsoft.com/office/powerpoint/2010/main" val="3233822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46FE7-771C-4D47-AE80-106193B723D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6E04D2-9824-49A3-AE28-217285CBE2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8208D6-40E1-4C0A-B834-8BD9A99D59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9125E8-AA18-4F2E-AF45-14A95ADFEC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B1383A-ED01-4252-A204-07A390E654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DDAABAC-63D8-496F-9E1D-7287F83B15A1}"/>
              </a:ext>
            </a:extLst>
          </p:cNvPr>
          <p:cNvSpPr>
            <a:spLocks noGrp="1"/>
          </p:cNvSpPr>
          <p:nvPr>
            <p:ph type="dt" sz="half" idx="10"/>
          </p:nvPr>
        </p:nvSpPr>
        <p:spPr/>
        <p:txBody>
          <a:bodyPr/>
          <a:lstStyle/>
          <a:p>
            <a:fld id="{5DE297B5-7DB1-44AA-990E-CE06CF13BB9C}" type="datetimeFigureOut">
              <a:rPr lang="en-US" smtClean="0"/>
              <a:t>4/19/2024</a:t>
            </a:fld>
            <a:endParaRPr lang="en-US" dirty="0"/>
          </a:p>
        </p:txBody>
      </p:sp>
      <p:sp>
        <p:nvSpPr>
          <p:cNvPr id="8" name="Footer Placeholder 7">
            <a:extLst>
              <a:ext uri="{FF2B5EF4-FFF2-40B4-BE49-F238E27FC236}">
                <a16:creationId xmlns:a16="http://schemas.microsoft.com/office/drawing/2014/main" id="{57776D4E-F849-4882-9E18-D64A6AE9D33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2873DF5-9F43-494F-8834-9BC7414D70F1}"/>
              </a:ext>
            </a:extLst>
          </p:cNvPr>
          <p:cNvSpPr>
            <a:spLocks noGrp="1"/>
          </p:cNvSpPr>
          <p:nvPr>
            <p:ph type="sldNum" sz="quarter" idx="12"/>
          </p:nvPr>
        </p:nvSpPr>
        <p:spPr/>
        <p:txBody>
          <a:bodyPr/>
          <a:lstStyle/>
          <a:p>
            <a:fld id="{3E8FB95F-BCD5-4717-BD31-FA2EEE302F11}" type="slidenum">
              <a:rPr lang="en-US" smtClean="0"/>
              <a:t>‹#›</a:t>
            </a:fld>
            <a:endParaRPr lang="en-US" dirty="0"/>
          </a:p>
        </p:txBody>
      </p:sp>
    </p:spTree>
    <p:extLst>
      <p:ext uri="{BB962C8B-B14F-4D97-AF65-F5344CB8AC3E}">
        <p14:creationId xmlns:p14="http://schemas.microsoft.com/office/powerpoint/2010/main" val="2466770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82418-F738-4C7C-A39D-22C2F3F54D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EF8261-E913-48B4-887A-DBE4B76952E5}"/>
              </a:ext>
            </a:extLst>
          </p:cNvPr>
          <p:cNvSpPr>
            <a:spLocks noGrp="1"/>
          </p:cNvSpPr>
          <p:nvPr>
            <p:ph type="dt" sz="half" idx="10"/>
          </p:nvPr>
        </p:nvSpPr>
        <p:spPr/>
        <p:txBody>
          <a:bodyPr/>
          <a:lstStyle/>
          <a:p>
            <a:fld id="{5DE297B5-7DB1-44AA-990E-CE06CF13BB9C}" type="datetimeFigureOut">
              <a:rPr lang="en-US" smtClean="0"/>
              <a:t>4/19/2024</a:t>
            </a:fld>
            <a:endParaRPr lang="en-US" dirty="0"/>
          </a:p>
        </p:txBody>
      </p:sp>
      <p:sp>
        <p:nvSpPr>
          <p:cNvPr id="4" name="Footer Placeholder 3">
            <a:extLst>
              <a:ext uri="{FF2B5EF4-FFF2-40B4-BE49-F238E27FC236}">
                <a16:creationId xmlns:a16="http://schemas.microsoft.com/office/drawing/2014/main" id="{4BF4F465-D2C1-4E56-A8C4-2425D53284D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29A4A68-BCF5-474C-847E-8D51EE544EB5}"/>
              </a:ext>
            </a:extLst>
          </p:cNvPr>
          <p:cNvSpPr>
            <a:spLocks noGrp="1"/>
          </p:cNvSpPr>
          <p:nvPr>
            <p:ph type="sldNum" sz="quarter" idx="12"/>
          </p:nvPr>
        </p:nvSpPr>
        <p:spPr/>
        <p:txBody>
          <a:bodyPr/>
          <a:lstStyle/>
          <a:p>
            <a:fld id="{3E8FB95F-BCD5-4717-BD31-FA2EEE302F11}" type="slidenum">
              <a:rPr lang="en-US" smtClean="0"/>
              <a:t>‹#›</a:t>
            </a:fld>
            <a:endParaRPr lang="en-US" dirty="0"/>
          </a:p>
        </p:txBody>
      </p:sp>
    </p:spTree>
    <p:extLst>
      <p:ext uri="{BB962C8B-B14F-4D97-AF65-F5344CB8AC3E}">
        <p14:creationId xmlns:p14="http://schemas.microsoft.com/office/powerpoint/2010/main" val="3423511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DF41A7-C333-4C6F-A75C-3111A6CDA736}"/>
              </a:ext>
            </a:extLst>
          </p:cNvPr>
          <p:cNvSpPr>
            <a:spLocks noGrp="1"/>
          </p:cNvSpPr>
          <p:nvPr>
            <p:ph type="dt" sz="half" idx="10"/>
          </p:nvPr>
        </p:nvSpPr>
        <p:spPr/>
        <p:txBody>
          <a:bodyPr/>
          <a:lstStyle/>
          <a:p>
            <a:fld id="{5DE297B5-7DB1-44AA-990E-CE06CF13BB9C}" type="datetimeFigureOut">
              <a:rPr lang="en-US" smtClean="0"/>
              <a:t>4/19/2024</a:t>
            </a:fld>
            <a:endParaRPr lang="en-US" dirty="0"/>
          </a:p>
        </p:txBody>
      </p:sp>
      <p:sp>
        <p:nvSpPr>
          <p:cNvPr id="3" name="Footer Placeholder 2">
            <a:extLst>
              <a:ext uri="{FF2B5EF4-FFF2-40B4-BE49-F238E27FC236}">
                <a16:creationId xmlns:a16="http://schemas.microsoft.com/office/drawing/2014/main" id="{67A31BD5-2752-4E65-A1A5-2BBA74E5FA7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F40C74E-E041-4B08-B1CC-6CEDB432EBFB}"/>
              </a:ext>
            </a:extLst>
          </p:cNvPr>
          <p:cNvSpPr>
            <a:spLocks noGrp="1"/>
          </p:cNvSpPr>
          <p:nvPr>
            <p:ph type="sldNum" sz="quarter" idx="12"/>
          </p:nvPr>
        </p:nvSpPr>
        <p:spPr/>
        <p:txBody>
          <a:bodyPr/>
          <a:lstStyle/>
          <a:p>
            <a:fld id="{3E8FB95F-BCD5-4717-BD31-FA2EEE302F11}" type="slidenum">
              <a:rPr lang="en-US" smtClean="0"/>
              <a:t>‹#›</a:t>
            </a:fld>
            <a:endParaRPr lang="en-US" dirty="0"/>
          </a:p>
        </p:txBody>
      </p:sp>
    </p:spTree>
    <p:extLst>
      <p:ext uri="{BB962C8B-B14F-4D97-AF65-F5344CB8AC3E}">
        <p14:creationId xmlns:p14="http://schemas.microsoft.com/office/powerpoint/2010/main" val="2637086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EEC4C-B686-478C-8E46-48755337BF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EA9287-FE51-4F56-8213-39DF7D22AB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F04DB1-D6EC-45D5-9060-391611D8EE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D476D6-7346-4031-AB55-F5169EEB39F3}"/>
              </a:ext>
            </a:extLst>
          </p:cNvPr>
          <p:cNvSpPr>
            <a:spLocks noGrp="1"/>
          </p:cNvSpPr>
          <p:nvPr>
            <p:ph type="dt" sz="half" idx="10"/>
          </p:nvPr>
        </p:nvSpPr>
        <p:spPr/>
        <p:txBody>
          <a:bodyPr/>
          <a:lstStyle/>
          <a:p>
            <a:fld id="{5DE297B5-7DB1-44AA-990E-CE06CF13BB9C}" type="datetimeFigureOut">
              <a:rPr lang="en-US" smtClean="0"/>
              <a:t>4/19/2024</a:t>
            </a:fld>
            <a:endParaRPr lang="en-US" dirty="0"/>
          </a:p>
        </p:txBody>
      </p:sp>
      <p:sp>
        <p:nvSpPr>
          <p:cNvPr id="6" name="Footer Placeholder 5">
            <a:extLst>
              <a:ext uri="{FF2B5EF4-FFF2-40B4-BE49-F238E27FC236}">
                <a16:creationId xmlns:a16="http://schemas.microsoft.com/office/drawing/2014/main" id="{72BA58F6-B0FA-4EEA-8FBB-2D751D2CD22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61B6708-574E-4A06-8328-4E98F1626EB6}"/>
              </a:ext>
            </a:extLst>
          </p:cNvPr>
          <p:cNvSpPr>
            <a:spLocks noGrp="1"/>
          </p:cNvSpPr>
          <p:nvPr>
            <p:ph type="sldNum" sz="quarter" idx="12"/>
          </p:nvPr>
        </p:nvSpPr>
        <p:spPr/>
        <p:txBody>
          <a:bodyPr/>
          <a:lstStyle/>
          <a:p>
            <a:fld id="{3E8FB95F-BCD5-4717-BD31-FA2EEE302F11}" type="slidenum">
              <a:rPr lang="en-US" smtClean="0"/>
              <a:t>‹#›</a:t>
            </a:fld>
            <a:endParaRPr lang="en-US" dirty="0"/>
          </a:p>
        </p:txBody>
      </p:sp>
    </p:spTree>
    <p:extLst>
      <p:ext uri="{BB962C8B-B14F-4D97-AF65-F5344CB8AC3E}">
        <p14:creationId xmlns:p14="http://schemas.microsoft.com/office/powerpoint/2010/main" val="615926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C1C87-0660-4545-9704-B26C0F199F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638C13-023C-4F7E-ACBC-8E28C1B30C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9AF40BA-4541-420E-B435-AD9117AD96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E3FAF6-F990-4CFB-B85F-B3BDB0261247}"/>
              </a:ext>
            </a:extLst>
          </p:cNvPr>
          <p:cNvSpPr>
            <a:spLocks noGrp="1"/>
          </p:cNvSpPr>
          <p:nvPr>
            <p:ph type="dt" sz="half" idx="10"/>
          </p:nvPr>
        </p:nvSpPr>
        <p:spPr/>
        <p:txBody>
          <a:bodyPr/>
          <a:lstStyle/>
          <a:p>
            <a:fld id="{5DE297B5-7DB1-44AA-990E-CE06CF13BB9C}" type="datetimeFigureOut">
              <a:rPr lang="en-US" smtClean="0"/>
              <a:t>4/19/2024</a:t>
            </a:fld>
            <a:endParaRPr lang="en-US" dirty="0"/>
          </a:p>
        </p:txBody>
      </p:sp>
      <p:sp>
        <p:nvSpPr>
          <p:cNvPr id="6" name="Footer Placeholder 5">
            <a:extLst>
              <a:ext uri="{FF2B5EF4-FFF2-40B4-BE49-F238E27FC236}">
                <a16:creationId xmlns:a16="http://schemas.microsoft.com/office/drawing/2014/main" id="{FBA65775-4522-4FBF-941B-05E44ECE265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E81565E-6E2A-44A4-8F4F-B3424DBE0115}"/>
              </a:ext>
            </a:extLst>
          </p:cNvPr>
          <p:cNvSpPr>
            <a:spLocks noGrp="1"/>
          </p:cNvSpPr>
          <p:nvPr>
            <p:ph type="sldNum" sz="quarter" idx="12"/>
          </p:nvPr>
        </p:nvSpPr>
        <p:spPr/>
        <p:txBody>
          <a:bodyPr/>
          <a:lstStyle/>
          <a:p>
            <a:fld id="{3E8FB95F-BCD5-4717-BD31-FA2EEE302F11}" type="slidenum">
              <a:rPr lang="en-US" smtClean="0"/>
              <a:t>‹#›</a:t>
            </a:fld>
            <a:endParaRPr lang="en-US" dirty="0"/>
          </a:p>
        </p:txBody>
      </p:sp>
    </p:spTree>
    <p:extLst>
      <p:ext uri="{BB962C8B-B14F-4D97-AF65-F5344CB8AC3E}">
        <p14:creationId xmlns:p14="http://schemas.microsoft.com/office/powerpoint/2010/main" val="2700676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D6F1A6-3A23-4A3C-8F65-C8CF409FF3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225F99-D34E-4083-A980-4BF94665DD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E8B6EF-59BC-4C22-B1FD-A6D793D42E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E297B5-7DB1-44AA-990E-CE06CF13BB9C}" type="datetimeFigureOut">
              <a:rPr lang="en-US" smtClean="0"/>
              <a:t>4/19/2024</a:t>
            </a:fld>
            <a:endParaRPr lang="en-US" dirty="0"/>
          </a:p>
        </p:txBody>
      </p:sp>
      <p:sp>
        <p:nvSpPr>
          <p:cNvPr id="5" name="Footer Placeholder 4">
            <a:extLst>
              <a:ext uri="{FF2B5EF4-FFF2-40B4-BE49-F238E27FC236}">
                <a16:creationId xmlns:a16="http://schemas.microsoft.com/office/drawing/2014/main" id="{379E1D45-1713-474B-B522-0390156AFB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377DE4A-27F3-4968-952F-3A4B7C61B3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8FB95F-BCD5-4717-BD31-FA2EEE302F11}" type="slidenum">
              <a:rPr lang="en-US" smtClean="0"/>
              <a:t>‹#›</a:t>
            </a:fld>
            <a:endParaRPr lang="en-US" dirty="0"/>
          </a:p>
        </p:txBody>
      </p:sp>
    </p:spTree>
    <p:extLst>
      <p:ext uri="{BB962C8B-B14F-4D97-AF65-F5344CB8AC3E}">
        <p14:creationId xmlns:p14="http://schemas.microsoft.com/office/powerpoint/2010/main" val="1156932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jpeg"/></Relationships>
</file>

<file path=ppt/slides/_rels/slide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0E9E4-9DA6-4A41-A9CA-8CE0B2874098}"/>
              </a:ext>
            </a:extLst>
          </p:cNvPr>
          <p:cNvSpPr>
            <a:spLocks noGrp="1"/>
          </p:cNvSpPr>
          <p:nvPr>
            <p:ph type="ctrTitle"/>
          </p:nvPr>
        </p:nvSpPr>
        <p:spPr>
          <a:xfrm>
            <a:off x="2904368" y="773579"/>
            <a:ext cx="5960698" cy="603991"/>
          </a:xfrm>
          <a:solidFill>
            <a:schemeClr val="accent4">
              <a:lumMod val="40000"/>
              <a:lumOff val="60000"/>
            </a:schemeClr>
          </a:solidFill>
          <a:ln w="25400">
            <a:solidFill>
              <a:schemeClr val="tx1"/>
            </a:solidFill>
          </a:ln>
        </p:spPr>
        <p:txBody>
          <a:bodyPr>
            <a:noAutofit/>
          </a:bodyPr>
          <a:lstStyle/>
          <a:p>
            <a:pPr>
              <a:lnSpc>
                <a:spcPct val="100000"/>
              </a:lnSpc>
              <a:spcBef>
                <a:spcPts val="600"/>
              </a:spcBef>
              <a:spcAft>
                <a:spcPts val="1200"/>
              </a:spcAft>
            </a:pPr>
            <a:r>
              <a:rPr lang="en-US" sz="1800" b="1" i="0" dirty="0">
                <a:solidFill>
                  <a:srgbClr val="333333"/>
                </a:solidFill>
                <a:effectLst/>
                <a:latin typeface="+mn-lt"/>
              </a:rPr>
              <a:t>Fire Reintroduction in a </a:t>
            </a:r>
            <a:r>
              <a:rPr lang="en-US" sz="1800" b="1" dirty="0">
                <a:solidFill>
                  <a:srgbClr val="333333"/>
                </a:solidFill>
                <a:latin typeface="+mn-lt"/>
              </a:rPr>
              <a:t>Long </a:t>
            </a:r>
            <a:r>
              <a:rPr lang="en-US" sz="1800" b="1" i="0" dirty="0">
                <a:solidFill>
                  <a:srgbClr val="333333"/>
                </a:solidFill>
                <a:effectLst/>
                <a:latin typeface="+mn-lt"/>
              </a:rPr>
              <a:t>Fire Excluded </a:t>
            </a:r>
            <a:br>
              <a:rPr lang="en-US" sz="1800" b="1" i="0" dirty="0">
                <a:solidFill>
                  <a:srgbClr val="333333"/>
                </a:solidFill>
                <a:effectLst/>
                <a:latin typeface="+mn-lt"/>
              </a:rPr>
            </a:br>
            <a:r>
              <a:rPr lang="en-US" sz="1800" b="1" i="0" dirty="0">
                <a:solidFill>
                  <a:srgbClr val="333333"/>
                </a:solidFill>
                <a:effectLst/>
                <a:latin typeface="+mn-lt"/>
              </a:rPr>
              <a:t>Red Pine Woodland</a:t>
            </a:r>
            <a:endParaRPr lang="en-US" b="1" i="1" dirty="0">
              <a:latin typeface="+mn-lt"/>
              <a:cs typeface="Arial" panose="020B0604020202020204" pitchFamily="34" charset="0"/>
            </a:endParaRPr>
          </a:p>
        </p:txBody>
      </p:sp>
      <p:pic>
        <p:nvPicPr>
          <p:cNvPr id="4" name="Picture 3" descr="Chippewa National Forest">
            <a:extLst>
              <a:ext uri="{FF2B5EF4-FFF2-40B4-BE49-F238E27FC236}">
                <a16:creationId xmlns:a16="http://schemas.microsoft.com/office/drawing/2014/main" id="{931D0DAD-9FE4-4AD0-AC70-3AD73A2F0D9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3842" y="4942501"/>
            <a:ext cx="1583790" cy="1187842"/>
          </a:xfrm>
          <a:prstGeom prst="rect">
            <a:avLst/>
          </a:prstGeom>
          <a:noFill/>
          <a:ln w="25400">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82A0FAF-B54C-4456-B604-AFED81817F64}"/>
              </a:ext>
            </a:extLst>
          </p:cNvPr>
          <p:cNvSpPr txBox="1"/>
          <p:nvPr/>
        </p:nvSpPr>
        <p:spPr>
          <a:xfrm>
            <a:off x="3386816" y="1473169"/>
            <a:ext cx="5132504" cy="1077218"/>
          </a:xfrm>
          <a:prstGeom prst="rect">
            <a:avLst/>
          </a:prstGeom>
          <a:solidFill>
            <a:schemeClr val="bg1"/>
          </a:solidFill>
          <a:ln w="25400">
            <a:solidFill>
              <a:schemeClr val="tx1"/>
            </a:solidFill>
          </a:ln>
        </p:spPr>
        <p:txBody>
          <a:bodyPr wrap="square" rtlCol="0">
            <a:spAutoFit/>
          </a:bodyPr>
          <a:lstStyle/>
          <a:p>
            <a:pPr>
              <a:spcAft>
                <a:spcPts val="600"/>
              </a:spcAft>
            </a:pPr>
            <a:r>
              <a:rPr lang="en-US" b="1" i="1" dirty="0"/>
              <a:t>-Red pine woodlands in northern MN </a:t>
            </a:r>
          </a:p>
          <a:p>
            <a:pPr>
              <a:spcAft>
                <a:spcPts val="600"/>
              </a:spcAft>
            </a:pPr>
            <a:r>
              <a:rPr lang="en-US" b="1" i="1" dirty="0"/>
              <a:t>-What is a natural fire regime in this setting?</a:t>
            </a:r>
          </a:p>
          <a:p>
            <a:pPr>
              <a:spcAft>
                <a:spcPts val="600"/>
              </a:spcAft>
            </a:pPr>
            <a:r>
              <a:rPr lang="en-US" b="1" i="1" dirty="0"/>
              <a:t>-The Sunken Lake project: collaborative restoration</a:t>
            </a:r>
          </a:p>
        </p:txBody>
      </p:sp>
      <p:sp>
        <p:nvSpPr>
          <p:cNvPr id="3" name="Star: 5 Points 2">
            <a:extLst>
              <a:ext uri="{FF2B5EF4-FFF2-40B4-BE49-F238E27FC236}">
                <a16:creationId xmlns:a16="http://schemas.microsoft.com/office/drawing/2014/main" id="{9A5129D0-305D-4FC3-A35C-3877D19197D5}"/>
              </a:ext>
            </a:extLst>
          </p:cNvPr>
          <p:cNvSpPr/>
          <p:nvPr/>
        </p:nvSpPr>
        <p:spPr>
          <a:xfrm>
            <a:off x="6985742" y="1384102"/>
            <a:ext cx="359595" cy="34932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8B5C76B7-2058-4250-A37F-BC4EB7AD6440}"/>
              </a:ext>
            </a:extLst>
          </p:cNvPr>
          <p:cNvSpPr>
            <a:spLocks noChangeArrowheads="1"/>
          </p:cNvSpPr>
          <p:nvPr/>
        </p:nvSpPr>
        <p:spPr bwMode="auto">
          <a:xfrm>
            <a:off x="2904368" y="5021900"/>
            <a:ext cx="2653844" cy="954107"/>
          </a:xfrm>
          <a:prstGeom prst="rect">
            <a:avLst/>
          </a:prstGeom>
          <a:gradFill rotWithShape="0">
            <a:gsLst>
              <a:gs pos="0">
                <a:srgbClr val="E1C275"/>
              </a:gs>
              <a:gs pos="50000">
                <a:srgbClr val="F5EBD1"/>
              </a:gs>
              <a:gs pos="100000">
                <a:srgbClr val="E1C275"/>
              </a:gs>
            </a:gsLst>
            <a:lin ang="2700000" scaled="1"/>
          </a:gradFill>
          <a:ln w="31750">
            <a:solidFill>
              <a:srgbClr val="336600"/>
            </a:solidFill>
            <a:miter lim="800000"/>
            <a:headEnd/>
            <a:tailEnd/>
          </a:ln>
        </p:spPr>
        <p:txBody>
          <a:bodyPr wrap="square">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FontTx/>
              <a:buNone/>
            </a:pPr>
            <a:r>
              <a:rPr lang="en-US" altLang="en-US" sz="1400" b="1" dirty="0">
                <a:latin typeface="Arial" panose="020B0604020202020204" pitchFamily="34" charset="0"/>
                <a:cs typeface="Arial" panose="020B0604020202020204" pitchFamily="34" charset="0"/>
              </a:rPr>
              <a:t>Brian Palik </a:t>
            </a:r>
            <a:endParaRPr lang="en-US" altLang="en-US" sz="1400" b="1" baseline="30000" dirty="0">
              <a:latin typeface="Arial" panose="020B0604020202020204" pitchFamily="34" charset="0"/>
              <a:cs typeface="Arial" panose="020B0604020202020204" pitchFamily="34" charset="0"/>
            </a:endParaRPr>
          </a:p>
          <a:p>
            <a:pPr>
              <a:spcBef>
                <a:spcPct val="0"/>
              </a:spcBef>
              <a:buFontTx/>
              <a:buNone/>
            </a:pPr>
            <a:r>
              <a:rPr lang="en-US" altLang="en-US" sz="1400" b="1" dirty="0">
                <a:latin typeface="Arial" panose="020B0604020202020204" pitchFamily="34" charset="0"/>
                <a:cs typeface="Arial" panose="020B0604020202020204" pitchFamily="34" charset="0"/>
              </a:rPr>
              <a:t>USDA Forest Service </a:t>
            </a:r>
          </a:p>
          <a:p>
            <a:pPr>
              <a:spcBef>
                <a:spcPct val="0"/>
              </a:spcBef>
              <a:buFontTx/>
              <a:buNone/>
            </a:pPr>
            <a:r>
              <a:rPr lang="en-US" altLang="en-US" sz="1400" b="1" dirty="0">
                <a:latin typeface="Arial" panose="020B0604020202020204" pitchFamily="34" charset="0"/>
                <a:cs typeface="Arial" panose="020B0604020202020204" pitchFamily="34" charset="0"/>
              </a:rPr>
              <a:t>Northern Research Station</a:t>
            </a:r>
          </a:p>
          <a:p>
            <a:pPr>
              <a:spcBef>
                <a:spcPct val="0"/>
              </a:spcBef>
              <a:buFontTx/>
              <a:buNone/>
            </a:pPr>
            <a:r>
              <a:rPr lang="en-US" altLang="en-US" sz="1400" b="1" dirty="0">
                <a:latin typeface="Arial" panose="020B0604020202020204" pitchFamily="34" charset="0"/>
                <a:cs typeface="Arial" panose="020B0604020202020204" pitchFamily="34" charset="0"/>
              </a:rPr>
              <a:t>Grand Rapids MN</a:t>
            </a:r>
          </a:p>
        </p:txBody>
      </p:sp>
      <p:pic>
        <p:nvPicPr>
          <p:cNvPr id="9218" name="Picture 2" descr="Leech Lake Band of Ojibwe | Facebook">
            <a:extLst>
              <a:ext uri="{FF2B5EF4-FFF2-40B4-BE49-F238E27FC236}">
                <a16:creationId xmlns:a16="http://schemas.microsoft.com/office/drawing/2014/main" id="{62F07F22-39E8-4C1B-A8EE-0858CC3B902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97943" y="3144483"/>
            <a:ext cx="1657516" cy="165751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Our Logo - Leech Lake Tribal College">
            <a:extLst>
              <a:ext uri="{FF2B5EF4-FFF2-40B4-BE49-F238E27FC236}">
                <a16:creationId xmlns:a16="http://schemas.microsoft.com/office/drawing/2014/main" id="{0BE0C5ED-8B8F-4B41-9FD2-19EF4C6BB70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36782" y="2986375"/>
            <a:ext cx="1657516" cy="16575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sign on a tree&#10;&#10;Description automatically generated with low confidence">
            <a:extLst>
              <a:ext uri="{FF2B5EF4-FFF2-40B4-BE49-F238E27FC236}">
                <a16:creationId xmlns:a16="http://schemas.microsoft.com/office/drawing/2014/main" id="{23CF8315-8E8E-4833-A722-735B866649E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37367" y="3029882"/>
            <a:ext cx="1445313" cy="1614009"/>
          </a:xfrm>
          <a:prstGeom prst="rect">
            <a:avLst/>
          </a:prstGeom>
          <a:ln w="25400">
            <a:solidFill>
              <a:srgbClr val="C00000"/>
            </a:solidFill>
          </a:ln>
        </p:spPr>
      </p:pic>
      <p:pic>
        <p:nvPicPr>
          <p:cNvPr id="13" name="Picture 12" descr="bevel">
            <a:extLst>
              <a:ext uri="{FF2B5EF4-FFF2-40B4-BE49-F238E27FC236}">
                <a16:creationId xmlns:a16="http://schemas.microsoft.com/office/drawing/2014/main" id="{37D01BC7-4545-42EA-9032-5D05777EEE5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18100" y="4942501"/>
            <a:ext cx="1231379" cy="1283999"/>
          </a:xfrm>
          <a:prstGeom prst="rect">
            <a:avLst/>
          </a:prstGeom>
          <a:noFill/>
          <a:ln w="9525">
            <a:noFill/>
            <a:miter lim="800000"/>
            <a:headEnd/>
            <a:tailEnd/>
          </a:ln>
        </p:spPr>
      </p:pic>
      <p:pic>
        <p:nvPicPr>
          <p:cNvPr id="8" name="Picture 7" descr="A sign in the woods&#10;&#10;Description automatically generated">
            <a:extLst>
              <a:ext uri="{FF2B5EF4-FFF2-40B4-BE49-F238E27FC236}">
                <a16:creationId xmlns:a16="http://schemas.microsoft.com/office/drawing/2014/main" id="{AF6E2984-03ED-C3E3-26FD-BD15A1A1F71B}"/>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199164" y="2916448"/>
            <a:ext cx="1694549" cy="1727443"/>
          </a:xfrm>
          <a:prstGeom prst="rect">
            <a:avLst/>
          </a:prstGeom>
        </p:spPr>
      </p:pic>
    </p:spTree>
    <p:extLst>
      <p:ext uri="{BB962C8B-B14F-4D97-AF65-F5344CB8AC3E}">
        <p14:creationId xmlns:p14="http://schemas.microsoft.com/office/powerpoint/2010/main" val="1294960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877" y="480539"/>
            <a:ext cx="1109397" cy="463090"/>
          </a:xfrm>
          <a:solidFill>
            <a:srgbClr val="FFFF00"/>
          </a:solidFill>
          <a:ln w="25400">
            <a:solidFill>
              <a:srgbClr val="C00000"/>
            </a:solidFill>
          </a:ln>
        </p:spPr>
        <p:txBody>
          <a:bodyPr>
            <a:noAutofit/>
          </a:bodyPr>
          <a:lstStyle/>
          <a:p>
            <a:pPr algn="ctr">
              <a:spcBef>
                <a:spcPts val="600"/>
              </a:spcBef>
            </a:pPr>
            <a:r>
              <a:rPr lang="en-US" sz="1600" b="1" dirty="0">
                <a:latin typeface="+mn-lt"/>
              </a:rPr>
              <a:t>Summary</a:t>
            </a:r>
            <a:endParaRPr lang="en-US" sz="1600" b="1" dirty="0">
              <a:latin typeface="+mn-lt"/>
              <a:cs typeface="Times New Roman" pitchFamily="18" charset="0"/>
            </a:endParaRPr>
          </a:p>
        </p:txBody>
      </p:sp>
      <p:sp>
        <p:nvSpPr>
          <p:cNvPr id="5" name="Rectangle 5"/>
          <p:cNvSpPr>
            <a:spLocks noChangeArrowheads="1"/>
          </p:cNvSpPr>
          <p:nvPr/>
        </p:nvSpPr>
        <p:spPr bwMode="auto">
          <a:xfrm>
            <a:off x="1451877" y="1074459"/>
            <a:ext cx="6142795" cy="2677656"/>
          </a:xfrm>
          <a:prstGeom prst="rect">
            <a:avLst/>
          </a:prstGeom>
          <a:gradFill rotWithShape="0">
            <a:gsLst>
              <a:gs pos="0">
                <a:srgbClr val="E1C275"/>
              </a:gs>
              <a:gs pos="50000">
                <a:srgbClr val="F5EBD1"/>
              </a:gs>
              <a:gs pos="100000">
                <a:srgbClr val="E1C275"/>
              </a:gs>
            </a:gsLst>
            <a:lin ang="2700000" scaled="1"/>
          </a:gradFill>
          <a:ln w="31750">
            <a:solidFill>
              <a:srgbClr val="336600"/>
            </a:solidFill>
            <a:miter lim="800000"/>
            <a:headEnd/>
            <a:tailEnd/>
          </a:ln>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Aft>
                <a:spcPts val="600"/>
              </a:spcAft>
              <a:buNone/>
            </a:pPr>
            <a:r>
              <a:rPr lang="en-US" sz="1500" b="1" dirty="0">
                <a:latin typeface="Arial" panose="020B0604020202020204" pitchFamily="34" charset="0"/>
                <a:cs typeface="Arial" panose="020B0604020202020204" pitchFamily="34" charset="0"/>
              </a:rPr>
              <a:t>-Red pine woodlands are rare on the landscape</a:t>
            </a:r>
          </a:p>
          <a:p>
            <a:pPr>
              <a:spcAft>
                <a:spcPts val="600"/>
              </a:spcAft>
              <a:buNone/>
            </a:pPr>
            <a:r>
              <a:rPr lang="en-US" sz="1500" b="1" dirty="0">
                <a:latin typeface="Arial" panose="020B0604020202020204" pitchFamily="34" charset="0"/>
                <a:cs typeface="Arial" panose="020B0604020202020204" pitchFamily="34" charset="0"/>
              </a:rPr>
              <a:t>-Red pine woodlands are important to the Leech Lake people</a:t>
            </a:r>
          </a:p>
          <a:p>
            <a:pPr>
              <a:spcAft>
                <a:spcPts val="600"/>
              </a:spcAft>
              <a:buNone/>
            </a:pPr>
            <a:r>
              <a:rPr lang="en-US" sz="1500" b="1" dirty="0">
                <a:latin typeface="Arial" panose="020B0604020202020204" pitchFamily="34" charset="0"/>
                <a:cs typeface="Arial" panose="020B0604020202020204" pitchFamily="34" charset="0"/>
              </a:rPr>
              <a:t>-Lack of fire &amp; timber-focused management contribute to the loss </a:t>
            </a:r>
          </a:p>
          <a:p>
            <a:pPr>
              <a:spcAft>
                <a:spcPts val="600"/>
              </a:spcAft>
              <a:buNone/>
            </a:pPr>
            <a:r>
              <a:rPr lang="en-US" sz="1500" b="1" dirty="0">
                <a:latin typeface="Arial" panose="020B0604020202020204" pitchFamily="34" charset="0"/>
                <a:cs typeface="Arial" panose="020B0604020202020204" pitchFamily="34" charset="0"/>
              </a:rPr>
              <a:t>-Rx fire to restore woodland structure and composition</a:t>
            </a:r>
          </a:p>
          <a:p>
            <a:pPr>
              <a:spcAft>
                <a:spcPts val="600"/>
              </a:spcAft>
              <a:buNone/>
            </a:pPr>
            <a:r>
              <a:rPr lang="en-US" sz="1500" b="1" dirty="0">
                <a:latin typeface="Arial" panose="020B0604020202020204" pitchFamily="34" charset="0"/>
                <a:cs typeface="Arial" panose="020B0604020202020204" pitchFamily="34" charset="0"/>
              </a:rPr>
              <a:t>-Increases adaptation potential to climate change</a:t>
            </a:r>
          </a:p>
          <a:p>
            <a:pPr>
              <a:spcAft>
                <a:spcPts val="600"/>
              </a:spcAft>
              <a:buNone/>
            </a:pPr>
            <a:r>
              <a:rPr lang="en-US" sz="1500" b="1" dirty="0">
                <a:latin typeface="Arial" panose="020B0604020202020204" pitchFamily="34" charset="0"/>
                <a:cs typeface="Arial" panose="020B0604020202020204" pitchFamily="34" charset="0"/>
              </a:rPr>
              <a:t>-We are learning about the importance of red pine woodlands to the Leech Lake people</a:t>
            </a:r>
          </a:p>
          <a:p>
            <a:pPr>
              <a:spcAft>
                <a:spcPts val="600"/>
              </a:spcAft>
              <a:buNone/>
            </a:pPr>
            <a:r>
              <a:rPr lang="en-US" sz="1500" b="1">
                <a:latin typeface="Arial" panose="020B0604020202020204" pitchFamily="34" charset="0"/>
                <a:cs typeface="Arial" panose="020B0604020202020204" pitchFamily="34" charset="0"/>
              </a:rPr>
              <a:t>-Student </a:t>
            </a:r>
            <a:r>
              <a:rPr lang="en-US" sz="1500" b="1" dirty="0">
                <a:latin typeface="Arial" panose="020B0604020202020204" pitchFamily="34" charset="0"/>
                <a:cs typeface="Arial" panose="020B0604020202020204" pitchFamily="34" charset="0"/>
              </a:rPr>
              <a:t>interns from the LLTC  are leaning about this first-hand</a:t>
            </a:r>
          </a:p>
        </p:txBody>
      </p:sp>
      <p:pic>
        <p:nvPicPr>
          <p:cNvPr id="8" name="Picture 7" descr="A dirt road in a forest&#10;&#10;Description automatically generated with low confidence">
            <a:extLst>
              <a:ext uri="{FF2B5EF4-FFF2-40B4-BE49-F238E27FC236}">
                <a16:creationId xmlns:a16="http://schemas.microsoft.com/office/drawing/2014/main" id="{FF32C82F-DB30-4B35-ADAA-A6A989E96FF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56123" y="3954518"/>
            <a:ext cx="3118591" cy="2039079"/>
          </a:xfrm>
          <a:prstGeom prst="rect">
            <a:avLst/>
          </a:prstGeom>
        </p:spPr>
      </p:pic>
      <p:pic>
        <p:nvPicPr>
          <p:cNvPr id="10" name="Picture 9">
            <a:extLst>
              <a:ext uri="{FF2B5EF4-FFF2-40B4-BE49-F238E27FC236}">
                <a16:creationId xmlns:a16="http://schemas.microsoft.com/office/drawing/2014/main" id="{6AF1C072-6277-4DCD-9BF9-CBB1DF5F16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1877" y="3954518"/>
            <a:ext cx="2958357" cy="2022752"/>
          </a:xfrm>
          <a:prstGeom prst="rect">
            <a:avLst/>
          </a:prstGeom>
          <a:ln w="25400">
            <a:solidFill>
              <a:schemeClr val="tx1"/>
            </a:solidFill>
          </a:ln>
        </p:spPr>
      </p:pic>
      <p:grpSp>
        <p:nvGrpSpPr>
          <p:cNvPr id="6" name="Group 5">
            <a:extLst>
              <a:ext uri="{FF2B5EF4-FFF2-40B4-BE49-F238E27FC236}">
                <a16:creationId xmlns:a16="http://schemas.microsoft.com/office/drawing/2014/main" id="{5772BD62-37E8-47E9-B7BB-61DCB0175145}"/>
              </a:ext>
            </a:extLst>
          </p:cNvPr>
          <p:cNvGrpSpPr/>
          <p:nvPr/>
        </p:nvGrpSpPr>
        <p:grpSpPr>
          <a:xfrm>
            <a:off x="7754755" y="1136998"/>
            <a:ext cx="3594540" cy="4304508"/>
            <a:chOff x="10085553" y="5393521"/>
            <a:chExt cx="4260181" cy="4304508"/>
          </a:xfrm>
        </p:grpSpPr>
        <p:grpSp>
          <p:nvGrpSpPr>
            <p:cNvPr id="4" name="Group 3">
              <a:extLst>
                <a:ext uri="{FF2B5EF4-FFF2-40B4-BE49-F238E27FC236}">
                  <a16:creationId xmlns:a16="http://schemas.microsoft.com/office/drawing/2014/main" id="{68687FAF-1D79-4C04-BBC8-5157079E1225}"/>
                </a:ext>
              </a:extLst>
            </p:cNvPr>
            <p:cNvGrpSpPr/>
            <p:nvPr/>
          </p:nvGrpSpPr>
          <p:grpSpPr>
            <a:xfrm>
              <a:off x="10085553" y="5393521"/>
              <a:ext cx="3720076" cy="983901"/>
              <a:chOff x="11639568" y="5262099"/>
              <a:chExt cx="3228407" cy="893790"/>
            </a:xfrm>
          </p:grpSpPr>
          <p:sp>
            <p:nvSpPr>
              <p:cNvPr id="12" name="Rectangle 5"/>
              <p:cNvSpPr>
                <a:spLocks noChangeArrowheads="1"/>
              </p:cNvSpPr>
              <p:nvPr/>
            </p:nvSpPr>
            <p:spPr bwMode="auto">
              <a:xfrm>
                <a:off x="12781394" y="5267462"/>
                <a:ext cx="2086581" cy="769441"/>
              </a:xfrm>
              <a:prstGeom prst="rect">
                <a:avLst/>
              </a:prstGeom>
              <a:gradFill rotWithShape="0">
                <a:gsLst>
                  <a:gs pos="0">
                    <a:srgbClr val="E1C275"/>
                  </a:gs>
                  <a:gs pos="50000">
                    <a:srgbClr val="F5EBD1"/>
                  </a:gs>
                  <a:gs pos="100000">
                    <a:srgbClr val="E1C275"/>
                  </a:gs>
                </a:gsLst>
                <a:lin ang="2700000" scaled="1"/>
              </a:gradFill>
              <a:ln w="31750">
                <a:solidFill>
                  <a:srgbClr val="336600"/>
                </a:solidFill>
                <a:miter lim="800000"/>
                <a:headEnd/>
                <a:tailEnd/>
              </a:ln>
            </p:spPr>
            <p:txBody>
              <a:bodyPr wrap="square">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FontTx/>
                  <a:buNone/>
                </a:pPr>
                <a:r>
                  <a:rPr lang="en-US" altLang="en-US" sz="1200" b="1" dirty="0">
                    <a:latin typeface="Times New Roman" pitchFamily="18" charset="0"/>
                  </a:rPr>
                  <a:t>Brian Palik </a:t>
                </a:r>
                <a:endParaRPr lang="en-US" altLang="en-US" sz="1200" b="1" baseline="30000" dirty="0">
                  <a:latin typeface="Times New Roman" pitchFamily="18" charset="0"/>
                </a:endParaRPr>
              </a:p>
              <a:p>
                <a:pPr>
                  <a:spcBef>
                    <a:spcPct val="0"/>
                  </a:spcBef>
                  <a:buFontTx/>
                  <a:buNone/>
                </a:pPr>
                <a:r>
                  <a:rPr lang="en-US" altLang="en-US" sz="1200" b="1" dirty="0">
                    <a:latin typeface="Times New Roman" pitchFamily="18" charset="0"/>
                  </a:rPr>
                  <a:t>USDA Forest Service </a:t>
                </a:r>
              </a:p>
              <a:p>
                <a:pPr>
                  <a:spcBef>
                    <a:spcPct val="0"/>
                  </a:spcBef>
                  <a:buFontTx/>
                  <a:buNone/>
                </a:pPr>
                <a:r>
                  <a:rPr lang="en-US" altLang="en-US" sz="1200" b="1" dirty="0">
                    <a:latin typeface="Times New Roman" pitchFamily="18" charset="0"/>
                  </a:rPr>
                  <a:t>Northern Research Station</a:t>
                </a:r>
              </a:p>
              <a:p>
                <a:pPr>
                  <a:spcBef>
                    <a:spcPct val="0"/>
                  </a:spcBef>
                  <a:buFontTx/>
                  <a:buNone/>
                </a:pPr>
                <a:r>
                  <a:rPr lang="en-US" altLang="en-US" sz="1200" b="1" dirty="0">
                    <a:latin typeface="Times New Roman" pitchFamily="18" charset="0"/>
                  </a:rPr>
                  <a:t>brian.palik@usda.gov</a:t>
                </a:r>
              </a:p>
            </p:txBody>
          </p:sp>
          <p:pic>
            <p:nvPicPr>
              <p:cNvPr id="13" name="Picture 7" descr="bevel"/>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639568" y="5262099"/>
                <a:ext cx="977172" cy="893790"/>
              </a:xfrm>
              <a:prstGeom prst="rect">
                <a:avLst/>
              </a:prstGeom>
              <a:noFill/>
              <a:ln w="9525">
                <a:noFill/>
                <a:miter lim="800000"/>
                <a:headEnd/>
                <a:tailEnd/>
              </a:ln>
            </p:spPr>
          </p:pic>
        </p:grpSp>
        <p:sp>
          <p:nvSpPr>
            <p:cNvPr id="3" name="TextBox 2">
              <a:extLst>
                <a:ext uri="{FF2B5EF4-FFF2-40B4-BE49-F238E27FC236}">
                  <a16:creationId xmlns:a16="http://schemas.microsoft.com/office/drawing/2014/main" id="{8ED94661-E90E-4F54-AFBB-C39337445CD2}"/>
                </a:ext>
              </a:extLst>
            </p:cNvPr>
            <p:cNvSpPr txBox="1"/>
            <p:nvPr/>
          </p:nvSpPr>
          <p:spPr>
            <a:xfrm>
              <a:off x="10085554" y="6574097"/>
              <a:ext cx="4260180" cy="3123932"/>
            </a:xfrm>
            <a:prstGeom prst="rect">
              <a:avLst/>
            </a:prstGeom>
            <a:solidFill>
              <a:srgbClr val="FFFF00"/>
            </a:solidFill>
            <a:ln w="19050">
              <a:solidFill>
                <a:schemeClr val="accent1"/>
              </a:solidFill>
            </a:ln>
          </p:spPr>
          <p:txBody>
            <a:bodyPr wrap="square" rtlCol="0">
              <a:spAutoFit/>
            </a:bodyPr>
            <a:lstStyle/>
            <a:p>
              <a:r>
                <a:rPr lang="en-US" sz="1400" b="1" dirty="0"/>
                <a:t>Leech Lake Tribal College</a:t>
              </a:r>
            </a:p>
            <a:p>
              <a:pPr marL="182880"/>
              <a:r>
                <a:rPr lang="en-US" sz="1400" dirty="0"/>
                <a:t>Melinda Neville, Joey Riley, </a:t>
              </a:r>
            </a:p>
            <a:p>
              <a:pPr marL="182880"/>
              <a:r>
                <a:rPr lang="en-US" sz="1400" dirty="0">
                  <a:solidFill>
                    <a:srgbClr val="000000"/>
                  </a:solidFill>
                  <a:effectLst/>
                  <a:latin typeface="Calibri" panose="020F0502020204030204" pitchFamily="34" charset="0"/>
                  <a:ea typeface="Times New Roman" panose="02020603050405020304" pitchFamily="18" charset="0"/>
                </a:rPr>
                <a:t>Daniel Devault, &amp;</a:t>
              </a:r>
              <a:endParaRPr lang="en-US" sz="1400" dirty="0"/>
            </a:p>
            <a:p>
              <a:pPr marL="182880">
                <a:spcAft>
                  <a:spcPts val="600"/>
                </a:spcAft>
              </a:pPr>
              <a:r>
                <a:rPr lang="en-US" sz="1400" dirty="0"/>
                <a:t>Student  Interns</a:t>
              </a:r>
            </a:p>
            <a:p>
              <a:r>
                <a:rPr lang="en-US" sz="1400" b="1" dirty="0"/>
                <a:t>Leech Lake Division of Resource Management</a:t>
              </a:r>
            </a:p>
            <a:p>
              <a:pPr marL="182880"/>
              <a:r>
                <a:rPr lang="en-US" sz="1400" dirty="0"/>
                <a:t>Kate Hagsten  </a:t>
              </a:r>
            </a:p>
            <a:p>
              <a:pPr marL="182880"/>
              <a:r>
                <a:rPr lang="en-US" sz="1400" dirty="0">
                  <a:solidFill>
                    <a:srgbClr val="000000"/>
                  </a:solidFill>
                  <a:effectLst/>
                  <a:latin typeface="Calibri" panose="020F0502020204030204" pitchFamily="34" charset="0"/>
                  <a:ea typeface="Times New Roman" panose="02020603050405020304" pitchFamily="18" charset="0"/>
                </a:rPr>
                <a:t>Tanya Roerick</a:t>
              </a:r>
              <a:endParaRPr lang="en-US" sz="1400" dirty="0"/>
            </a:p>
            <a:p>
              <a:pPr marL="182880">
                <a:spcAft>
                  <a:spcPts val="600"/>
                </a:spcAft>
              </a:pPr>
              <a:r>
                <a:rPr lang="en-US" sz="1400" dirty="0">
                  <a:solidFill>
                    <a:srgbClr val="000000"/>
                  </a:solidFill>
                  <a:effectLst/>
                  <a:latin typeface="Calibri" panose="020F0502020204030204" pitchFamily="34" charset="0"/>
                  <a:ea typeface="Times New Roman" panose="02020603050405020304" pitchFamily="18" charset="0"/>
                </a:rPr>
                <a:t>Garrett Williams</a:t>
              </a:r>
            </a:p>
            <a:p>
              <a:r>
                <a:rPr lang="en-US" sz="1400" b="1" dirty="0"/>
                <a:t>Chippewa National Forest</a:t>
              </a:r>
            </a:p>
            <a:p>
              <a:pPr marL="182880"/>
              <a:r>
                <a:rPr lang="en-US" sz="1400" dirty="0"/>
                <a:t>Mike Klick </a:t>
              </a:r>
            </a:p>
            <a:p>
              <a:pPr marL="182880">
                <a:spcAft>
                  <a:spcPts val="600"/>
                </a:spcAft>
              </a:pPr>
              <a:r>
                <a:rPr lang="en-US" sz="1400" dirty="0">
                  <a:solidFill>
                    <a:srgbClr val="000000"/>
                  </a:solidFill>
                  <a:effectLst/>
                  <a:latin typeface="Calibri" panose="020F0502020204030204" pitchFamily="34" charset="0"/>
                  <a:ea typeface="Times New Roman" panose="02020603050405020304" pitchFamily="18" charset="0"/>
                </a:rPr>
                <a:t>Joe Kaufmann</a:t>
              </a:r>
            </a:p>
            <a:p>
              <a:r>
                <a:rPr lang="en-US" sz="1400" b="1" dirty="0"/>
                <a:t>USDA FS Northern Research Station</a:t>
              </a:r>
            </a:p>
            <a:p>
              <a:pPr marL="182880"/>
              <a:r>
                <a:rPr lang="en-US" sz="1400" dirty="0"/>
                <a:t>Doug Kastendick</a:t>
              </a:r>
              <a:endParaRPr lang="en-US" sz="1400" b="1" dirty="0"/>
            </a:p>
          </p:txBody>
        </p:sp>
      </p:grpSp>
    </p:spTree>
    <p:extLst>
      <p:ext uri="{BB962C8B-B14F-4D97-AF65-F5344CB8AC3E}">
        <p14:creationId xmlns:p14="http://schemas.microsoft.com/office/powerpoint/2010/main" val="2538079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41044" y="1168162"/>
            <a:ext cx="2912762" cy="2093576"/>
          </a:xfrm>
          <a:prstGeom prst="rect">
            <a:avLst/>
          </a:prstGeom>
          <a:ln w="25400">
            <a:solidFill>
              <a:srgbClr val="C00000"/>
            </a:solidFill>
          </a:ln>
        </p:spPr>
      </p:pic>
      <p:sp>
        <p:nvSpPr>
          <p:cNvPr id="12" name="Text Box 4">
            <a:extLst>
              <a:ext uri="{FF2B5EF4-FFF2-40B4-BE49-F238E27FC236}">
                <a16:creationId xmlns:a16="http://schemas.microsoft.com/office/drawing/2014/main" id="{74A3F9A0-B536-4380-BBAE-0AFE8673D256}"/>
              </a:ext>
            </a:extLst>
          </p:cNvPr>
          <p:cNvSpPr txBox="1">
            <a:spLocks noChangeArrowheads="1"/>
          </p:cNvSpPr>
          <p:nvPr/>
        </p:nvSpPr>
        <p:spPr bwMode="auto">
          <a:xfrm>
            <a:off x="1079863" y="592897"/>
            <a:ext cx="5161181" cy="369332"/>
          </a:xfrm>
          <a:prstGeom prst="rect">
            <a:avLst/>
          </a:prstGeom>
          <a:solidFill>
            <a:srgbClr val="FFFF00"/>
          </a:solidFill>
          <a:ln w="25400">
            <a:solidFill>
              <a:srgbClr val="0000FF"/>
            </a:solidFill>
            <a:miter lim="800000"/>
            <a:headEnd/>
            <a:tailEnd/>
          </a:ln>
        </p:spPr>
        <p:txBody>
          <a:bodyPr wrap="square">
            <a:spAutoFit/>
          </a:bodyPr>
          <a:lstStyle/>
          <a:p>
            <a:r>
              <a:rPr lang="en-US" b="1" dirty="0"/>
              <a:t>Laurentian-Acadian Northern Pine-(Oak) Woodlands</a:t>
            </a:r>
          </a:p>
        </p:txBody>
      </p:sp>
      <p:pic>
        <p:nvPicPr>
          <p:cNvPr id="13" name="Picture 12">
            <a:extLst>
              <a:ext uri="{FF2B5EF4-FFF2-40B4-BE49-F238E27FC236}">
                <a16:creationId xmlns:a16="http://schemas.microsoft.com/office/drawing/2014/main" id="{E99E09A4-EC03-49EB-8126-ACF3970E2E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98850" y="556363"/>
            <a:ext cx="2036512" cy="2715350"/>
          </a:xfrm>
          <a:prstGeom prst="rect">
            <a:avLst/>
          </a:prstGeom>
          <a:ln w="25400">
            <a:solidFill>
              <a:schemeClr val="tx1"/>
            </a:solidFill>
          </a:ln>
        </p:spPr>
      </p:pic>
      <p:pic>
        <p:nvPicPr>
          <p:cNvPr id="14" name="Picture 13">
            <a:extLst>
              <a:ext uri="{FF2B5EF4-FFF2-40B4-BE49-F238E27FC236}">
                <a16:creationId xmlns:a16="http://schemas.microsoft.com/office/drawing/2014/main" id="{6286FA88-A992-4D83-8BE9-21F7A0529CF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16333" y="3455524"/>
            <a:ext cx="3523544" cy="2409194"/>
          </a:xfrm>
          <a:prstGeom prst="rect">
            <a:avLst/>
          </a:prstGeom>
          <a:ln w="25400">
            <a:solidFill>
              <a:schemeClr val="tx1"/>
            </a:solidFill>
          </a:ln>
        </p:spPr>
      </p:pic>
      <p:pic>
        <p:nvPicPr>
          <p:cNvPr id="2" name="Picture 2" descr="[graphic] Presettlement vegetation map of the western Great Lakes region.">
            <a:extLst>
              <a:ext uri="{FF2B5EF4-FFF2-40B4-BE49-F238E27FC236}">
                <a16:creationId xmlns:a16="http://schemas.microsoft.com/office/drawing/2014/main" id="{A9D1045B-DFF4-AC5C-E5C3-D9D3015F72AF}"/>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79863" y="1125503"/>
            <a:ext cx="5085806" cy="4292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237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0FCDF97-6028-E4DD-7A6B-DE31673A15E6}"/>
              </a:ext>
            </a:extLst>
          </p:cNvPr>
          <p:cNvGrpSpPr/>
          <p:nvPr/>
        </p:nvGrpSpPr>
        <p:grpSpPr>
          <a:xfrm>
            <a:off x="1167962" y="555027"/>
            <a:ext cx="4605893" cy="1586169"/>
            <a:chOff x="1237080" y="314674"/>
            <a:chExt cx="4605893" cy="1586169"/>
          </a:xfrm>
        </p:grpSpPr>
        <p:sp>
          <p:nvSpPr>
            <p:cNvPr id="10" name="Text Box 4"/>
            <p:cNvSpPr txBox="1">
              <a:spLocks noChangeArrowheads="1"/>
            </p:cNvSpPr>
            <p:nvPr/>
          </p:nvSpPr>
          <p:spPr bwMode="auto">
            <a:xfrm>
              <a:off x="1237080" y="815931"/>
              <a:ext cx="4059720" cy="1084912"/>
            </a:xfrm>
            <a:prstGeom prst="rect">
              <a:avLst/>
            </a:prstGeom>
            <a:solidFill>
              <a:schemeClr val="bg1"/>
            </a:solidFill>
            <a:ln w="28575">
              <a:solidFill>
                <a:srgbClr val="0000CC"/>
              </a:solidFill>
              <a:miter lim="800000"/>
              <a:headEnd/>
              <a:tailEnd/>
            </a:ln>
          </p:spPr>
          <p:txBody>
            <a:bodyPr wrap="square">
              <a:spAutoFit/>
            </a:bodyPr>
            <a:lstStyle/>
            <a:p>
              <a:pPr algn="l">
                <a:spcAft>
                  <a:spcPts val="300"/>
                </a:spcAft>
              </a:pPr>
              <a:r>
                <a:rPr lang="en-US" sz="1600" b="1" dirty="0" err="1">
                  <a:solidFill>
                    <a:srgbClr val="000000"/>
                  </a:solidFill>
                </a:rPr>
                <a:t>Heinselman</a:t>
              </a:r>
              <a:r>
                <a:rPr lang="en-US" sz="1600" b="1" dirty="0">
                  <a:solidFill>
                    <a:srgbClr val="000000"/>
                  </a:solidFill>
                </a:rPr>
                <a:t> (1973, 1996): return interval (yrs)</a:t>
              </a:r>
            </a:p>
            <a:p>
              <a:pPr algn="l">
                <a:spcAft>
                  <a:spcPts val="0"/>
                </a:spcAft>
              </a:pPr>
              <a:r>
                <a:rPr lang="en-US" sz="1600" b="1" dirty="0">
                  <a:solidFill>
                    <a:srgbClr val="000000"/>
                  </a:solidFill>
                </a:rPr>
                <a:t>   </a:t>
              </a:r>
              <a:r>
                <a:rPr lang="en-US" sz="1400" b="1" dirty="0">
                  <a:solidFill>
                    <a:srgbClr val="000000"/>
                  </a:solidFill>
                </a:rPr>
                <a:t>-Crown fire: 150-250</a:t>
              </a:r>
            </a:p>
            <a:p>
              <a:pPr algn="l">
                <a:spcAft>
                  <a:spcPts val="0"/>
                </a:spcAft>
              </a:pPr>
              <a:r>
                <a:rPr lang="en-US" sz="1600" b="1" dirty="0">
                  <a:solidFill>
                    <a:srgbClr val="000000"/>
                  </a:solidFill>
                </a:rPr>
                <a:t>   </a:t>
              </a:r>
              <a:r>
                <a:rPr lang="en-US" sz="1400" b="1" dirty="0">
                  <a:solidFill>
                    <a:srgbClr val="000000"/>
                  </a:solidFill>
                </a:rPr>
                <a:t>-Surface fire: 5-50</a:t>
              </a:r>
            </a:p>
            <a:p>
              <a:pPr algn="l">
                <a:spcAft>
                  <a:spcPts val="0"/>
                </a:spcAft>
              </a:pPr>
              <a:r>
                <a:rPr lang="en-US" sz="1400" b="1" dirty="0">
                  <a:solidFill>
                    <a:srgbClr val="000000"/>
                  </a:solidFill>
                </a:rPr>
                <a:t>    -Stand replacing fire-single cohort stands</a:t>
              </a:r>
              <a:endParaRPr lang="en-US" sz="1200" b="1" dirty="0">
                <a:solidFill>
                  <a:srgbClr val="FF0000"/>
                </a:solidFill>
              </a:endParaRPr>
            </a:p>
          </p:txBody>
        </p:sp>
        <p:sp>
          <p:nvSpPr>
            <p:cNvPr id="15" name="Rectangle 2"/>
            <p:cNvSpPr txBox="1">
              <a:spLocks noRot="1" noChangeArrowheads="1"/>
            </p:cNvSpPr>
            <p:nvPr/>
          </p:nvSpPr>
          <p:spPr>
            <a:xfrm>
              <a:off x="1261741" y="314674"/>
              <a:ext cx="4581232" cy="377877"/>
            </a:xfrm>
            <a:prstGeom prst="rect">
              <a:avLst/>
            </a:prstGeom>
            <a:solidFill>
              <a:srgbClr val="FFFF00"/>
            </a:solidFill>
            <a:ln w="31750">
              <a:solidFill>
                <a:srgbClr val="0000FF"/>
              </a:solidFill>
            </a:ln>
          </p:spPr>
          <p:txBody>
            <a:bodyPr/>
            <a:lstStyle/>
            <a:p>
              <a:pPr eaLnBrk="0" hangingPunct="0">
                <a:defRPr/>
              </a:pPr>
              <a:r>
                <a:rPr lang="en-US" sz="1600" b="1" kern="0" dirty="0">
                  <a:solidFill>
                    <a:srgbClr val="000000"/>
                  </a:solidFill>
                  <a:latin typeface="Arial" pitchFamily="34" charset="0"/>
                  <a:ea typeface="+mj-ea"/>
                  <a:cs typeface="Arial" pitchFamily="34" charset="0"/>
                </a:rPr>
                <a:t>What do we know about natural fire regimes?</a:t>
              </a:r>
              <a:endParaRPr lang="en-US" sz="1400" b="1" i="1" kern="0" dirty="0">
                <a:solidFill>
                  <a:srgbClr val="FF0000"/>
                </a:solidFill>
                <a:latin typeface="Arial" pitchFamily="34" charset="0"/>
                <a:ea typeface="+mj-ea"/>
                <a:cs typeface="Arial" pitchFamily="34" charset="0"/>
              </a:endParaRPr>
            </a:p>
          </p:txBody>
        </p:sp>
      </p:grpSp>
      <p:grpSp>
        <p:nvGrpSpPr>
          <p:cNvPr id="9" name="Group 8">
            <a:extLst>
              <a:ext uri="{FF2B5EF4-FFF2-40B4-BE49-F238E27FC236}">
                <a16:creationId xmlns:a16="http://schemas.microsoft.com/office/drawing/2014/main" id="{851E0114-94AB-8B12-F187-9A5349B2802D}"/>
              </a:ext>
            </a:extLst>
          </p:cNvPr>
          <p:cNvGrpSpPr/>
          <p:nvPr/>
        </p:nvGrpSpPr>
        <p:grpSpPr>
          <a:xfrm>
            <a:off x="1360974" y="558513"/>
            <a:ext cx="9890715" cy="5595720"/>
            <a:chOff x="1430643" y="314674"/>
            <a:chExt cx="9890715" cy="5595720"/>
          </a:xfrm>
        </p:grpSpPr>
        <p:grpSp>
          <p:nvGrpSpPr>
            <p:cNvPr id="7" name="Group 6">
              <a:extLst>
                <a:ext uri="{FF2B5EF4-FFF2-40B4-BE49-F238E27FC236}">
                  <a16:creationId xmlns:a16="http://schemas.microsoft.com/office/drawing/2014/main" id="{F4473703-C049-8732-C87B-837ACBEEBEDE}"/>
                </a:ext>
              </a:extLst>
            </p:cNvPr>
            <p:cNvGrpSpPr/>
            <p:nvPr/>
          </p:nvGrpSpPr>
          <p:grpSpPr>
            <a:xfrm>
              <a:off x="1430643" y="314674"/>
              <a:ext cx="9890715" cy="5595720"/>
              <a:chOff x="1430643" y="314674"/>
              <a:chExt cx="9890715" cy="5595720"/>
            </a:xfrm>
          </p:grpSpPr>
          <p:grpSp>
            <p:nvGrpSpPr>
              <p:cNvPr id="3" name="Group 2">
                <a:extLst>
                  <a:ext uri="{FF2B5EF4-FFF2-40B4-BE49-F238E27FC236}">
                    <a16:creationId xmlns:a16="http://schemas.microsoft.com/office/drawing/2014/main" id="{7866BE8B-2ADA-DF72-8946-C5A524B2A5B3}"/>
                  </a:ext>
                </a:extLst>
              </p:cNvPr>
              <p:cNvGrpSpPr/>
              <p:nvPr/>
            </p:nvGrpSpPr>
            <p:grpSpPr>
              <a:xfrm>
                <a:off x="6348477" y="314674"/>
                <a:ext cx="4972881" cy="5595720"/>
                <a:chOff x="6278809" y="549805"/>
                <a:chExt cx="4972881" cy="5595720"/>
              </a:xfrm>
            </p:grpSpPr>
            <p:grpSp>
              <p:nvGrpSpPr>
                <p:cNvPr id="22" name="Group 21">
                  <a:extLst>
                    <a:ext uri="{FF2B5EF4-FFF2-40B4-BE49-F238E27FC236}">
                      <a16:creationId xmlns:a16="http://schemas.microsoft.com/office/drawing/2014/main" id="{6FC314C2-0E5B-91C6-ACD4-E6EF3007D9CB}"/>
                    </a:ext>
                  </a:extLst>
                </p:cNvPr>
                <p:cNvGrpSpPr/>
                <p:nvPr/>
              </p:nvGrpSpPr>
              <p:grpSpPr>
                <a:xfrm>
                  <a:off x="6278809" y="549805"/>
                  <a:ext cx="4972881" cy="5595720"/>
                  <a:chOff x="1985554" y="984069"/>
                  <a:chExt cx="4572000" cy="5199017"/>
                </a:xfrm>
              </p:grpSpPr>
              <p:sp>
                <p:nvSpPr>
                  <p:cNvPr id="23" name="Rectangle 22">
                    <a:extLst>
                      <a:ext uri="{FF2B5EF4-FFF2-40B4-BE49-F238E27FC236}">
                        <a16:creationId xmlns:a16="http://schemas.microsoft.com/office/drawing/2014/main" id="{DE455D5B-CBFC-36D1-64A4-C005209C1361}"/>
                      </a:ext>
                    </a:extLst>
                  </p:cNvPr>
                  <p:cNvSpPr/>
                  <p:nvPr/>
                </p:nvSpPr>
                <p:spPr>
                  <a:xfrm>
                    <a:off x="1985554" y="984069"/>
                    <a:ext cx="4572000" cy="5199017"/>
                  </a:xfrm>
                  <a:prstGeom prst="rect">
                    <a:avLst/>
                  </a:prstGeom>
                  <a:solidFill>
                    <a:schemeClr val="bg1"/>
                  </a:solid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4">
                    <a:extLst>
                      <a:ext uri="{FF2B5EF4-FFF2-40B4-BE49-F238E27FC236}">
                        <a16:creationId xmlns:a16="http://schemas.microsoft.com/office/drawing/2014/main" id="{E23F8256-2362-1AE8-39B2-B3C5CA1F920B}"/>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281645" y="1785257"/>
                    <a:ext cx="3988525" cy="395618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a:extLst>
                      <a:ext uri="{FF2B5EF4-FFF2-40B4-BE49-F238E27FC236}">
                        <a16:creationId xmlns:a16="http://schemas.microsoft.com/office/drawing/2014/main" id="{FF151E87-103A-3C14-B565-7E5A4593CEF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216435" y="1223554"/>
                    <a:ext cx="1178780" cy="1123405"/>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Star: 5 Points 17">
                  <a:extLst>
                    <a:ext uri="{FF2B5EF4-FFF2-40B4-BE49-F238E27FC236}">
                      <a16:creationId xmlns:a16="http://schemas.microsoft.com/office/drawing/2014/main" id="{E985C1BA-374E-BF61-F9F9-4EDFCEB57534}"/>
                    </a:ext>
                  </a:extLst>
                </p:cNvPr>
                <p:cNvSpPr/>
                <p:nvPr/>
              </p:nvSpPr>
              <p:spPr>
                <a:xfrm>
                  <a:off x="8311713" y="2689677"/>
                  <a:ext cx="349912" cy="338554"/>
                </a:xfrm>
                <a:prstGeom prst="star5">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tar: 5 Points 18">
                  <a:extLst>
                    <a:ext uri="{FF2B5EF4-FFF2-40B4-BE49-F238E27FC236}">
                      <a16:creationId xmlns:a16="http://schemas.microsoft.com/office/drawing/2014/main" id="{B745D696-F0CB-ACBF-8802-308D1DC94686}"/>
                    </a:ext>
                  </a:extLst>
                </p:cNvPr>
                <p:cNvSpPr/>
                <p:nvPr/>
              </p:nvSpPr>
              <p:spPr>
                <a:xfrm>
                  <a:off x="7340671" y="3541156"/>
                  <a:ext cx="349912" cy="338554"/>
                </a:xfrm>
                <a:prstGeom prst="star5">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10BE340A-7EE5-E401-353A-DEF65DE820A6}"/>
                    </a:ext>
                  </a:extLst>
                </p:cNvPr>
                <p:cNvSpPr txBox="1"/>
                <p:nvPr/>
              </p:nvSpPr>
              <p:spPr>
                <a:xfrm>
                  <a:off x="7134035" y="5465660"/>
                  <a:ext cx="3401587" cy="584775"/>
                </a:xfrm>
                <a:prstGeom prst="rect">
                  <a:avLst/>
                </a:prstGeom>
                <a:solidFill>
                  <a:schemeClr val="bg1"/>
                </a:solidFill>
                <a:ln w="25400">
                  <a:solidFill>
                    <a:schemeClr val="tx1"/>
                  </a:solidFill>
                </a:ln>
              </p:spPr>
              <p:txBody>
                <a:bodyPr wrap="square" rtlCol="0">
                  <a:spAutoFit/>
                </a:bodyPr>
                <a:lstStyle/>
                <a:p>
                  <a:pPr algn="ctr"/>
                  <a:r>
                    <a:rPr lang="en-US" sz="1600" b="1" i="1" dirty="0"/>
                    <a:t>Leech Lake Band of Ojibwe Homeland</a:t>
                  </a:r>
                </a:p>
                <a:p>
                  <a:pPr algn="ctr"/>
                  <a:r>
                    <a:rPr lang="en-US" sz="1600" b="1" i="1" dirty="0"/>
                    <a:t>Chippewa National Forest</a:t>
                  </a:r>
                </a:p>
              </p:txBody>
            </p:sp>
          </p:grpSp>
          <p:grpSp>
            <p:nvGrpSpPr>
              <p:cNvPr id="4" name="Group 3">
                <a:extLst>
                  <a:ext uri="{FF2B5EF4-FFF2-40B4-BE49-F238E27FC236}">
                    <a16:creationId xmlns:a16="http://schemas.microsoft.com/office/drawing/2014/main" id="{AB3885C4-C425-2ADC-E59B-B4D26E68D0FD}"/>
                  </a:ext>
                </a:extLst>
              </p:cNvPr>
              <p:cNvGrpSpPr/>
              <p:nvPr/>
            </p:nvGrpSpPr>
            <p:grpSpPr>
              <a:xfrm>
                <a:off x="1430643" y="2019299"/>
                <a:ext cx="4600454" cy="1168382"/>
                <a:chOff x="-3547086" y="3962904"/>
                <a:chExt cx="4600454" cy="1168382"/>
              </a:xfrm>
            </p:grpSpPr>
            <p:sp>
              <p:nvSpPr>
                <p:cNvPr id="47" name="Text Box 13">
                  <a:extLst>
                    <a:ext uri="{FF2B5EF4-FFF2-40B4-BE49-F238E27FC236}">
                      <a16:creationId xmlns:a16="http://schemas.microsoft.com/office/drawing/2014/main" id="{8977A21B-13AE-4DD0-979D-D7CF54273499}"/>
                    </a:ext>
                  </a:extLst>
                </p:cNvPr>
                <p:cNvSpPr txBox="1">
                  <a:spLocks noChangeArrowheads="1"/>
                </p:cNvSpPr>
                <p:nvPr/>
              </p:nvSpPr>
              <p:spPr bwMode="auto">
                <a:xfrm>
                  <a:off x="-1078613" y="3962904"/>
                  <a:ext cx="2131981" cy="523220"/>
                </a:xfrm>
                <a:prstGeom prst="rect">
                  <a:avLst/>
                </a:prstGeom>
                <a:solidFill>
                  <a:srgbClr val="FFFFCC"/>
                </a:solidFill>
                <a:ln w="25400">
                  <a:solidFill>
                    <a:srgbClr val="C00000"/>
                  </a:solidFill>
                  <a:miter lim="800000"/>
                  <a:headEnd/>
                  <a:tailEnd/>
                </a:ln>
                <a:effectLst/>
              </p:spPr>
              <p:txBody>
                <a:bodyPr wrap="square">
                  <a:spAutoFit/>
                </a:bodyPr>
                <a:lstStyle/>
                <a:p>
                  <a:pPr algn="l"/>
                  <a:r>
                    <a:rPr lang="en-US" sz="1400" b="1" dirty="0">
                      <a:solidFill>
                        <a:srgbClr val="000000"/>
                      </a:solidFill>
                    </a:rPr>
                    <a:t>Fire intervals: 1-40 years</a:t>
                  </a:r>
                </a:p>
                <a:p>
                  <a:pPr algn="l"/>
                  <a:r>
                    <a:rPr lang="en-US" sz="1400" b="1" dirty="0">
                      <a:solidFill>
                        <a:srgbClr val="000000"/>
                      </a:solidFill>
                    </a:rPr>
                    <a:t>Mean fire interval: 6.6  yrs</a:t>
                  </a:r>
                </a:p>
              </p:txBody>
            </p:sp>
            <p:sp>
              <p:nvSpPr>
                <p:cNvPr id="44" name="TextBox 43">
                  <a:extLst>
                    <a:ext uri="{FF2B5EF4-FFF2-40B4-BE49-F238E27FC236}">
                      <a16:creationId xmlns:a16="http://schemas.microsoft.com/office/drawing/2014/main" id="{0FECC804-5CE9-4DE0-8ED2-A04F0A42F6B3}"/>
                    </a:ext>
                  </a:extLst>
                </p:cNvPr>
                <p:cNvSpPr txBox="1"/>
                <p:nvPr/>
              </p:nvSpPr>
              <p:spPr>
                <a:xfrm>
                  <a:off x="-3172661" y="4572923"/>
                  <a:ext cx="2379354" cy="523220"/>
                </a:xfrm>
                <a:prstGeom prst="rect">
                  <a:avLst/>
                </a:prstGeom>
                <a:solidFill>
                  <a:schemeClr val="bg1"/>
                </a:solidFill>
                <a:ln w="25400">
                  <a:solidFill>
                    <a:srgbClr val="0000FF"/>
                  </a:solidFill>
                </a:ln>
              </p:spPr>
              <p:txBody>
                <a:bodyPr wrap="square" rtlCol="0">
                  <a:spAutoFit/>
                </a:bodyPr>
                <a:lstStyle/>
                <a:p>
                  <a:pPr algn="ctr"/>
                  <a:r>
                    <a:rPr lang="en-US" sz="1400" b="1" dirty="0"/>
                    <a:t>Stambaugh et al. 2021. Forest Ecology and Management</a:t>
                  </a:r>
                </a:p>
              </p:txBody>
            </p:sp>
            <p:sp>
              <p:nvSpPr>
                <p:cNvPr id="45" name="Text Box 19">
                  <a:extLst>
                    <a:ext uri="{FF2B5EF4-FFF2-40B4-BE49-F238E27FC236}">
                      <a16:creationId xmlns:a16="http://schemas.microsoft.com/office/drawing/2014/main" id="{DBFFCFDC-A37A-4812-8419-48F2201B6937}"/>
                    </a:ext>
                  </a:extLst>
                </p:cNvPr>
                <p:cNvSpPr txBox="1">
                  <a:spLocks noChangeArrowheads="1"/>
                </p:cNvSpPr>
                <p:nvPr/>
              </p:nvSpPr>
              <p:spPr bwMode="auto">
                <a:xfrm>
                  <a:off x="-3547086" y="4047346"/>
                  <a:ext cx="2400549" cy="307777"/>
                </a:xfrm>
                <a:prstGeom prst="rect">
                  <a:avLst/>
                </a:prstGeom>
                <a:solidFill>
                  <a:srgbClr val="FFFF00"/>
                </a:solidFill>
                <a:ln w="25400">
                  <a:solidFill>
                    <a:srgbClr val="C00000"/>
                  </a:solidFill>
                  <a:miter lim="800000"/>
                  <a:headEnd/>
                  <a:tailEnd/>
                </a:ln>
              </p:spPr>
              <p:txBody>
                <a:bodyPr wrap="square">
                  <a:spAutoFit/>
                </a:bodyPr>
                <a:lstStyle/>
                <a:p>
                  <a:r>
                    <a:rPr lang="en-US" sz="1400" b="1" dirty="0"/>
                    <a:t>Recent quantitative estimates</a:t>
                  </a:r>
                </a:p>
              </p:txBody>
            </p:sp>
            <p:sp>
              <p:nvSpPr>
                <p:cNvPr id="2" name="Text Box 19">
                  <a:extLst>
                    <a:ext uri="{FF2B5EF4-FFF2-40B4-BE49-F238E27FC236}">
                      <a16:creationId xmlns:a16="http://schemas.microsoft.com/office/drawing/2014/main" id="{0914554B-86FD-6585-2006-96B540AA97A4}"/>
                    </a:ext>
                  </a:extLst>
                </p:cNvPr>
                <p:cNvSpPr txBox="1">
                  <a:spLocks noChangeArrowheads="1"/>
                </p:cNvSpPr>
                <p:nvPr/>
              </p:nvSpPr>
              <p:spPr bwMode="auto">
                <a:xfrm>
                  <a:off x="-481836" y="4608066"/>
                  <a:ext cx="1493513" cy="523220"/>
                </a:xfrm>
                <a:prstGeom prst="rect">
                  <a:avLst/>
                </a:prstGeom>
                <a:solidFill>
                  <a:srgbClr val="FFFF00"/>
                </a:solidFill>
                <a:ln w="25400">
                  <a:solidFill>
                    <a:srgbClr val="C00000"/>
                  </a:solidFill>
                  <a:miter lim="800000"/>
                  <a:headEnd/>
                  <a:tailEnd/>
                </a:ln>
              </p:spPr>
              <p:txBody>
                <a:bodyPr wrap="square">
                  <a:spAutoFit/>
                </a:bodyPr>
                <a:lstStyle/>
                <a:p>
                  <a:r>
                    <a:rPr lang="en-US" sz="1400" b="1" dirty="0"/>
                    <a:t>Similar estimates in WI and MI</a:t>
                  </a:r>
                </a:p>
              </p:txBody>
            </p:sp>
          </p:grpSp>
        </p:grpSp>
        <p:sp>
          <p:nvSpPr>
            <p:cNvPr id="8" name="Star: 5 Points 7">
              <a:extLst>
                <a:ext uri="{FF2B5EF4-FFF2-40B4-BE49-F238E27FC236}">
                  <a16:creationId xmlns:a16="http://schemas.microsoft.com/office/drawing/2014/main" id="{E0BD08B1-4C39-9531-2886-9A348D72A6C6}"/>
                </a:ext>
              </a:extLst>
            </p:cNvPr>
            <p:cNvSpPr/>
            <p:nvPr/>
          </p:nvSpPr>
          <p:spPr>
            <a:xfrm>
              <a:off x="8878390" y="2664461"/>
              <a:ext cx="349912" cy="338554"/>
            </a:xfrm>
            <a:prstGeom prst="star5">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Oval 32">
            <a:extLst>
              <a:ext uri="{FF2B5EF4-FFF2-40B4-BE49-F238E27FC236}">
                <a16:creationId xmlns:a16="http://schemas.microsoft.com/office/drawing/2014/main" id="{FA72AF09-F271-F2EF-D025-CD25DB458ADB}"/>
              </a:ext>
            </a:extLst>
          </p:cNvPr>
          <p:cNvSpPr/>
          <p:nvPr/>
        </p:nvSpPr>
        <p:spPr>
          <a:xfrm>
            <a:off x="3555670" y="2164605"/>
            <a:ext cx="2529433" cy="720286"/>
          </a:xfrm>
          <a:prstGeom prst="ellipse">
            <a:avLst/>
          </a:prstGeom>
          <a:noFill/>
          <a:ln w="317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B98C69B4-F787-1722-61A2-D4264F623393}"/>
              </a:ext>
            </a:extLst>
          </p:cNvPr>
          <p:cNvGrpSpPr/>
          <p:nvPr/>
        </p:nvGrpSpPr>
        <p:grpSpPr>
          <a:xfrm>
            <a:off x="1673795" y="3585800"/>
            <a:ext cx="4744171" cy="2522926"/>
            <a:chOff x="1342012" y="3375946"/>
            <a:chExt cx="4744171" cy="2522926"/>
          </a:xfrm>
        </p:grpSpPr>
        <p:grpSp>
          <p:nvGrpSpPr>
            <p:cNvPr id="11" name="Group 10">
              <a:extLst>
                <a:ext uri="{FF2B5EF4-FFF2-40B4-BE49-F238E27FC236}">
                  <a16:creationId xmlns:a16="http://schemas.microsoft.com/office/drawing/2014/main" id="{5DBA4874-54C9-4E1E-6196-7420D02D14E5}"/>
                </a:ext>
              </a:extLst>
            </p:cNvPr>
            <p:cNvGrpSpPr/>
            <p:nvPr/>
          </p:nvGrpSpPr>
          <p:grpSpPr>
            <a:xfrm>
              <a:off x="1384619" y="3375946"/>
              <a:ext cx="4701564" cy="2522926"/>
              <a:chOff x="917928" y="3518751"/>
              <a:chExt cx="4701564" cy="2522926"/>
            </a:xfrm>
          </p:grpSpPr>
          <p:pic>
            <p:nvPicPr>
              <p:cNvPr id="5" name="Picture 4">
                <a:extLst>
                  <a:ext uri="{FF2B5EF4-FFF2-40B4-BE49-F238E27FC236}">
                    <a16:creationId xmlns:a16="http://schemas.microsoft.com/office/drawing/2014/main" id="{68DCBE45-98A9-47A0-9B22-6176BC8F727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7928" y="3518751"/>
                <a:ext cx="3633607" cy="2522926"/>
              </a:xfrm>
              <a:prstGeom prst="rect">
                <a:avLst/>
              </a:prstGeom>
              <a:ln w="25400">
                <a:solidFill>
                  <a:schemeClr val="tx1"/>
                </a:solidFill>
              </a:ln>
            </p:spPr>
          </p:pic>
          <p:sp>
            <p:nvSpPr>
              <p:cNvPr id="34" name="Text Box 19">
                <a:extLst>
                  <a:ext uri="{FF2B5EF4-FFF2-40B4-BE49-F238E27FC236}">
                    <a16:creationId xmlns:a16="http://schemas.microsoft.com/office/drawing/2014/main" id="{61DB2347-FB32-9EF8-138D-078BD94AA920}"/>
                  </a:ext>
                </a:extLst>
              </p:cNvPr>
              <p:cNvSpPr txBox="1">
                <a:spLocks noChangeArrowheads="1"/>
              </p:cNvSpPr>
              <p:nvPr/>
            </p:nvSpPr>
            <p:spPr bwMode="auto">
              <a:xfrm>
                <a:off x="3980025" y="3723170"/>
                <a:ext cx="1639467" cy="584775"/>
              </a:xfrm>
              <a:prstGeom prst="rect">
                <a:avLst/>
              </a:prstGeom>
              <a:solidFill>
                <a:srgbClr val="FFFF00"/>
              </a:solidFill>
              <a:ln w="25400">
                <a:solidFill>
                  <a:srgbClr val="C00000"/>
                </a:solidFill>
                <a:miter lim="800000"/>
                <a:headEnd/>
                <a:tailEnd/>
              </a:ln>
            </p:spPr>
            <p:txBody>
              <a:bodyPr wrap="square">
                <a:spAutoFit/>
              </a:bodyPr>
              <a:lstStyle/>
              <a:p>
                <a:r>
                  <a:rPr lang="en-US" sz="1600" b="1" dirty="0"/>
                  <a:t>Fires were not all stand replacing</a:t>
                </a:r>
              </a:p>
            </p:txBody>
          </p:sp>
        </p:grpSp>
        <p:sp>
          <p:nvSpPr>
            <p:cNvPr id="12" name="TextBox 11">
              <a:extLst>
                <a:ext uri="{FF2B5EF4-FFF2-40B4-BE49-F238E27FC236}">
                  <a16:creationId xmlns:a16="http://schemas.microsoft.com/office/drawing/2014/main" id="{C4B01E1B-D040-4414-BC4C-AFF7B5F79690}"/>
                </a:ext>
              </a:extLst>
            </p:cNvPr>
            <p:cNvSpPr txBox="1"/>
            <p:nvPr/>
          </p:nvSpPr>
          <p:spPr>
            <a:xfrm>
              <a:off x="1342012" y="5556902"/>
              <a:ext cx="2276554" cy="301489"/>
            </a:xfrm>
            <a:prstGeom prst="rect">
              <a:avLst/>
            </a:prstGeom>
            <a:noFill/>
          </p:spPr>
          <p:txBody>
            <a:bodyPr wrap="square">
              <a:spAutoFit/>
            </a:bodyPr>
            <a:lstStyle/>
            <a:p>
              <a:r>
                <a:rPr lang="sv-SE" sz="1100" b="1" dirty="0">
                  <a:solidFill>
                    <a:schemeClr val="bg1"/>
                  </a:solidFill>
                  <a:latin typeface="Arial" panose="020B0604020202020204" pitchFamily="34" charset="0"/>
                  <a:ea typeface="Calibri" panose="020F0502020204030204" pitchFamily="34" charset="0"/>
                </a:rPr>
                <a:t>Jack McGowan-Stinski </a:t>
              </a:r>
              <a:endParaRPr lang="en-US" sz="1100" b="1" dirty="0">
                <a:solidFill>
                  <a:schemeClr val="bg1"/>
                </a:solidFill>
              </a:endParaRPr>
            </a:p>
          </p:txBody>
        </p:sp>
      </p:grpSp>
    </p:spTree>
    <p:extLst>
      <p:ext uri="{BB962C8B-B14F-4D97-AF65-F5344CB8AC3E}">
        <p14:creationId xmlns:p14="http://schemas.microsoft.com/office/powerpoint/2010/main" val="103072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EF7AAD3-B77E-FD81-F98D-2246EC6C28CC}"/>
              </a:ext>
            </a:extLst>
          </p:cNvPr>
          <p:cNvSpPr txBox="1">
            <a:spLocks noRot="1" noChangeArrowheads="1"/>
          </p:cNvSpPr>
          <p:nvPr/>
        </p:nvSpPr>
        <p:spPr>
          <a:xfrm>
            <a:off x="1314164" y="590606"/>
            <a:ext cx="6410446" cy="646331"/>
          </a:xfrm>
          <a:prstGeom prst="rect">
            <a:avLst/>
          </a:prstGeom>
          <a:solidFill>
            <a:schemeClr val="bg1"/>
          </a:solidFill>
          <a:ln w="31750">
            <a:solidFill>
              <a:srgbClr val="0000FF"/>
            </a:solidFill>
          </a:ln>
        </p:spPr>
        <p:txBody>
          <a:bodyPr/>
          <a:lstStyle/>
          <a:p>
            <a:pPr eaLnBrk="0" hangingPunct="0">
              <a:defRPr/>
            </a:pPr>
            <a:r>
              <a:rPr lang="en-US" sz="1500" b="1" i="1" kern="0" dirty="0">
                <a:solidFill>
                  <a:srgbClr val="C00000"/>
                </a:solidFill>
                <a:latin typeface="Arial" pitchFamily="34" charset="0"/>
                <a:cs typeface="Arial" pitchFamily="34" charset="0"/>
              </a:rPr>
              <a:t>Mixed-severity fire regimes, including less-than-stand-replacing fire</a:t>
            </a:r>
          </a:p>
          <a:p>
            <a:pPr algn="ctr" eaLnBrk="0" hangingPunct="0">
              <a:defRPr/>
            </a:pPr>
            <a:r>
              <a:rPr lang="en-US" sz="1800" b="1" kern="0" dirty="0">
                <a:solidFill>
                  <a:srgbClr val="000000"/>
                </a:solidFill>
                <a:latin typeface="Arial" pitchFamily="34" charset="0"/>
                <a:cs typeface="Arial" pitchFamily="34" charset="0"/>
              </a:rPr>
              <a:t> </a:t>
            </a:r>
            <a:r>
              <a:rPr lang="en-US" sz="1400" b="1" kern="0" dirty="0">
                <a:solidFill>
                  <a:srgbClr val="000000"/>
                </a:solidFill>
                <a:latin typeface="Arial" pitchFamily="34" charset="0"/>
                <a:cs typeface="Arial" pitchFamily="34" charset="0"/>
              </a:rPr>
              <a:t>(Bergman 1924, Shirely 1932, Eyre and Zehngraff 1948)</a:t>
            </a:r>
            <a:endParaRPr lang="en-US" sz="1200" b="1" kern="0" dirty="0">
              <a:solidFill>
                <a:srgbClr val="000000"/>
              </a:solidFill>
              <a:latin typeface="Arial" pitchFamily="34" charset="0"/>
              <a:cs typeface="Arial" pitchFamily="34" charset="0"/>
            </a:endParaRPr>
          </a:p>
        </p:txBody>
      </p:sp>
      <p:grpSp>
        <p:nvGrpSpPr>
          <p:cNvPr id="27" name="Group 26">
            <a:extLst>
              <a:ext uri="{FF2B5EF4-FFF2-40B4-BE49-F238E27FC236}">
                <a16:creationId xmlns:a16="http://schemas.microsoft.com/office/drawing/2014/main" id="{0C66AF00-C7FF-BDAD-E9FB-E999E39DB4AC}"/>
              </a:ext>
            </a:extLst>
          </p:cNvPr>
          <p:cNvGrpSpPr/>
          <p:nvPr/>
        </p:nvGrpSpPr>
        <p:grpSpPr>
          <a:xfrm>
            <a:off x="1314164" y="1363390"/>
            <a:ext cx="9773711" cy="4418637"/>
            <a:chOff x="1296747" y="1215344"/>
            <a:chExt cx="9773711" cy="4418637"/>
          </a:xfrm>
        </p:grpSpPr>
        <p:grpSp>
          <p:nvGrpSpPr>
            <p:cNvPr id="19" name="Group 18">
              <a:extLst>
                <a:ext uri="{FF2B5EF4-FFF2-40B4-BE49-F238E27FC236}">
                  <a16:creationId xmlns:a16="http://schemas.microsoft.com/office/drawing/2014/main" id="{9A3ADE37-69A0-6529-E84B-2B5505DF3BB2}"/>
                </a:ext>
              </a:extLst>
            </p:cNvPr>
            <p:cNvGrpSpPr/>
            <p:nvPr/>
          </p:nvGrpSpPr>
          <p:grpSpPr>
            <a:xfrm>
              <a:off x="1296747" y="1215344"/>
              <a:ext cx="9773711" cy="2046714"/>
              <a:chOff x="571944" y="1212281"/>
              <a:chExt cx="9773711" cy="2046714"/>
            </a:xfrm>
          </p:grpSpPr>
          <p:pic>
            <p:nvPicPr>
              <p:cNvPr id="3" name="Picture 2">
                <a:extLst>
                  <a:ext uri="{FF2B5EF4-FFF2-40B4-BE49-F238E27FC236}">
                    <a16:creationId xmlns:a16="http://schemas.microsoft.com/office/drawing/2014/main" id="{4DF7AF14-9BE1-BA86-F540-3C27960C64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4520" y="1229630"/>
                <a:ext cx="2731135" cy="1963030"/>
              </a:xfrm>
              <a:prstGeom prst="rect">
                <a:avLst/>
              </a:prstGeom>
              <a:ln w="25400">
                <a:solidFill>
                  <a:srgbClr val="C00000"/>
                </a:solidFill>
              </a:ln>
            </p:spPr>
          </p:pic>
          <p:grpSp>
            <p:nvGrpSpPr>
              <p:cNvPr id="18" name="Group 17">
                <a:extLst>
                  <a:ext uri="{FF2B5EF4-FFF2-40B4-BE49-F238E27FC236}">
                    <a16:creationId xmlns:a16="http://schemas.microsoft.com/office/drawing/2014/main" id="{20F07F44-B98F-F303-63B7-F296F7A9A963}"/>
                  </a:ext>
                </a:extLst>
              </p:cNvPr>
              <p:cNvGrpSpPr/>
              <p:nvPr/>
            </p:nvGrpSpPr>
            <p:grpSpPr>
              <a:xfrm>
                <a:off x="571944" y="1212281"/>
                <a:ext cx="6879233" cy="2046714"/>
                <a:chOff x="571944" y="1212281"/>
                <a:chExt cx="6879233" cy="2046714"/>
              </a:xfrm>
            </p:grpSpPr>
            <p:grpSp>
              <p:nvGrpSpPr>
                <p:cNvPr id="30" name="Group 29">
                  <a:extLst>
                    <a:ext uri="{FF2B5EF4-FFF2-40B4-BE49-F238E27FC236}">
                      <a16:creationId xmlns:a16="http://schemas.microsoft.com/office/drawing/2014/main" id="{2898EB89-3B92-488C-A755-7A6E6820BB1D}"/>
                    </a:ext>
                  </a:extLst>
                </p:cNvPr>
                <p:cNvGrpSpPr/>
                <p:nvPr/>
              </p:nvGrpSpPr>
              <p:grpSpPr>
                <a:xfrm>
                  <a:off x="4720042" y="1229630"/>
                  <a:ext cx="2731135" cy="1993395"/>
                  <a:chOff x="64319" y="3416579"/>
                  <a:chExt cx="2731135" cy="1993395"/>
                </a:xfrm>
              </p:grpSpPr>
              <p:pic>
                <p:nvPicPr>
                  <p:cNvPr id="31" name="Picture 30">
                    <a:extLst>
                      <a:ext uri="{FF2B5EF4-FFF2-40B4-BE49-F238E27FC236}">
                        <a16:creationId xmlns:a16="http://schemas.microsoft.com/office/drawing/2014/main" id="{C742B656-273C-448F-9395-6E9DD73B51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319" y="3416579"/>
                    <a:ext cx="2731135" cy="1993395"/>
                  </a:xfrm>
                  <a:prstGeom prst="rect">
                    <a:avLst/>
                  </a:prstGeom>
                  <a:ln w="25400">
                    <a:solidFill>
                      <a:schemeClr val="tx1"/>
                    </a:solidFill>
                  </a:ln>
                </p:spPr>
              </p:pic>
              <p:sp>
                <p:nvSpPr>
                  <p:cNvPr id="32" name="Rectangle 31">
                    <a:extLst>
                      <a:ext uri="{FF2B5EF4-FFF2-40B4-BE49-F238E27FC236}">
                        <a16:creationId xmlns:a16="http://schemas.microsoft.com/office/drawing/2014/main" id="{66EBD02A-8CFA-4C12-8239-1FC6927DE98E}"/>
                      </a:ext>
                    </a:extLst>
                  </p:cNvPr>
                  <p:cNvSpPr/>
                  <p:nvPr/>
                </p:nvSpPr>
                <p:spPr>
                  <a:xfrm>
                    <a:off x="265139" y="3491228"/>
                    <a:ext cx="1446180" cy="553998"/>
                  </a:xfrm>
                  <a:prstGeom prst="rect">
                    <a:avLst/>
                  </a:prstGeom>
                  <a:solidFill>
                    <a:srgbClr val="C00000"/>
                  </a:solidFill>
                  <a:ln w="25400">
                    <a:solidFill>
                      <a:schemeClr val="tx1"/>
                    </a:solidFill>
                  </a:ln>
                </p:spPr>
                <p:txBody>
                  <a:bodyPr wrap="square">
                    <a:spAutoFit/>
                  </a:bodyPr>
                  <a:lstStyle/>
                  <a:p>
                    <a:pPr algn="ctr"/>
                    <a:r>
                      <a:rPr lang="en-US" sz="1000" b="1" dirty="0">
                        <a:solidFill>
                          <a:schemeClr val="bg1"/>
                        </a:solidFill>
                        <a:latin typeface="Arial" panose="020B0604020202020204" pitchFamily="34" charset="0"/>
                        <a:ea typeface="Times New Roman" panose="02020603050405020304" pitchFamily="18" charset="0"/>
                      </a:rPr>
                      <a:t>“</a:t>
                    </a:r>
                    <a:r>
                      <a:rPr lang="en-US" sz="1000" b="1" i="1" dirty="0">
                        <a:solidFill>
                          <a:schemeClr val="bg1"/>
                        </a:solidFill>
                        <a:latin typeface="Arial" panose="020B0604020202020204" pitchFamily="34" charset="0"/>
                        <a:ea typeface="Times New Roman" panose="02020603050405020304" pitchFamily="18" charset="0"/>
                      </a:rPr>
                      <a:t>Large old pines and </a:t>
                    </a:r>
                  </a:p>
                  <a:p>
                    <a:pPr algn="ctr"/>
                    <a:r>
                      <a:rPr lang="en-US" sz="1000" b="1" i="1" dirty="0">
                        <a:solidFill>
                          <a:schemeClr val="bg1"/>
                        </a:solidFill>
                        <a:latin typeface="Arial" panose="020B0604020202020204" pitchFamily="34" charset="0"/>
                        <a:ea typeface="Times New Roman" panose="02020603050405020304" pitchFamily="18" charset="0"/>
                      </a:rPr>
                      <a:t>red pine cohort regeneration.</a:t>
                    </a:r>
                    <a:r>
                      <a:rPr lang="en-US" sz="1000" b="1" dirty="0">
                        <a:solidFill>
                          <a:schemeClr val="bg1"/>
                        </a:solidFill>
                        <a:latin typeface="Arial" panose="020B0604020202020204" pitchFamily="34" charset="0"/>
                        <a:ea typeface="Times New Roman" panose="02020603050405020304" pitchFamily="18" charset="0"/>
                      </a:rPr>
                      <a:t>”</a:t>
                    </a:r>
                    <a:endParaRPr lang="en-US" sz="1000" b="1" dirty="0">
                      <a:solidFill>
                        <a:schemeClr val="bg1"/>
                      </a:solidFill>
                    </a:endParaRPr>
                  </a:p>
                </p:txBody>
              </p:sp>
            </p:grpSp>
            <p:sp>
              <p:nvSpPr>
                <p:cNvPr id="5" name="Rectangle 4">
                  <a:extLst>
                    <a:ext uri="{FF2B5EF4-FFF2-40B4-BE49-F238E27FC236}">
                      <a16:creationId xmlns:a16="http://schemas.microsoft.com/office/drawing/2014/main" id="{1140EDBC-BF1D-B83D-3E21-2317AFDFB465}"/>
                    </a:ext>
                  </a:extLst>
                </p:cNvPr>
                <p:cNvSpPr/>
                <p:nvPr/>
              </p:nvSpPr>
              <p:spPr>
                <a:xfrm>
                  <a:off x="571944" y="1212281"/>
                  <a:ext cx="3858806" cy="2046714"/>
                </a:xfrm>
                <a:prstGeom prst="rect">
                  <a:avLst/>
                </a:prstGeom>
                <a:solidFill>
                  <a:srgbClr val="FFFFCC"/>
                </a:solidFill>
                <a:ln w="25400">
                  <a:solidFill>
                    <a:schemeClr val="tx1"/>
                  </a:solidFill>
                </a:ln>
              </p:spPr>
              <p:txBody>
                <a:bodyPr wrap="square">
                  <a:spAutoFit/>
                </a:bodyPr>
                <a:lstStyle/>
                <a:p>
                  <a:pPr indent="-342900" algn="l">
                    <a:spcAft>
                      <a:spcPts val="300"/>
                    </a:spcAft>
                  </a:pPr>
                  <a:r>
                    <a:rPr lang="en-US" sz="1600" b="1" dirty="0"/>
                    <a:t>What did these ecosystems look like?</a:t>
                  </a:r>
                </a:p>
                <a:p>
                  <a:pPr marL="182880" algn="l">
                    <a:spcAft>
                      <a:spcPts val="300"/>
                    </a:spcAft>
                  </a:pPr>
                  <a:r>
                    <a:rPr lang="en-US" sz="1600" b="1" dirty="0"/>
                    <a:t>-Woodlands</a:t>
                  </a:r>
                </a:p>
                <a:p>
                  <a:pPr marL="182880" algn="l">
                    <a:spcAft>
                      <a:spcPts val="300"/>
                    </a:spcAft>
                  </a:pPr>
                  <a:r>
                    <a:rPr lang="en-US" sz="1600" b="1" dirty="0"/>
                    <a:t>-Open and variable canopy cover</a:t>
                  </a:r>
                </a:p>
                <a:p>
                  <a:pPr marL="182880" algn="l">
                    <a:spcAft>
                      <a:spcPts val="300"/>
                    </a:spcAft>
                  </a:pPr>
                  <a:r>
                    <a:rPr lang="en-US" sz="1600" b="1" dirty="0"/>
                    <a:t>-Two, three, more age cohorts of pine</a:t>
                  </a:r>
                </a:p>
                <a:p>
                  <a:pPr marL="182880" algn="l">
                    <a:spcAft>
                      <a:spcPts val="300"/>
                    </a:spcAft>
                  </a:pPr>
                  <a:r>
                    <a:rPr lang="en-US" sz="1600" b="1" dirty="0"/>
                    <a:t>-Pines regenerating in “large gaps”</a:t>
                  </a:r>
                </a:p>
                <a:p>
                  <a:pPr marL="182880" algn="l">
                    <a:spcAft>
                      <a:spcPts val="300"/>
                    </a:spcAft>
                  </a:pPr>
                  <a:r>
                    <a:rPr lang="en-US" sz="1600" b="1" dirty="0"/>
                    <a:t>-Mixed-species, up to 10-11 tree species</a:t>
                  </a:r>
                </a:p>
                <a:p>
                  <a:pPr marL="182880" algn="l">
                    <a:spcAft>
                      <a:spcPts val="300"/>
                    </a:spcAft>
                  </a:pPr>
                  <a:r>
                    <a:rPr lang="en-US" sz="1600" b="1" dirty="0"/>
                    <a:t>-Variable but open understory</a:t>
                  </a:r>
                </a:p>
              </p:txBody>
            </p:sp>
          </p:grpSp>
        </p:grpSp>
        <p:grpSp>
          <p:nvGrpSpPr>
            <p:cNvPr id="2" name="Group 1">
              <a:extLst>
                <a:ext uri="{FF2B5EF4-FFF2-40B4-BE49-F238E27FC236}">
                  <a16:creationId xmlns:a16="http://schemas.microsoft.com/office/drawing/2014/main" id="{67D8A1B9-E87B-D72F-F53B-FD3E89CED670}"/>
                </a:ext>
              </a:extLst>
            </p:cNvPr>
            <p:cNvGrpSpPr/>
            <p:nvPr/>
          </p:nvGrpSpPr>
          <p:grpSpPr>
            <a:xfrm>
              <a:off x="1296747" y="3300829"/>
              <a:ext cx="4076442" cy="2333152"/>
              <a:chOff x="1410787" y="1437566"/>
              <a:chExt cx="4746171" cy="1974669"/>
            </a:xfrm>
          </p:grpSpPr>
          <p:sp>
            <p:nvSpPr>
              <p:cNvPr id="10" name="Rectangle 9">
                <a:extLst>
                  <a:ext uri="{FF2B5EF4-FFF2-40B4-BE49-F238E27FC236}">
                    <a16:creationId xmlns:a16="http://schemas.microsoft.com/office/drawing/2014/main" id="{6B4CDFAB-037F-08CC-1FBC-AD49651029D9}"/>
                  </a:ext>
                </a:extLst>
              </p:cNvPr>
              <p:cNvSpPr/>
              <p:nvPr/>
            </p:nvSpPr>
            <p:spPr>
              <a:xfrm>
                <a:off x="1410787" y="1437566"/>
                <a:ext cx="4746171" cy="1974669"/>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ABC1D8A8-4AE1-5A2A-2AC8-4762EFE0C10F}"/>
                  </a:ext>
                </a:extLst>
              </p:cNvPr>
              <p:cNvGrpSpPr/>
              <p:nvPr/>
            </p:nvGrpSpPr>
            <p:grpSpPr>
              <a:xfrm>
                <a:off x="1497870" y="1628503"/>
                <a:ext cx="4476210" cy="1492428"/>
                <a:chOff x="1497870" y="1628503"/>
                <a:chExt cx="4476210" cy="1492428"/>
              </a:xfrm>
              <a:solidFill>
                <a:schemeClr val="bg1"/>
              </a:solidFill>
            </p:grpSpPr>
            <p:grpSp>
              <p:nvGrpSpPr>
                <p:cNvPr id="22" name="Group 21">
                  <a:extLst>
                    <a:ext uri="{FF2B5EF4-FFF2-40B4-BE49-F238E27FC236}">
                      <a16:creationId xmlns:a16="http://schemas.microsoft.com/office/drawing/2014/main" id="{DD88E55F-38A7-AA1E-0162-90B3034365F0}"/>
                    </a:ext>
                  </a:extLst>
                </p:cNvPr>
                <p:cNvGrpSpPr/>
                <p:nvPr/>
              </p:nvGrpSpPr>
              <p:grpSpPr>
                <a:xfrm>
                  <a:off x="1593669" y="1628503"/>
                  <a:ext cx="4380411" cy="1492428"/>
                  <a:chOff x="1593669" y="1628503"/>
                  <a:chExt cx="4041051" cy="1030874"/>
                </a:xfrm>
                <a:grpFill/>
              </p:grpSpPr>
              <p:pic>
                <p:nvPicPr>
                  <p:cNvPr id="24" name="Main graphic">
                    <a:extLst>
                      <a:ext uri="{FF2B5EF4-FFF2-40B4-BE49-F238E27FC236}">
                        <a16:creationId xmlns:a16="http://schemas.microsoft.com/office/drawing/2014/main" id="{E5BF189D-0EFA-3487-77CB-78CB789D4F0B}"/>
                      </a:ext>
                    </a:extLst>
                  </p:cNvPr>
                  <p:cNvPicPr/>
                  <p:nvPr/>
                </p:nvPicPr>
                <p:blipFill rotWithShape="1">
                  <a:blip r:embed="rId5" cstate="email">
                    <a:extLst>
                      <a:ext uri="{28A0092B-C50C-407E-A947-70E740481C1C}">
                        <a14:useLocalDpi xmlns:a14="http://schemas.microsoft.com/office/drawing/2010/main"/>
                      </a:ext>
                    </a:extLst>
                  </a:blip>
                  <a:srcRect/>
                  <a:stretch/>
                </p:blipFill>
                <p:spPr>
                  <a:xfrm>
                    <a:off x="1593669" y="1628503"/>
                    <a:ext cx="4041051" cy="722811"/>
                  </a:xfrm>
                  <a:prstGeom prst="rect">
                    <a:avLst/>
                  </a:prstGeom>
                  <a:grpFill/>
                  <a:ln>
                    <a:noFill/>
                  </a:ln>
                </p:spPr>
              </p:pic>
              <p:pic>
                <p:nvPicPr>
                  <p:cNvPr id="25" name="Main graphic">
                    <a:extLst>
                      <a:ext uri="{FF2B5EF4-FFF2-40B4-BE49-F238E27FC236}">
                        <a16:creationId xmlns:a16="http://schemas.microsoft.com/office/drawing/2014/main" id="{DDBC21F8-36DA-20D5-EC08-0022EC3F3A6D}"/>
                      </a:ext>
                    </a:extLst>
                  </p:cNvPr>
                  <p:cNvPicPr/>
                  <p:nvPr/>
                </p:nvPicPr>
                <p:blipFill rotWithShape="1">
                  <a:blip r:embed="rId6" cstate="email">
                    <a:extLst>
                      <a:ext uri="{28A0092B-C50C-407E-A947-70E740481C1C}">
                        <a14:useLocalDpi xmlns:a14="http://schemas.microsoft.com/office/drawing/2010/main"/>
                      </a:ext>
                    </a:extLst>
                  </a:blip>
                  <a:srcRect/>
                  <a:stretch/>
                </p:blipFill>
                <p:spPr>
                  <a:xfrm>
                    <a:off x="1593669" y="2319744"/>
                    <a:ext cx="4041051" cy="339633"/>
                  </a:xfrm>
                  <a:prstGeom prst="rect">
                    <a:avLst/>
                  </a:prstGeom>
                  <a:grpFill/>
                  <a:ln>
                    <a:noFill/>
                  </a:ln>
                </p:spPr>
              </p:pic>
              <p:pic>
                <p:nvPicPr>
                  <p:cNvPr id="26" name="Main graphic">
                    <a:extLst>
                      <a:ext uri="{FF2B5EF4-FFF2-40B4-BE49-F238E27FC236}">
                        <a16:creationId xmlns:a16="http://schemas.microsoft.com/office/drawing/2014/main" id="{CB73B4A6-7616-3120-4194-F8DFA0E6211D}"/>
                      </a:ext>
                    </a:extLst>
                  </p:cNvPr>
                  <p:cNvPicPr/>
                  <p:nvPr/>
                </p:nvPicPr>
                <p:blipFill rotWithShape="1">
                  <a:blip r:embed="rId7" cstate="email">
                    <a:extLst>
                      <a:ext uri="{28A0092B-C50C-407E-A947-70E740481C1C}">
                        <a14:useLocalDpi xmlns:a14="http://schemas.microsoft.com/office/drawing/2010/main"/>
                      </a:ext>
                    </a:extLst>
                  </a:blip>
                  <a:srcRect/>
                  <a:stretch/>
                </p:blipFill>
                <p:spPr>
                  <a:xfrm>
                    <a:off x="3104741" y="1664967"/>
                    <a:ext cx="1018903" cy="269965"/>
                  </a:xfrm>
                  <a:prstGeom prst="rect">
                    <a:avLst/>
                  </a:prstGeom>
                  <a:grpFill/>
                  <a:ln>
                    <a:noFill/>
                  </a:ln>
                </p:spPr>
              </p:pic>
            </p:grpSp>
            <p:pic>
              <p:nvPicPr>
                <p:cNvPr id="23" name="Main graphic">
                  <a:extLst>
                    <a:ext uri="{FF2B5EF4-FFF2-40B4-BE49-F238E27FC236}">
                      <a16:creationId xmlns:a16="http://schemas.microsoft.com/office/drawing/2014/main" id="{5A2FA038-C2E3-0A93-B011-9EAFC2CAFF26}"/>
                    </a:ext>
                  </a:extLst>
                </p:cNvPr>
                <p:cNvPicPr/>
                <p:nvPr/>
              </p:nvPicPr>
              <p:blipFill rotWithShape="1">
                <a:blip r:embed="rId8" cstate="email">
                  <a:extLst>
                    <a:ext uri="{28A0092B-C50C-407E-A947-70E740481C1C}">
                      <a14:useLocalDpi xmlns:a14="http://schemas.microsoft.com/office/drawing/2010/main"/>
                    </a:ext>
                  </a:extLst>
                </a:blip>
                <a:srcRect l="-4751"/>
                <a:stretch/>
              </p:blipFill>
              <p:spPr>
                <a:xfrm>
                  <a:off x="1497870" y="1635192"/>
                  <a:ext cx="191589" cy="1262743"/>
                </a:xfrm>
                <a:prstGeom prst="rect">
                  <a:avLst/>
                </a:prstGeom>
                <a:grpFill/>
                <a:ln>
                  <a:noFill/>
                </a:ln>
              </p:spPr>
            </p:pic>
          </p:grpSp>
        </p:grpSp>
      </p:grpSp>
      <p:grpSp>
        <p:nvGrpSpPr>
          <p:cNvPr id="28" name="Group 27">
            <a:extLst>
              <a:ext uri="{FF2B5EF4-FFF2-40B4-BE49-F238E27FC236}">
                <a16:creationId xmlns:a16="http://schemas.microsoft.com/office/drawing/2014/main" id="{889F72EE-0B64-CBDC-B955-4598A58148C0}"/>
              </a:ext>
            </a:extLst>
          </p:cNvPr>
          <p:cNvGrpSpPr/>
          <p:nvPr/>
        </p:nvGrpSpPr>
        <p:grpSpPr>
          <a:xfrm>
            <a:off x="5731070" y="3517936"/>
            <a:ext cx="5181600" cy="1311645"/>
            <a:chOff x="4758392" y="3289265"/>
            <a:chExt cx="5181600" cy="1311645"/>
          </a:xfrm>
        </p:grpSpPr>
        <p:sp>
          <p:nvSpPr>
            <p:cNvPr id="29" name="Text Box 13">
              <a:extLst>
                <a:ext uri="{FF2B5EF4-FFF2-40B4-BE49-F238E27FC236}">
                  <a16:creationId xmlns:a16="http://schemas.microsoft.com/office/drawing/2014/main" id="{CEA6252B-D602-F71E-EBDD-ACE66C874423}"/>
                </a:ext>
              </a:extLst>
            </p:cNvPr>
            <p:cNvSpPr txBox="1">
              <a:spLocks noChangeArrowheads="1"/>
            </p:cNvSpPr>
            <p:nvPr/>
          </p:nvSpPr>
          <p:spPr bwMode="auto">
            <a:xfrm>
              <a:off x="4758392" y="3969968"/>
              <a:ext cx="5181600" cy="630942"/>
            </a:xfrm>
            <a:prstGeom prst="rect">
              <a:avLst/>
            </a:prstGeom>
            <a:solidFill>
              <a:srgbClr val="FFFFCC"/>
            </a:solidFill>
            <a:ln w="25400">
              <a:solidFill>
                <a:srgbClr val="C00000"/>
              </a:solidFill>
              <a:miter lim="800000"/>
              <a:headEnd/>
              <a:tailEnd/>
            </a:ln>
            <a:effectLst/>
          </p:spPr>
          <p:txBody>
            <a:bodyPr wrap="square">
              <a:spAutoFit/>
            </a:bodyPr>
            <a:lstStyle/>
            <a:p>
              <a:pPr algn="l">
                <a:spcAft>
                  <a:spcPts val="600"/>
                </a:spcAft>
              </a:pPr>
              <a:r>
                <a:rPr lang="en-US" sz="1500" b="1" dirty="0">
                  <a:solidFill>
                    <a:srgbClr val="000000"/>
                  </a:solidFill>
                </a:rPr>
                <a:t>Lightning? Probably not…6.6 years is too short for lightning</a:t>
              </a:r>
            </a:p>
            <a:p>
              <a:pPr algn="l">
                <a:spcAft>
                  <a:spcPts val="600"/>
                </a:spcAft>
              </a:pPr>
              <a:r>
                <a:rPr lang="en-US" sz="1500" b="1" dirty="0">
                  <a:solidFill>
                    <a:srgbClr val="000000"/>
                  </a:solidFill>
                </a:rPr>
                <a:t>Indigenous burning? Probably, especially for the shorter range</a:t>
              </a:r>
            </a:p>
          </p:txBody>
        </p:sp>
        <p:sp>
          <p:nvSpPr>
            <p:cNvPr id="33" name="Text Box 13">
              <a:extLst>
                <a:ext uri="{FF2B5EF4-FFF2-40B4-BE49-F238E27FC236}">
                  <a16:creationId xmlns:a16="http://schemas.microsoft.com/office/drawing/2014/main" id="{62FCF134-D8F8-151F-3152-1C27DAB42913}"/>
                </a:ext>
              </a:extLst>
            </p:cNvPr>
            <p:cNvSpPr txBox="1">
              <a:spLocks noChangeArrowheads="1"/>
            </p:cNvSpPr>
            <p:nvPr/>
          </p:nvSpPr>
          <p:spPr bwMode="auto">
            <a:xfrm>
              <a:off x="6101382" y="3289265"/>
              <a:ext cx="2495690" cy="553998"/>
            </a:xfrm>
            <a:prstGeom prst="rect">
              <a:avLst/>
            </a:prstGeom>
            <a:solidFill>
              <a:srgbClr val="FFFFCC"/>
            </a:solidFill>
            <a:ln w="25400">
              <a:solidFill>
                <a:srgbClr val="C00000"/>
              </a:solidFill>
              <a:miter lim="800000"/>
              <a:headEnd/>
              <a:tailEnd/>
            </a:ln>
            <a:effectLst/>
          </p:spPr>
          <p:txBody>
            <a:bodyPr wrap="square">
              <a:spAutoFit/>
            </a:bodyPr>
            <a:lstStyle/>
            <a:p>
              <a:pPr algn="l"/>
              <a:r>
                <a:rPr lang="en-US" sz="1500" b="1" dirty="0">
                  <a:solidFill>
                    <a:srgbClr val="000000"/>
                  </a:solidFill>
                </a:rPr>
                <a:t>Fire intervals: 1-40 years</a:t>
              </a:r>
            </a:p>
            <a:p>
              <a:pPr algn="l"/>
              <a:r>
                <a:rPr lang="en-US" sz="1500" b="1" dirty="0">
                  <a:solidFill>
                    <a:srgbClr val="000000"/>
                  </a:solidFill>
                </a:rPr>
                <a:t>Mean fire interval: 6.6  yrs</a:t>
              </a:r>
            </a:p>
          </p:txBody>
        </p:sp>
      </p:grpSp>
      <p:sp>
        <p:nvSpPr>
          <p:cNvPr id="34" name="Rectangle 2">
            <a:extLst>
              <a:ext uri="{FF2B5EF4-FFF2-40B4-BE49-F238E27FC236}">
                <a16:creationId xmlns:a16="http://schemas.microsoft.com/office/drawing/2014/main" id="{06609BC8-6730-BF4D-60FB-92233E20C521}"/>
              </a:ext>
            </a:extLst>
          </p:cNvPr>
          <p:cNvSpPr txBox="1">
            <a:spLocks noRot="1" noChangeArrowheads="1"/>
          </p:cNvSpPr>
          <p:nvPr/>
        </p:nvSpPr>
        <p:spPr>
          <a:xfrm>
            <a:off x="5474044" y="4926804"/>
            <a:ext cx="5765392" cy="361536"/>
          </a:xfrm>
          <a:prstGeom prst="rect">
            <a:avLst/>
          </a:prstGeom>
          <a:solidFill>
            <a:srgbClr val="FFFF00"/>
          </a:solidFill>
          <a:ln w="31750">
            <a:solidFill>
              <a:srgbClr val="0000FF"/>
            </a:solidFill>
          </a:ln>
        </p:spPr>
        <p:txBody>
          <a:bodyPr/>
          <a:lstStyle/>
          <a:p>
            <a:pPr eaLnBrk="0" hangingPunct="0">
              <a:defRPr/>
            </a:pPr>
            <a:r>
              <a:rPr lang="en-US" sz="1400" b="1" kern="0" dirty="0">
                <a:solidFill>
                  <a:srgbClr val="000000"/>
                </a:solidFill>
                <a:latin typeface="Arial" pitchFamily="34" charset="0"/>
                <a:ea typeface="+mj-ea"/>
                <a:cs typeface="Arial" pitchFamily="34" charset="0"/>
              </a:rPr>
              <a:t>How is this a natural fire regime?...Humans were lighting the fires!</a:t>
            </a:r>
            <a:endParaRPr lang="en-US" sz="1400" b="1" i="1" kern="0" dirty="0">
              <a:solidFill>
                <a:srgbClr val="FF0000"/>
              </a:solidFill>
              <a:latin typeface="Arial" pitchFamily="34" charset="0"/>
              <a:ea typeface="+mj-ea"/>
              <a:cs typeface="Arial" pitchFamily="34" charset="0"/>
            </a:endParaRPr>
          </a:p>
        </p:txBody>
      </p:sp>
    </p:spTree>
    <p:extLst>
      <p:ext uri="{BB962C8B-B14F-4D97-AF65-F5344CB8AC3E}">
        <p14:creationId xmlns:p14="http://schemas.microsoft.com/office/powerpoint/2010/main" val="300254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3">
            <a:extLst>
              <a:ext uri="{FF2B5EF4-FFF2-40B4-BE49-F238E27FC236}">
                <a16:creationId xmlns:a16="http://schemas.microsoft.com/office/drawing/2014/main" id="{0928730C-2995-47DF-1725-07D4A671299B}"/>
              </a:ext>
            </a:extLst>
          </p:cNvPr>
          <p:cNvSpPr txBox="1">
            <a:spLocks noChangeArrowheads="1"/>
          </p:cNvSpPr>
          <p:nvPr/>
        </p:nvSpPr>
        <p:spPr bwMode="auto">
          <a:xfrm>
            <a:off x="3806693" y="569996"/>
            <a:ext cx="5485353" cy="584775"/>
          </a:xfrm>
          <a:prstGeom prst="rect">
            <a:avLst/>
          </a:prstGeom>
          <a:solidFill>
            <a:srgbClr val="FFFFCC"/>
          </a:solidFill>
          <a:ln w="25400">
            <a:solidFill>
              <a:srgbClr val="C00000"/>
            </a:solidFill>
            <a:miter lim="800000"/>
            <a:headEnd/>
            <a:tailEnd/>
          </a:ln>
          <a:effectLst/>
        </p:spPr>
        <p:txBody>
          <a:bodyPr wrap="square">
            <a:spAutoFit/>
          </a:bodyPr>
          <a:lstStyle/>
          <a:p>
            <a:pPr algn="l"/>
            <a:r>
              <a:rPr lang="en-US" sz="1600" b="1" dirty="0">
                <a:solidFill>
                  <a:srgbClr val="000000"/>
                </a:solidFill>
              </a:rPr>
              <a:t>The range likely reflects varying degrees of Indigenous burning</a:t>
            </a:r>
          </a:p>
          <a:p>
            <a:pPr algn="l"/>
            <a:r>
              <a:rPr lang="en-US" sz="1600" b="1" dirty="0">
                <a:solidFill>
                  <a:srgbClr val="000000"/>
                </a:solidFill>
              </a:rPr>
              <a:t>Shorter intervals in higher use areas? </a:t>
            </a:r>
          </a:p>
        </p:txBody>
      </p:sp>
      <p:sp>
        <p:nvSpPr>
          <p:cNvPr id="6" name="Rectangle 2">
            <a:extLst>
              <a:ext uri="{FF2B5EF4-FFF2-40B4-BE49-F238E27FC236}">
                <a16:creationId xmlns:a16="http://schemas.microsoft.com/office/drawing/2014/main" id="{CCCB32CA-D21A-7E7D-0556-45913ED26981}"/>
              </a:ext>
            </a:extLst>
          </p:cNvPr>
          <p:cNvSpPr txBox="1">
            <a:spLocks noRot="1" noChangeArrowheads="1"/>
          </p:cNvSpPr>
          <p:nvPr/>
        </p:nvSpPr>
        <p:spPr>
          <a:xfrm>
            <a:off x="4612637" y="1265709"/>
            <a:ext cx="2495690" cy="361536"/>
          </a:xfrm>
          <a:prstGeom prst="rect">
            <a:avLst/>
          </a:prstGeom>
          <a:solidFill>
            <a:srgbClr val="FFFF00"/>
          </a:solidFill>
          <a:ln w="31750">
            <a:solidFill>
              <a:srgbClr val="0000FF"/>
            </a:solidFill>
          </a:ln>
        </p:spPr>
        <p:txBody>
          <a:bodyPr/>
          <a:lstStyle/>
          <a:p>
            <a:pPr eaLnBrk="0" hangingPunct="0">
              <a:defRPr/>
            </a:pPr>
            <a:r>
              <a:rPr lang="en-US" sz="1600" b="1" kern="0" dirty="0">
                <a:solidFill>
                  <a:srgbClr val="000000"/>
                </a:solidFill>
                <a:latin typeface="Arial" pitchFamily="34" charset="0"/>
                <a:ea typeface="+mj-ea"/>
                <a:cs typeface="Arial" pitchFamily="34" charset="0"/>
              </a:rPr>
              <a:t>So how is this natural?  </a:t>
            </a:r>
            <a:endParaRPr lang="en-US" sz="1400" b="1" i="1" kern="0" dirty="0">
              <a:solidFill>
                <a:srgbClr val="FF0000"/>
              </a:solidFill>
              <a:latin typeface="Arial" pitchFamily="34" charset="0"/>
              <a:ea typeface="+mj-ea"/>
              <a:cs typeface="Arial" pitchFamily="34" charset="0"/>
            </a:endParaRPr>
          </a:p>
        </p:txBody>
      </p:sp>
      <p:sp>
        <p:nvSpPr>
          <p:cNvPr id="3" name="Text Box 13">
            <a:extLst>
              <a:ext uri="{FF2B5EF4-FFF2-40B4-BE49-F238E27FC236}">
                <a16:creationId xmlns:a16="http://schemas.microsoft.com/office/drawing/2014/main" id="{33D2B2F1-795D-86B0-756B-AECFBAB3BD01}"/>
              </a:ext>
            </a:extLst>
          </p:cNvPr>
          <p:cNvSpPr txBox="1">
            <a:spLocks noChangeArrowheads="1"/>
          </p:cNvSpPr>
          <p:nvPr/>
        </p:nvSpPr>
        <p:spPr bwMode="auto">
          <a:xfrm>
            <a:off x="1212842" y="569995"/>
            <a:ext cx="2495690" cy="584775"/>
          </a:xfrm>
          <a:prstGeom prst="rect">
            <a:avLst/>
          </a:prstGeom>
          <a:solidFill>
            <a:srgbClr val="FFFFCC"/>
          </a:solidFill>
          <a:ln w="25400">
            <a:solidFill>
              <a:srgbClr val="C00000"/>
            </a:solidFill>
            <a:miter lim="800000"/>
            <a:headEnd/>
            <a:tailEnd/>
          </a:ln>
          <a:effectLst/>
        </p:spPr>
        <p:txBody>
          <a:bodyPr wrap="square">
            <a:spAutoFit/>
          </a:bodyPr>
          <a:lstStyle/>
          <a:p>
            <a:pPr algn="l"/>
            <a:r>
              <a:rPr lang="en-US" sz="1600" b="1" dirty="0">
                <a:solidFill>
                  <a:srgbClr val="000000"/>
                </a:solidFill>
              </a:rPr>
              <a:t>Fire intervals: 1-40 years</a:t>
            </a:r>
          </a:p>
          <a:p>
            <a:pPr algn="l"/>
            <a:r>
              <a:rPr lang="en-US" sz="1600" b="1" dirty="0">
                <a:solidFill>
                  <a:srgbClr val="000000"/>
                </a:solidFill>
              </a:rPr>
              <a:t>Mean fire interval: 6.6  yrs</a:t>
            </a:r>
          </a:p>
        </p:txBody>
      </p:sp>
      <p:grpSp>
        <p:nvGrpSpPr>
          <p:cNvPr id="17" name="Group 16">
            <a:extLst>
              <a:ext uri="{FF2B5EF4-FFF2-40B4-BE49-F238E27FC236}">
                <a16:creationId xmlns:a16="http://schemas.microsoft.com/office/drawing/2014/main" id="{F7E6DAD7-B685-F92A-0B76-1F163F704807}"/>
              </a:ext>
            </a:extLst>
          </p:cNvPr>
          <p:cNvGrpSpPr/>
          <p:nvPr/>
        </p:nvGrpSpPr>
        <p:grpSpPr>
          <a:xfrm>
            <a:off x="1299242" y="3051590"/>
            <a:ext cx="9656142" cy="2691160"/>
            <a:chOff x="1583967" y="3069008"/>
            <a:chExt cx="9656142" cy="2691160"/>
          </a:xfrm>
        </p:grpSpPr>
        <p:pic>
          <p:nvPicPr>
            <p:cNvPr id="10" name="Picture 9">
              <a:extLst>
                <a:ext uri="{FF2B5EF4-FFF2-40B4-BE49-F238E27FC236}">
                  <a16:creationId xmlns:a16="http://schemas.microsoft.com/office/drawing/2014/main" id="{B6E9BDF6-FDC2-6CB7-008E-4BDCBB3836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3967" y="3177409"/>
              <a:ext cx="3326125" cy="2427664"/>
            </a:xfrm>
            <a:prstGeom prst="rect">
              <a:avLst/>
            </a:prstGeom>
            <a:ln w="25400">
              <a:solidFill>
                <a:schemeClr val="tx1"/>
              </a:solidFill>
            </a:ln>
          </p:spPr>
        </p:pic>
        <p:pic>
          <p:nvPicPr>
            <p:cNvPr id="5" name="Picture 4">
              <a:extLst>
                <a:ext uri="{FF2B5EF4-FFF2-40B4-BE49-F238E27FC236}">
                  <a16:creationId xmlns:a16="http://schemas.microsoft.com/office/drawing/2014/main" id="{F929658C-F4F6-CB52-934A-B7C732F8A3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62533" y="3069008"/>
              <a:ext cx="3377576" cy="2427664"/>
            </a:xfrm>
            <a:prstGeom prst="rect">
              <a:avLst/>
            </a:prstGeom>
            <a:ln w="25400">
              <a:solidFill>
                <a:srgbClr val="C00000"/>
              </a:solidFill>
            </a:ln>
          </p:spPr>
        </p:pic>
        <p:sp>
          <p:nvSpPr>
            <p:cNvPr id="11" name="TextBox 10">
              <a:extLst>
                <a:ext uri="{FF2B5EF4-FFF2-40B4-BE49-F238E27FC236}">
                  <a16:creationId xmlns:a16="http://schemas.microsoft.com/office/drawing/2014/main" id="{7450AD4E-18B0-5811-B785-89B36171E46D}"/>
                </a:ext>
              </a:extLst>
            </p:cNvPr>
            <p:cNvSpPr txBox="1"/>
            <p:nvPr/>
          </p:nvSpPr>
          <p:spPr>
            <a:xfrm>
              <a:off x="4766896" y="4282840"/>
              <a:ext cx="3227657" cy="1477328"/>
            </a:xfrm>
            <a:prstGeom prst="rect">
              <a:avLst/>
            </a:prstGeom>
            <a:solidFill>
              <a:schemeClr val="bg1"/>
            </a:solidFill>
            <a:ln w="25400">
              <a:solidFill>
                <a:srgbClr val="0000FF"/>
              </a:solidFill>
            </a:ln>
          </p:spPr>
          <p:txBody>
            <a:bodyPr wrap="square" rtlCol="0">
              <a:spAutoFit/>
            </a:bodyPr>
            <a:lstStyle/>
            <a:p>
              <a:pPr algn="ctr"/>
              <a:r>
                <a:rPr lang="en-US" sz="1500" b="1" dirty="0"/>
                <a:t>This is what people want red pine woodlands to look like and if it is due to Indigenous burning and lightning fires…than that is the fire regime we should be emulating…</a:t>
              </a:r>
            </a:p>
            <a:p>
              <a:pPr algn="ctr"/>
              <a:r>
                <a:rPr lang="en-US" sz="1500" b="1" dirty="0"/>
                <a:t>It’s natural</a:t>
              </a:r>
            </a:p>
          </p:txBody>
        </p:sp>
      </p:grpSp>
      <p:grpSp>
        <p:nvGrpSpPr>
          <p:cNvPr id="7" name="Group 6">
            <a:extLst>
              <a:ext uri="{FF2B5EF4-FFF2-40B4-BE49-F238E27FC236}">
                <a16:creationId xmlns:a16="http://schemas.microsoft.com/office/drawing/2014/main" id="{D627B450-A891-BF07-5829-796DB206B422}"/>
              </a:ext>
            </a:extLst>
          </p:cNvPr>
          <p:cNvGrpSpPr/>
          <p:nvPr/>
        </p:nvGrpSpPr>
        <p:grpSpPr>
          <a:xfrm>
            <a:off x="1393371" y="1826493"/>
            <a:ext cx="9827956" cy="1944318"/>
            <a:chOff x="1442554" y="1937239"/>
            <a:chExt cx="9827956" cy="1944318"/>
          </a:xfrm>
        </p:grpSpPr>
        <p:grpSp>
          <p:nvGrpSpPr>
            <p:cNvPr id="16" name="Group 15">
              <a:extLst>
                <a:ext uri="{FF2B5EF4-FFF2-40B4-BE49-F238E27FC236}">
                  <a16:creationId xmlns:a16="http://schemas.microsoft.com/office/drawing/2014/main" id="{02E19581-7285-2168-FC80-E8F97AA5C128}"/>
                </a:ext>
              </a:extLst>
            </p:cNvPr>
            <p:cNvGrpSpPr/>
            <p:nvPr/>
          </p:nvGrpSpPr>
          <p:grpSpPr>
            <a:xfrm>
              <a:off x="1442554" y="1957056"/>
              <a:ext cx="9827956" cy="1031051"/>
              <a:chOff x="1663670" y="1908429"/>
              <a:chExt cx="9827956" cy="1031051"/>
            </a:xfrm>
          </p:grpSpPr>
          <p:sp>
            <p:nvSpPr>
              <p:cNvPr id="8" name="Rectangle 2">
                <a:extLst>
                  <a:ext uri="{FF2B5EF4-FFF2-40B4-BE49-F238E27FC236}">
                    <a16:creationId xmlns:a16="http://schemas.microsoft.com/office/drawing/2014/main" id="{C9D4CC91-04D6-08DF-86C4-A57363BC2191}"/>
                  </a:ext>
                </a:extLst>
              </p:cNvPr>
              <p:cNvSpPr txBox="1">
                <a:spLocks noRot="1" noChangeArrowheads="1"/>
              </p:cNvSpPr>
              <p:nvPr/>
            </p:nvSpPr>
            <p:spPr>
              <a:xfrm>
                <a:off x="7378626" y="1908429"/>
                <a:ext cx="4113000" cy="877101"/>
              </a:xfrm>
              <a:prstGeom prst="rect">
                <a:avLst/>
              </a:prstGeom>
              <a:solidFill>
                <a:srgbClr val="FFFF00"/>
              </a:solidFill>
              <a:ln w="31750">
                <a:solidFill>
                  <a:srgbClr val="0000FF"/>
                </a:solidFill>
              </a:ln>
            </p:spPr>
            <p:txBody>
              <a:bodyPr/>
              <a:lstStyle/>
              <a:p>
                <a:pPr eaLnBrk="0" hangingPunct="0">
                  <a:defRPr/>
                </a:pPr>
                <a:r>
                  <a:rPr lang="en-US" sz="1500" b="1" kern="0" dirty="0">
                    <a:solidFill>
                      <a:srgbClr val="000000"/>
                    </a:solidFill>
                    <a:latin typeface="Arial" pitchFamily="34" charset="0"/>
                    <a:ea typeface="+mj-ea"/>
                    <a:cs typeface="Arial" pitchFamily="34" charset="0"/>
                  </a:rPr>
                  <a:t>Ben Benoit….</a:t>
                </a:r>
              </a:p>
              <a:p>
                <a:pPr eaLnBrk="0" hangingPunct="0">
                  <a:spcAft>
                    <a:spcPts val="600"/>
                  </a:spcAft>
                  <a:defRPr/>
                </a:pPr>
                <a:r>
                  <a:rPr lang="en-US" sz="1500" b="1" i="1" kern="0" dirty="0">
                    <a:solidFill>
                      <a:srgbClr val="000000"/>
                    </a:solidFill>
                    <a:latin typeface="Arial" pitchFamily="34" charset="0"/>
                    <a:ea typeface="+mj-ea"/>
                    <a:cs typeface="Arial" pitchFamily="34" charset="0"/>
                  </a:rPr>
                  <a:t>  Leech Lake Band of Ojibwe &amp; Deer River </a:t>
                </a:r>
              </a:p>
              <a:p>
                <a:pPr eaLnBrk="0" hangingPunct="0">
                  <a:spcAft>
                    <a:spcPts val="600"/>
                  </a:spcAft>
                  <a:defRPr/>
                </a:pPr>
                <a:r>
                  <a:rPr lang="en-US" sz="1500" b="1" i="1" kern="0" dirty="0">
                    <a:solidFill>
                      <a:srgbClr val="000000"/>
                    </a:solidFill>
                    <a:latin typeface="Arial" pitchFamily="34" charset="0"/>
                    <a:ea typeface="+mj-ea"/>
                    <a:cs typeface="Arial" pitchFamily="34" charset="0"/>
                  </a:rPr>
                  <a:t>  District Ranger, Chippewa National Forest </a:t>
                </a:r>
                <a:endParaRPr lang="en-US" sz="1500" b="1" i="1" kern="0" dirty="0">
                  <a:solidFill>
                    <a:srgbClr val="FF0000"/>
                  </a:solidFill>
                  <a:latin typeface="Arial" pitchFamily="34" charset="0"/>
                  <a:ea typeface="+mj-ea"/>
                  <a:cs typeface="Arial" pitchFamily="34" charset="0"/>
                </a:endParaRPr>
              </a:p>
            </p:txBody>
          </p:sp>
          <p:sp>
            <p:nvSpPr>
              <p:cNvPr id="9" name="Rectangle 8">
                <a:extLst>
                  <a:ext uri="{FF2B5EF4-FFF2-40B4-BE49-F238E27FC236}">
                    <a16:creationId xmlns:a16="http://schemas.microsoft.com/office/drawing/2014/main" id="{DC3D7542-EA08-7662-9512-A0A082D80FFA}"/>
                  </a:ext>
                </a:extLst>
              </p:cNvPr>
              <p:cNvSpPr/>
              <p:nvPr/>
            </p:nvSpPr>
            <p:spPr>
              <a:xfrm>
                <a:off x="1663670" y="1908429"/>
                <a:ext cx="3411544" cy="1031051"/>
              </a:xfrm>
              <a:prstGeom prst="rect">
                <a:avLst/>
              </a:prstGeom>
              <a:solidFill>
                <a:srgbClr val="C00000"/>
              </a:solidFill>
              <a:ln w="31750">
                <a:solidFill>
                  <a:schemeClr val="tx1"/>
                </a:solidFill>
              </a:ln>
            </p:spPr>
            <p:txBody>
              <a:bodyPr wrap="square">
                <a:spAutoFit/>
              </a:bodyPr>
              <a:lstStyle/>
              <a:p>
                <a:pPr algn="ctr">
                  <a:spcBef>
                    <a:spcPts val="0"/>
                  </a:spcBef>
                  <a:spcAft>
                    <a:spcPts val="600"/>
                  </a:spcAft>
                </a:pPr>
                <a:r>
                  <a:rPr lang="en-US" sz="1500" b="1" dirty="0">
                    <a:solidFill>
                      <a:schemeClr val="bg1"/>
                    </a:solidFill>
                    <a:latin typeface="Arial" panose="020B0604020202020204" pitchFamily="34" charset="0"/>
                    <a:ea typeface="Times New Roman" panose="02020603050405020304" pitchFamily="18" charset="0"/>
                  </a:rPr>
                  <a:t>….Leech Lake Ojibwe People are </a:t>
                </a:r>
                <a:r>
                  <a:rPr lang="en-US" sz="1500" b="1" i="1" dirty="0">
                    <a:solidFill>
                      <a:schemeClr val="bg1"/>
                    </a:solidFill>
                    <a:latin typeface="Arial" panose="020B0604020202020204" pitchFamily="34" charset="0"/>
                    <a:ea typeface="Times New Roman" panose="02020603050405020304" pitchFamily="18" charset="0"/>
                  </a:rPr>
                  <a:t>part of the natural environment</a:t>
                </a:r>
                <a:r>
                  <a:rPr lang="en-US" sz="1500" b="1" dirty="0">
                    <a:solidFill>
                      <a:schemeClr val="bg1"/>
                    </a:solidFill>
                    <a:latin typeface="Arial" panose="020B0604020202020204" pitchFamily="34" charset="0"/>
                    <a:ea typeface="Times New Roman" panose="02020603050405020304" pitchFamily="18" charset="0"/>
                  </a:rPr>
                  <a:t>, not outside of it.…</a:t>
                </a:r>
              </a:p>
              <a:p>
                <a:pPr algn="ctr">
                  <a:spcBef>
                    <a:spcPts val="0"/>
                  </a:spcBef>
                  <a:spcAft>
                    <a:spcPts val="0"/>
                  </a:spcAft>
                </a:pPr>
                <a:r>
                  <a:rPr lang="en-US" sz="1100" b="1" dirty="0">
                    <a:solidFill>
                      <a:schemeClr val="bg1"/>
                    </a:solidFill>
                    <a:latin typeface="Arial" panose="020B0604020202020204" pitchFamily="34" charset="0"/>
                    <a:ea typeface="Times New Roman" panose="02020603050405020304" pitchFamily="18" charset="0"/>
                  </a:rPr>
                  <a:t>Interview with NPR reporter, September 2023</a:t>
                </a:r>
                <a:endParaRPr lang="en-US" sz="1100" b="1" dirty="0">
                  <a:solidFill>
                    <a:schemeClr val="bg1"/>
                  </a:solidFill>
                  <a:latin typeface="Times New Roman" panose="02020603050405020304" pitchFamily="18" charset="0"/>
                  <a:ea typeface="Times New Roman" panose="02020603050405020304" pitchFamily="18" charset="0"/>
                </a:endParaRPr>
              </a:p>
            </p:txBody>
          </p:sp>
        </p:grpSp>
        <p:pic>
          <p:nvPicPr>
            <p:cNvPr id="1026" name="Picture 2" descr="About Us | Staff and Board of Trustees | Contact Us">
              <a:extLst>
                <a:ext uri="{FF2B5EF4-FFF2-40B4-BE49-F238E27FC236}">
                  <a16:creationId xmlns:a16="http://schemas.microsoft.com/office/drawing/2014/main" id="{99113052-CDE9-5A85-516E-019665288C3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033645" y="1937239"/>
              <a:ext cx="1944318" cy="194431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960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FCD39D-CAD7-4258-85F3-FA06C49EFB8D}"/>
              </a:ext>
            </a:extLst>
          </p:cNvPr>
          <p:cNvSpPr txBox="1"/>
          <p:nvPr/>
        </p:nvSpPr>
        <p:spPr>
          <a:xfrm>
            <a:off x="6451181" y="1045707"/>
            <a:ext cx="4399697" cy="400110"/>
          </a:xfrm>
          <a:prstGeom prst="rect">
            <a:avLst/>
          </a:prstGeom>
          <a:solidFill>
            <a:schemeClr val="bg1"/>
          </a:solidFill>
          <a:ln w="25400">
            <a:solidFill>
              <a:schemeClr val="tx1"/>
            </a:solidFill>
          </a:ln>
        </p:spPr>
        <p:txBody>
          <a:bodyPr wrap="square" rtlCol="0">
            <a:spAutoFit/>
          </a:bodyPr>
          <a:lstStyle/>
          <a:p>
            <a:pPr>
              <a:spcAft>
                <a:spcPts val="600"/>
              </a:spcAft>
            </a:pPr>
            <a:r>
              <a:rPr lang="en-US" sz="2000" b="1" i="1" dirty="0"/>
              <a:t>The Sunken Lake Prescribed Fire Project</a:t>
            </a:r>
          </a:p>
        </p:txBody>
      </p:sp>
      <p:pic>
        <p:nvPicPr>
          <p:cNvPr id="4" name="Picture 3" descr="Chippewa National Forest">
            <a:extLst>
              <a:ext uri="{FF2B5EF4-FFF2-40B4-BE49-F238E27FC236}">
                <a16:creationId xmlns:a16="http://schemas.microsoft.com/office/drawing/2014/main" id="{6F2DC535-6A44-42E0-846A-364E22A3C1F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65366" y="4071443"/>
            <a:ext cx="1944245" cy="1458183"/>
          </a:xfrm>
          <a:prstGeom prst="rect">
            <a:avLst/>
          </a:prstGeom>
          <a:noFill/>
          <a:ln w="25400">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2" descr="Leech Lake Band of Ojibwe | Facebook">
            <a:extLst>
              <a:ext uri="{FF2B5EF4-FFF2-40B4-BE49-F238E27FC236}">
                <a16:creationId xmlns:a16="http://schemas.microsoft.com/office/drawing/2014/main" id="{EE86546E-4B65-4E0B-910B-FF36A581E65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65366" y="1703311"/>
            <a:ext cx="1839278" cy="18392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Our Logo - Leech Lake Tribal College">
            <a:extLst>
              <a:ext uri="{FF2B5EF4-FFF2-40B4-BE49-F238E27FC236}">
                <a16:creationId xmlns:a16="http://schemas.microsoft.com/office/drawing/2014/main" id="{5F8A1E86-FEB3-4253-B1DF-7ABEF527B2B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49304" y="3981059"/>
            <a:ext cx="1839278" cy="183927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3A7D7E59-E4DD-A77A-4F99-ADFD7FFBFCF9}"/>
              </a:ext>
            </a:extLst>
          </p:cNvPr>
          <p:cNvSpPr txBox="1">
            <a:spLocks noRot="1" noChangeArrowheads="1"/>
          </p:cNvSpPr>
          <p:nvPr/>
        </p:nvSpPr>
        <p:spPr>
          <a:xfrm>
            <a:off x="1274905" y="852588"/>
            <a:ext cx="5084982" cy="643738"/>
          </a:xfrm>
          <a:prstGeom prst="rect">
            <a:avLst/>
          </a:prstGeom>
          <a:solidFill>
            <a:srgbClr val="FFFF00"/>
          </a:solidFill>
          <a:ln w="31750">
            <a:solidFill>
              <a:srgbClr val="0000FF"/>
            </a:solidFill>
          </a:ln>
        </p:spPr>
        <p:txBody>
          <a:bodyPr/>
          <a:lstStyle/>
          <a:p>
            <a:pPr eaLnBrk="0" hangingPunct="0">
              <a:defRPr/>
            </a:pPr>
            <a:r>
              <a:rPr lang="en-US" sz="1600" b="1" kern="0" dirty="0">
                <a:solidFill>
                  <a:srgbClr val="C00000"/>
                </a:solidFill>
                <a:latin typeface="Arial" pitchFamily="34" charset="0"/>
                <a:ea typeface="+mj-ea"/>
                <a:cs typeface="Arial" pitchFamily="34" charset="0"/>
              </a:rPr>
              <a:t>With a better understanding of what a mixed-pine woodland should look like……and the fire regime</a:t>
            </a:r>
          </a:p>
        </p:txBody>
      </p:sp>
      <p:pic>
        <p:nvPicPr>
          <p:cNvPr id="22" name="Picture 21">
            <a:extLst>
              <a:ext uri="{FF2B5EF4-FFF2-40B4-BE49-F238E27FC236}">
                <a16:creationId xmlns:a16="http://schemas.microsoft.com/office/drawing/2014/main" id="{CBA01E7F-D5D6-F997-B2BB-8E95379EE401}"/>
              </a:ext>
            </a:extLst>
          </p:cNvPr>
          <p:cNvPicPr/>
          <p:nvPr/>
        </p:nvPicPr>
        <p:blipFill rotWithShape="1">
          <a:blip r:embed="rId6" cstate="email">
            <a:extLst>
              <a:ext uri="{28A0092B-C50C-407E-A947-70E740481C1C}">
                <a14:useLocalDpi xmlns:a14="http://schemas.microsoft.com/office/drawing/2010/main"/>
              </a:ext>
            </a:extLst>
          </a:blip>
          <a:srcRect/>
          <a:stretch/>
        </p:blipFill>
        <p:spPr bwMode="auto">
          <a:xfrm>
            <a:off x="5565840" y="1635696"/>
            <a:ext cx="4576996" cy="4184641"/>
          </a:xfrm>
          <a:prstGeom prst="rect">
            <a:avLst/>
          </a:prstGeom>
          <a:noFill/>
          <a:ln>
            <a:noFill/>
          </a:ln>
          <a:extLst>
            <a:ext uri="{53640926-AAD7-44D8-BBD7-CCE9431645EC}">
              <a14:shadowObscured xmlns:a14="http://schemas.microsoft.com/office/drawing/2010/main"/>
            </a:ext>
          </a:extLst>
        </p:spPr>
      </p:pic>
      <p:pic>
        <p:nvPicPr>
          <p:cNvPr id="23" name="Picture 22" descr="A sign on a tree&#10;&#10;Description automatically generated with low confidence">
            <a:extLst>
              <a:ext uri="{FF2B5EF4-FFF2-40B4-BE49-F238E27FC236}">
                <a16:creationId xmlns:a16="http://schemas.microsoft.com/office/drawing/2014/main" id="{C89B6947-83B2-7384-D317-37E1DC6F384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651030" y="3175238"/>
            <a:ext cx="1747324" cy="1951272"/>
          </a:xfrm>
          <a:prstGeom prst="rect">
            <a:avLst/>
          </a:prstGeom>
          <a:ln w="25400">
            <a:solidFill>
              <a:srgbClr val="C00000"/>
            </a:solidFill>
          </a:ln>
        </p:spPr>
      </p:pic>
      <p:pic>
        <p:nvPicPr>
          <p:cNvPr id="2" name="Picture 1" descr="A sign in the woods&#10;&#10;Description automatically generated">
            <a:extLst>
              <a:ext uri="{FF2B5EF4-FFF2-40B4-BE49-F238E27FC236}">
                <a16:creationId xmlns:a16="http://schemas.microsoft.com/office/drawing/2014/main" id="{2B71959C-E882-B2ED-3AA8-0037F270B43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564140" y="1815146"/>
            <a:ext cx="1694549" cy="1727443"/>
          </a:xfrm>
          <a:prstGeom prst="rect">
            <a:avLst/>
          </a:prstGeom>
        </p:spPr>
      </p:pic>
      <p:sp>
        <p:nvSpPr>
          <p:cNvPr id="8" name="TextBox 7">
            <a:extLst>
              <a:ext uri="{FF2B5EF4-FFF2-40B4-BE49-F238E27FC236}">
                <a16:creationId xmlns:a16="http://schemas.microsoft.com/office/drawing/2014/main" id="{18B0B678-EC81-4670-9061-DB70E57E42C7}"/>
              </a:ext>
            </a:extLst>
          </p:cNvPr>
          <p:cNvSpPr txBox="1"/>
          <p:nvPr/>
        </p:nvSpPr>
        <p:spPr>
          <a:xfrm>
            <a:off x="6096000" y="5599596"/>
            <a:ext cx="3401587" cy="584775"/>
          </a:xfrm>
          <a:prstGeom prst="rect">
            <a:avLst/>
          </a:prstGeom>
          <a:solidFill>
            <a:schemeClr val="bg1"/>
          </a:solidFill>
          <a:ln w="25400">
            <a:solidFill>
              <a:schemeClr val="tx1"/>
            </a:solidFill>
          </a:ln>
        </p:spPr>
        <p:txBody>
          <a:bodyPr wrap="square" rtlCol="0">
            <a:spAutoFit/>
          </a:bodyPr>
          <a:lstStyle/>
          <a:p>
            <a:pPr algn="ctr"/>
            <a:r>
              <a:rPr lang="en-US" sz="1600" b="1" i="1" dirty="0"/>
              <a:t>Leech Lake Band of Ojibwe Homeland</a:t>
            </a:r>
          </a:p>
          <a:p>
            <a:pPr algn="ctr"/>
            <a:r>
              <a:rPr lang="en-US" sz="1600" b="1" i="1" dirty="0"/>
              <a:t>Chippewa National Forest</a:t>
            </a:r>
          </a:p>
        </p:txBody>
      </p:sp>
    </p:spTree>
    <p:extLst>
      <p:ext uri="{BB962C8B-B14F-4D97-AF65-F5344CB8AC3E}">
        <p14:creationId xmlns:p14="http://schemas.microsoft.com/office/powerpoint/2010/main" val="1490283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A0659B9-CE41-CD62-4DA7-14117DD11D3F}"/>
              </a:ext>
            </a:extLst>
          </p:cNvPr>
          <p:cNvSpPr txBox="1"/>
          <p:nvPr/>
        </p:nvSpPr>
        <p:spPr>
          <a:xfrm>
            <a:off x="957082" y="637724"/>
            <a:ext cx="4183165" cy="1708160"/>
          </a:xfrm>
          <a:prstGeom prst="rect">
            <a:avLst/>
          </a:prstGeom>
          <a:solidFill>
            <a:schemeClr val="bg1"/>
          </a:solidFill>
          <a:ln w="31750">
            <a:solidFill>
              <a:schemeClr val="accent1">
                <a:shade val="50000"/>
              </a:schemeClr>
            </a:solidFill>
          </a:ln>
        </p:spPr>
        <p:txBody>
          <a:bodyPr wrap="square">
            <a:spAutoFit/>
          </a:bodyPr>
          <a:lstStyle/>
          <a:p>
            <a:pPr>
              <a:spcAft>
                <a:spcPts val="600"/>
              </a:spcAft>
            </a:pPr>
            <a:r>
              <a:rPr lang="en-US" sz="1500" b="1" dirty="0"/>
              <a:t>Objectives:</a:t>
            </a:r>
          </a:p>
          <a:p>
            <a:pPr>
              <a:spcAft>
                <a:spcPts val="300"/>
              </a:spcAft>
            </a:pPr>
            <a:r>
              <a:rPr lang="en-US" sz="1500" b="1" dirty="0"/>
              <a:t>-Emulate pre-1920~ fire regime</a:t>
            </a:r>
          </a:p>
          <a:p>
            <a:pPr>
              <a:spcAft>
                <a:spcPts val="300"/>
              </a:spcAft>
            </a:pPr>
            <a:r>
              <a:rPr lang="en-US" sz="1500" b="1" dirty="0"/>
              <a:t>-Restore structure…age, size, habitat</a:t>
            </a:r>
          </a:p>
          <a:p>
            <a:pPr>
              <a:spcAft>
                <a:spcPts val="300"/>
              </a:spcAft>
            </a:pPr>
            <a:r>
              <a:rPr lang="en-US" sz="1500" b="1" dirty="0"/>
              <a:t>-Reduce hardwood encroachment</a:t>
            </a:r>
          </a:p>
          <a:p>
            <a:pPr>
              <a:spcAft>
                <a:spcPts val="300"/>
              </a:spcAft>
            </a:pPr>
            <a:r>
              <a:rPr lang="en-US" sz="1500" b="1" dirty="0"/>
              <a:t>-Increase regeneration of pine species</a:t>
            </a:r>
          </a:p>
          <a:p>
            <a:pPr>
              <a:spcAft>
                <a:spcPts val="300"/>
              </a:spcAft>
            </a:pPr>
            <a:r>
              <a:rPr lang="en-US" sz="1500" b="1" dirty="0"/>
              <a:t>-Promote culturally important plant communities</a:t>
            </a:r>
          </a:p>
        </p:txBody>
      </p:sp>
      <p:grpSp>
        <p:nvGrpSpPr>
          <p:cNvPr id="21" name="Group 20">
            <a:extLst>
              <a:ext uri="{FF2B5EF4-FFF2-40B4-BE49-F238E27FC236}">
                <a16:creationId xmlns:a16="http://schemas.microsoft.com/office/drawing/2014/main" id="{DBAD3608-5D2F-E491-144C-C50A2398888E}"/>
              </a:ext>
            </a:extLst>
          </p:cNvPr>
          <p:cNvGrpSpPr/>
          <p:nvPr/>
        </p:nvGrpSpPr>
        <p:grpSpPr>
          <a:xfrm>
            <a:off x="1507251" y="2597206"/>
            <a:ext cx="2622328" cy="3566509"/>
            <a:chOff x="8811418" y="1045361"/>
            <a:chExt cx="2764339" cy="3781729"/>
          </a:xfrm>
        </p:grpSpPr>
        <p:pic>
          <p:nvPicPr>
            <p:cNvPr id="22" name="Picture 21">
              <a:extLst>
                <a:ext uri="{FF2B5EF4-FFF2-40B4-BE49-F238E27FC236}">
                  <a16:creationId xmlns:a16="http://schemas.microsoft.com/office/drawing/2014/main" id="{DBB73959-5D8B-B3D1-F939-72006EE0AE3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884910" y="1045361"/>
              <a:ext cx="2690847" cy="3781729"/>
            </a:xfrm>
            <a:prstGeom prst="rect">
              <a:avLst/>
            </a:prstGeom>
            <a:ln w="22225" cap="sq">
              <a:solidFill>
                <a:schemeClr val="tx1"/>
              </a:solidFill>
              <a:prstDash val="solid"/>
              <a:miter lim="800000"/>
            </a:ln>
            <a:effectLst>
              <a:outerShdw blurRad="50800" dist="38100" dir="2700000" algn="tl" rotWithShape="0">
                <a:srgbClr val="000000">
                  <a:alpha val="43000"/>
                </a:srgbClr>
              </a:outerShdw>
            </a:effectLst>
          </p:spPr>
        </p:pic>
        <p:sp>
          <p:nvSpPr>
            <p:cNvPr id="23" name="TextBox 22">
              <a:extLst>
                <a:ext uri="{FF2B5EF4-FFF2-40B4-BE49-F238E27FC236}">
                  <a16:creationId xmlns:a16="http://schemas.microsoft.com/office/drawing/2014/main" id="{0A98F205-FE5D-8202-5018-1060726B660A}"/>
                </a:ext>
              </a:extLst>
            </p:cNvPr>
            <p:cNvSpPr txBox="1"/>
            <p:nvPr/>
          </p:nvSpPr>
          <p:spPr>
            <a:xfrm>
              <a:off x="8811418" y="4516075"/>
              <a:ext cx="1246752" cy="276999"/>
            </a:xfrm>
            <a:prstGeom prst="rect">
              <a:avLst/>
            </a:prstGeom>
            <a:noFill/>
            <a:ln w="22225">
              <a:noFill/>
            </a:ln>
          </p:spPr>
          <p:txBody>
            <a:bodyPr wrap="none" rtlCol="0">
              <a:spAutoFit/>
            </a:bodyPr>
            <a:lstStyle/>
            <a:p>
              <a:r>
                <a:rPr lang="en-US" sz="1200" b="1" dirty="0">
                  <a:solidFill>
                    <a:schemeClr val="bg1"/>
                  </a:solidFill>
                </a:rPr>
                <a:t>Doug Kastendick</a:t>
              </a:r>
            </a:p>
          </p:txBody>
        </p:sp>
      </p:grpSp>
      <p:pic>
        <p:nvPicPr>
          <p:cNvPr id="12" name="Picture 11">
            <a:extLst>
              <a:ext uri="{FF2B5EF4-FFF2-40B4-BE49-F238E27FC236}">
                <a16:creationId xmlns:a16="http://schemas.microsoft.com/office/drawing/2014/main" id="{B18DE0FA-4D97-A003-1323-5B0E04B9AA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95344" y="4067031"/>
            <a:ext cx="2622328" cy="1966746"/>
          </a:xfrm>
          <a:prstGeom prst="rect">
            <a:avLst/>
          </a:prstGeom>
          <a:ln w="25400">
            <a:solidFill>
              <a:srgbClr val="C00000"/>
            </a:solidFill>
          </a:ln>
        </p:spPr>
      </p:pic>
      <p:grpSp>
        <p:nvGrpSpPr>
          <p:cNvPr id="13" name="Group 12">
            <a:extLst>
              <a:ext uri="{FF2B5EF4-FFF2-40B4-BE49-F238E27FC236}">
                <a16:creationId xmlns:a16="http://schemas.microsoft.com/office/drawing/2014/main" id="{A3E6B3F8-0F11-1100-848C-C613C1A4F9C0}"/>
              </a:ext>
            </a:extLst>
          </p:cNvPr>
          <p:cNvGrpSpPr/>
          <p:nvPr/>
        </p:nvGrpSpPr>
        <p:grpSpPr>
          <a:xfrm>
            <a:off x="7483437" y="3336057"/>
            <a:ext cx="3497763" cy="2697720"/>
            <a:chOff x="4926826" y="4157962"/>
            <a:chExt cx="2805701" cy="2104277"/>
          </a:xfrm>
        </p:grpSpPr>
        <p:pic>
          <p:nvPicPr>
            <p:cNvPr id="14" name="Picture 13">
              <a:extLst>
                <a:ext uri="{FF2B5EF4-FFF2-40B4-BE49-F238E27FC236}">
                  <a16:creationId xmlns:a16="http://schemas.microsoft.com/office/drawing/2014/main" id="{5352435B-4E53-3272-0859-55B0EC3096A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26826" y="4157962"/>
              <a:ext cx="2805701" cy="2104277"/>
            </a:xfrm>
            <a:prstGeom prst="rect">
              <a:avLst/>
            </a:prstGeom>
            <a:ln w="25400">
              <a:solidFill>
                <a:srgbClr val="C00000"/>
              </a:solidFill>
            </a:ln>
          </p:spPr>
        </p:pic>
        <p:sp>
          <p:nvSpPr>
            <p:cNvPr id="15" name="Text Box 7">
              <a:extLst>
                <a:ext uri="{FF2B5EF4-FFF2-40B4-BE49-F238E27FC236}">
                  <a16:creationId xmlns:a16="http://schemas.microsoft.com/office/drawing/2014/main" id="{22925582-19C8-06F2-3754-797E4C500F83}"/>
                </a:ext>
              </a:extLst>
            </p:cNvPr>
            <p:cNvSpPr txBox="1">
              <a:spLocks noChangeArrowheads="1"/>
            </p:cNvSpPr>
            <p:nvPr/>
          </p:nvSpPr>
          <p:spPr bwMode="auto">
            <a:xfrm>
              <a:off x="5181600" y="6030427"/>
              <a:ext cx="743477" cy="192057"/>
            </a:xfrm>
            <a:prstGeom prst="rect">
              <a:avLst/>
            </a:prstGeom>
            <a:noFill/>
            <a:ln w="9525">
              <a:noFill/>
              <a:miter lim="800000"/>
              <a:headEnd/>
              <a:tailEnd/>
            </a:ln>
          </p:spPr>
          <p:txBody>
            <a:bodyPr wrap="square">
              <a:spAutoFit/>
            </a:bodyPr>
            <a:lstStyle/>
            <a:p>
              <a:r>
                <a:rPr lang="en-US" sz="1000" b="1" dirty="0">
                  <a:solidFill>
                    <a:schemeClr val="bg1"/>
                  </a:solidFill>
                  <a:latin typeface="Times New Roman" pitchFamily="18" charset="0"/>
                </a:rPr>
                <a:t>Greg Corace</a:t>
              </a:r>
            </a:p>
          </p:txBody>
        </p:sp>
      </p:grpSp>
      <p:pic>
        <p:nvPicPr>
          <p:cNvPr id="18" name="Picture 17">
            <a:extLst>
              <a:ext uri="{FF2B5EF4-FFF2-40B4-BE49-F238E27FC236}">
                <a16:creationId xmlns:a16="http://schemas.microsoft.com/office/drawing/2014/main" id="{FE11E1DF-9523-79F7-7EF8-DA1E4FC1C72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47486" y="637724"/>
            <a:ext cx="3917764" cy="2353260"/>
          </a:xfrm>
          <a:prstGeom prst="rect">
            <a:avLst/>
          </a:prstGeom>
        </p:spPr>
      </p:pic>
      <p:pic>
        <p:nvPicPr>
          <p:cNvPr id="1026" name="Picture 2">
            <a:extLst>
              <a:ext uri="{FF2B5EF4-FFF2-40B4-BE49-F238E27FC236}">
                <a16:creationId xmlns:a16="http://schemas.microsoft.com/office/drawing/2014/main" id="{38DC0D64-0206-4278-A021-05B1889AC686}"/>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263682" y="637724"/>
            <a:ext cx="1860111" cy="330550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 name="Text Box 7">
            <a:extLst>
              <a:ext uri="{FF2B5EF4-FFF2-40B4-BE49-F238E27FC236}">
                <a16:creationId xmlns:a16="http://schemas.microsoft.com/office/drawing/2014/main" id="{F7C47AB5-F854-8ADD-8C3D-7111CA5E291A}"/>
              </a:ext>
            </a:extLst>
          </p:cNvPr>
          <p:cNvSpPr txBox="1">
            <a:spLocks noChangeArrowheads="1"/>
          </p:cNvSpPr>
          <p:nvPr/>
        </p:nvSpPr>
        <p:spPr bwMode="auto">
          <a:xfrm>
            <a:off x="4554841" y="5886716"/>
            <a:ext cx="1313180" cy="276999"/>
          </a:xfrm>
          <a:prstGeom prst="rect">
            <a:avLst/>
          </a:prstGeom>
          <a:noFill/>
          <a:ln w="9525">
            <a:noFill/>
            <a:miter lim="800000"/>
            <a:headEnd/>
            <a:tailEnd/>
          </a:ln>
        </p:spPr>
        <p:txBody>
          <a:bodyPr wrap="none">
            <a:spAutoFit/>
          </a:bodyPr>
          <a:lstStyle/>
          <a:p>
            <a:r>
              <a:rPr lang="en-US" sz="1200" b="1" dirty="0">
                <a:solidFill>
                  <a:schemeClr val="bg1"/>
                </a:solidFill>
              </a:rPr>
              <a:t>Igor Drobyshev</a:t>
            </a:r>
            <a:endParaRPr lang="en-US" sz="1200" b="1" dirty="0">
              <a:solidFill>
                <a:schemeClr val="bg1"/>
              </a:solidFill>
              <a:latin typeface="Times New Roman" pitchFamily="18" charset="0"/>
            </a:endParaRPr>
          </a:p>
        </p:txBody>
      </p:sp>
      <p:sp>
        <p:nvSpPr>
          <p:cNvPr id="3" name="TextBox 2">
            <a:extLst>
              <a:ext uri="{FF2B5EF4-FFF2-40B4-BE49-F238E27FC236}">
                <a16:creationId xmlns:a16="http://schemas.microsoft.com/office/drawing/2014/main" id="{A342184C-3F31-4624-E54F-2413A32B2067}"/>
              </a:ext>
            </a:extLst>
          </p:cNvPr>
          <p:cNvSpPr txBox="1"/>
          <p:nvPr/>
        </p:nvSpPr>
        <p:spPr>
          <a:xfrm>
            <a:off x="5806508" y="3693667"/>
            <a:ext cx="1246752" cy="276999"/>
          </a:xfrm>
          <a:prstGeom prst="rect">
            <a:avLst/>
          </a:prstGeom>
          <a:noFill/>
          <a:ln w="22225">
            <a:noFill/>
          </a:ln>
        </p:spPr>
        <p:txBody>
          <a:bodyPr wrap="none" rtlCol="0">
            <a:spAutoFit/>
          </a:bodyPr>
          <a:lstStyle/>
          <a:p>
            <a:r>
              <a:rPr lang="en-US" sz="1200" b="1" dirty="0">
                <a:solidFill>
                  <a:schemeClr val="bg1"/>
                </a:solidFill>
              </a:rPr>
              <a:t>Doug Kastendick</a:t>
            </a:r>
          </a:p>
        </p:txBody>
      </p:sp>
    </p:spTree>
    <p:extLst>
      <p:ext uri="{BB962C8B-B14F-4D97-AF65-F5344CB8AC3E}">
        <p14:creationId xmlns:p14="http://schemas.microsoft.com/office/powerpoint/2010/main" val="376335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B893BA3-715B-41FF-884D-FAF1B6361D16}"/>
              </a:ext>
            </a:extLst>
          </p:cNvPr>
          <p:cNvSpPr txBox="1"/>
          <p:nvPr/>
        </p:nvSpPr>
        <p:spPr>
          <a:xfrm>
            <a:off x="1078116" y="617137"/>
            <a:ext cx="3861664" cy="2062103"/>
          </a:xfrm>
          <a:prstGeom prst="rect">
            <a:avLst/>
          </a:prstGeom>
          <a:solidFill>
            <a:schemeClr val="bg1"/>
          </a:solidFill>
          <a:ln w="31750">
            <a:solidFill>
              <a:schemeClr val="accent1">
                <a:shade val="50000"/>
              </a:schemeClr>
            </a:solidFill>
          </a:ln>
        </p:spPr>
        <p:txBody>
          <a:bodyPr wrap="square">
            <a:spAutoFit/>
          </a:bodyPr>
          <a:lstStyle/>
          <a:p>
            <a:pPr marL="0" lvl="1">
              <a:spcBef>
                <a:spcPts val="600"/>
              </a:spcBef>
              <a:spcAft>
                <a:spcPts val="300"/>
              </a:spcAft>
            </a:pPr>
            <a:r>
              <a:rPr lang="en-US" sz="1500" b="1" dirty="0"/>
              <a:t>Burning Status:</a:t>
            </a:r>
          </a:p>
          <a:p>
            <a:pPr marL="0" lvl="1">
              <a:spcAft>
                <a:spcPts val="300"/>
              </a:spcAft>
            </a:pPr>
            <a:r>
              <a:rPr lang="en-US" sz="1400" b="1" dirty="0"/>
              <a:t>-May 2021 Units 1 and 2</a:t>
            </a:r>
          </a:p>
          <a:p>
            <a:pPr marL="0" lvl="1">
              <a:spcAft>
                <a:spcPts val="300"/>
              </a:spcAft>
            </a:pPr>
            <a:r>
              <a:rPr lang="en-US" sz="1400" b="1" dirty="0"/>
              <a:t>-May 2023 Unit 3</a:t>
            </a:r>
          </a:p>
          <a:p>
            <a:pPr marL="0" lvl="1">
              <a:spcAft>
                <a:spcPts val="300"/>
              </a:spcAft>
            </a:pPr>
            <a:r>
              <a:rPr lang="en-US" sz="1400" b="1" dirty="0"/>
              <a:t>-May 2024 Unit 4 and Units 1-2 again</a:t>
            </a:r>
          </a:p>
          <a:p>
            <a:pPr marL="0" lvl="1">
              <a:spcAft>
                <a:spcPts val="300"/>
              </a:spcAft>
            </a:pPr>
            <a:r>
              <a:rPr lang="en-US" sz="1400" b="1" dirty="0"/>
              <a:t>-Etc. until hardwoods/shrubs are reduced</a:t>
            </a:r>
          </a:p>
          <a:p>
            <a:pPr marL="0" lvl="1">
              <a:spcAft>
                <a:spcPts val="300"/>
              </a:spcAft>
            </a:pPr>
            <a:r>
              <a:rPr lang="en-US" sz="1400" b="1" dirty="0"/>
              <a:t>-Some patch mortality of pines expected/encouraged….regeneration</a:t>
            </a:r>
          </a:p>
          <a:p>
            <a:pPr marL="0" lvl="1">
              <a:spcAft>
                <a:spcPts val="300"/>
              </a:spcAft>
            </a:pPr>
            <a:r>
              <a:rPr lang="en-US" sz="1400" b="1" dirty="0"/>
              <a:t>-Ongoing vegetation monitoring….by students</a:t>
            </a:r>
          </a:p>
        </p:txBody>
      </p:sp>
      <p:pic>
        <p:nvPicPr>
          <p:cNvPr id="4" name="Picture 3">
            <a:extLst>
              <a:ext uri="{FF2B5EF4-FFF2-40B4-BE49-F238E27FC236}">
                <a16:creationId xmlns:a16="http://schemas.microsoft.com/office/drawing/2014/main" id="{0CF489BE-E1E4-43A8-ADFD-BBEBA0B57E6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8158810" y="967089"/>
            <a:ext cx="3105557" cy="2329168"/>
          </a:xfrm>
          <a:prstGeom prst="rect">
            <a:avLst/>
          </a:prstGeom>
          <a:ln w="34925">
            <a:solidFill>
              <a:schemeClr val="tx1"/>
            </a:solidFill>
          </a:ln>
        </p:spPr>
      </p:pic>
      <p:pic>
        <p:nvPicPr>
          <p:cNvPr id="13" name="Picture 12" descr="A picture containing grass, tree, outdoor, forest&#10;&#10;Description automatically generated">
            <a:extLst>
              <a:ext uri="{FF2B5EF4-FFF2-40B4-BE49-F238E27FC236}">
                <a16:creationId xmlns:a16="http://schemas.microsoft.com/office/drawing/2014/main" id="{E54CD3C6-2831-4473-864F-91308A5D3A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54434" y="3949452"/>
            <a:ext cx="3649294" cy="2052728"/>
          </a:xfrm>
          <a:prstGeom prst="rect">
            <a:avLst/>
          </a:prstGeom>
          <a:ln w="34925">
            <a:solidFill>
              <a:schemeClr val="accent1"/>
            </a:solidFill>
          </a:ln>
        </p:spPr>
      </p:pic>
      <p:pic>
        <p:nvPicPr>
          <p:cNvPr id="2" name="Picture 1">
            <a:extLst>
              <a:ext uri="{FF2B5EF4-FFF2-40B4-BE49-F238E27FC236}">
                <a16:creationId xmlns:a16="http://schemas.microsoft.com/office/drawing/2014/main" id="{9EF634E5-982F-6462-B895-4A5AA50F350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488401" y="2902854"/>
            <a:ext cx="2329169" cy="3281285"/>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descr="A forest fire with smoke and trees&#10;&#10;Description automatically generated">
            <a:extLst>
              <a:ext uri="{FF2B5EF4-FFF2-40B4-BE49-F238E27FC236}">
                <a16:creationId xmlns:a16="http://schemas.microsoft.com/office/drawing/2014/main" id="{504434B4-7B9A-FECD-5CF8-02A82009B75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69967" y="3684452"/>
            <a:ext cx="3332069" cy="2174099"/>
          </a:xfrm>
          <a:prstGeom prst="rect">
            <a:avLst/>
          </a:prstGeom>
          <a:ln w="19050">
            <a:solidFill>
              <a:srgbClr val="C00000"/>
            </a:solidFill>
          </a:ln>
        </p:spPr>
      </p:pic>
      <p:grpSp>
        <p:nvGrpSpPr>
          <p:cNvPr id="10" name="Group 9">
            <a:extLst>
              <a:ext uri="{FF2B5EF4-FFF2-40B4-BE49-F238E27FC236}">
                <a16:creationId xmlns:a16="http://schemas.microsoft.com/office/drawing/2014/main" id="{4899D8E5-2CD2-C3BA-6BA1-C13312611F5E}"/>
              </a:ext>
            </a:extLst>
          </p:cNvPr>
          <p:cNvGrpSpPr/>
          <p:nvPr/>
        </p:nvGrpSpPr>
        <p:grpSpPr>
          <a:xfrm>
            <a:off x="5147639" y="578894"/>
            <a:ext cx="3191507" cy="2848373"/>
            <a:chOff x="5158396" y="362258"/>
            <a:chExt cx="3191507" cy="2848373"/>
          </a:xfrm>
        </p:grpSpPr>
        <p:sp>
          <p:nvSpPr>
            <p:cNvPr id="3" name="TextBox 2">
              <a:extLst>
                <a:ext uri="{FF2B5EF4-FFF2-40B4-BE49-F238E27FC236}">
                  <a16:creationId xmlns:a16="http://schemas.microsoft.com/office/drawing/2014/main" id="{2DECE9E5-20A3-A7EE-8EE4-1F8820DCBB0F}"/>
                </a:ext>
              </a:extLst>
            </p:cNvPr>
            <p:cNvSpPr txBox="1"/>
            <p:nvPr/>
          </p:nvSpPr>
          <p:spPr>
            <a:xfrm>
              <a:off x="5387346" y="2902854"/>
              <a:ext cx="2722426" cy="307777"/>
            </a:xfrm>
            <a:prstGeom prst="rect">
              <a:avLst/>
            </a:prstGeom>
            <a:solidFill>
              <a:srgbClr val="FFFF00"/>
            </a:solidFill>
            <a:ln w="19050">
              <a:solidFill>
                <a:schemeClr val="accent1"/>
              </a:solidFill>
            </a:ln>
          </p:spPr>
          <p:txBody>
            <a:bodyPr wrap="square" rtlCol="0">
              <a:spAutoFit/>
            </a:bodyPr>
            <a:lstStyle/>
            <a:p>
              <a:r>
                <a:rPr lang="en-US" sz="1400" b="1" dirty="0"/>
                <a:t>Leech Lake Tribal College Students</a:t>
              </a:r>
            </a:p>
          </p:txBody>
        </p:sp>
        <p:pic>
          <p:nvPicPr>
            <p:cNvPr id="8" name="Picture 7" descr="A group of people posing for a photo in the woods&#10;&#10;Description automatically generated">
              <a:extLst>
                <a:ext uri="{FF2B5EF4-FFF2-40B4-BE49-F238E27FC236}">
                  <a16:creationId xmlns:a16="http://schemas.microsoft.com/office/drawing/2014/main" id="{62AFD819-6DC7-7F8D-C8AF-4D4B916841E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58396" y="362258"/>
              <a:ext cx="3191507" cy="2393631"/>
            </a:xfrm>
            <a:prstGeom prst="rect">
              <a:avLst/>
            </a:prstGeom>
            <a:ln w="19050">
              <a:solidFill>
                <a:schemeClr val="tx1"/>
              </a:solidFill>
            </a:ln>
          </p:spPr>
        </p:pic>
      </p:grpSp>
      <p:sp>
        <p:nvSpPr>
          <p:cNvPr id="21" name="TextBox 20">
            <a:extLst>
              <a:ext uri="{FF2B5EF4-FFF2-40B4-BE49-F238E27FC236}">
                <a16:creationId xmlns:a16="http://schemas.microsoft.com/office/drawing/2014/main" id="{665ADCDF-FEF2-4E54-9897-A51EEADE7D89}"/>
              </a:ext>
            </a:extLst>
          </p:cNvPr>
          <p:cNvSpPr txBox="1"/>
          <p:nvPr/>
        </p:nvSpPr>
        <p:spPr>
          <a:xfrm>
            <a:off x="5430889" y="5619951"/>
            <a:ext cx="2026324" cy="307777"/>
          </a:xfrm>
          <a:prstGeom prst="rect">
            <a:avLst/>
          </a:prstGeom>
          <a:noFill/>
        </p:spPr>
        <p:txBody>
          <a:bodyPr wrap="none" rtlCol="0">
            <a:spAutoFit/>
          </a:bodyPr>
          <a:lstStyle/>
          <a:p>
            <a:r>
              <a:rPr lang="en-US" sz="1400" b="1" dirty="0">
                <a:solidFill>
                  <a:schemeClr val="bg1">
                    <a:lumMod val="95000"/>
                  </a:schemeClr>
                </a:solidFill>
              </a:rPr>
              <a:t>Photos: Doug Kastendick</a:t>
            </a:r>
          </a:p>
        </p:txBody>
      </p:sp>
    </p:spTree>
    <p:extLst>
      <p:ext uri="{BB962C8B-B14F-4D97-AF65-F5344CB8AC3E}">
        <p14:creationId xmlns:p14="http://schemas.microsoft.com/office/powerpoint/2010/main" val="4240224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1D447E7-3B3C-87F1-2A19-5E6EB0CFAE57}"/>
              </a:ext>
            </a:extLst>
          </p:cNvPr>
          <p:cNvSpPr txBox="1">
            <a:spLocks noRot="1" noChangeArrowheads="1"/>
          </p:cNvSpPr>
          <p:nvPr/>
        </p:nvSpPr>
        <p:spPr>
          <a:xfrm>
            <a:off x="1257112" y="671586"/>
            <a:ext cx="3418638" cy="643738"/>
          </a:xfrm>
          <a:prstGeom prst="rect">
            <a:avLst/>
          </a:prstGeom>
          <a:solidFill>
            <a:srgbClr val="FFFF00"/>
          </a:solidFill>
          <a:ln w="31750">
            <a:solidFill>
              <a:srgbClr val="0000FF"/>
            </a:solidFill>
          </a:ln>
        </p:spPr>
        <p:txBody>
          <a:bodyPr/>
          <a:lstStyle/>
          <a:p>
            <a:pPr eaLnBrk="0" hangingPunct="0">
              <a:defRPr/>
            </a:pPr>
            <a:r>
              <a:rPr lang="en-US" sz="1600" b="1" kern="0" dirty="0">
                <a:solidFill>
                  <a:srgbClr val="C00000"/>
                </a:solidFill>
                <a:latin typeface="Arial" pitchFamily="34" charset="0"/>
                <a:ea typeface="+mj-ea"/>
                <a:cs typeface="Arial" pitchFamily="34" charset="0"/>
              </a:rPr>
              <a:t>But what about this model for restoration and climate change?</a:t>
            </a:r>
          </a:p>
        </p:txBody>
      </p:sp>
      <p:pic>
        <p:nvPicPr>
          <p:cNvPr id="3" name="Picture 2">
            <a:extLst>
              <a:ext uri="{FF2B5EF4-FFF2-40B4-BE49-F238E27FC236}">
                <a16:creationId xmlns:a16="http://schemas.microsoft.com/office/drawing/2014/main" id="{4146A429-CC03-9725-91CC-3EF1C8C157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13690" y="3832893"/>
            <a:ext cx="2930203" cy="2138690"/>
          </a:xfrm>
          <a:prstGeom prst="rect">
            <a:avLst/>
          </a:prstGeom>
          <a:ln w="25400">
            <a:solidFill>
              <a:schemeClr val="tx1"/>
            </a:solidFill>
          </a:ln>
        </p:spPr>
      </p:pic>
      <p:pic>
        <p:nvPicPr>
          <p:cNvPr id="4" name="Picture 3" descr="A person in a forest&#10;&#10;Description automatically generated with low confidence">
            <a:extLst>
              <a:ext uri="{FF2B5EF4-FFF2-40B4-BE49-F238E27FC236}">
                <a16:creationId xmlns:a16="http://schemas.microsoft.com/office/drawing/2014/main" id="{A3780A5B-352E-4870-0D83-1FFFA028D0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6260" y="1677153"/>
            <a:ext cx="3504739" cy="1971416"/>
          </a:xfrm>
          <a:prstGeom prst="rect">
            <a:avLst/>
          </a:prstGeom>
          <a:ln w="31750">
            <a:solidFill>
              <a:schemeClr val="tx1"/>
            </a:solidFill>
          </a:ln>
        </p:spPr>
      </p:pic>
      <p:pic>
        <p:nvPicPr>
          <p:cNvPr id="5" name="Picture 2" descr="CF 140">
            <a:extLst>
              <a:ext uri="{FF2B5EF4-FFF2-40B4-BE49-F238E27FC236}">
                <a16:creationId xmlns:a16="http://schemas.microsoft.com/office/drawing/2014/main" id="{0DE7E662-9436-49A5-C725-CAD9C8DB61AE}"/>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257112" y="1474656"/>
            <a:ext cx="3531935" cy="2628720"/>
          </a:xfrm>
          <a:prstGeom prst="rect">
            <a:avLst/>
          </a:prstGeom>
          <a:solidFill>
            <a:srgbClr val="000080"/>
          </a:solidFill>
          <a:ln w="19050">
            <a:solidFill>
              <a:schemeClr val="tx1"/>
            </a:solidFill>
            <a:miter lim="800000"/>
            <a:headEnd/>
            <a:tailEnd/>
          </a:ln>
        </p:spPr>
      </p:pic>
      <p:pic>
        <p:nvPicPr>
          <p:cNvPr id="6" name="Picture 42" descr="392283">
            <a:extLst>
              <a:ext uri="{FF2B5EF4-FFF2-40B4-BE49-F238E27FC236}">
                <a16:creationId xmlns:a16="http://schemas.microsoft.com/office/drawing/2014/main" id="{387E60E1-ABA6-6A14-570A-3A1CD61A7F9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86267" y="3919844"/>
            <a:ext cx="2930203" cy="2051739"/>
          </a:xfrm>
          <a:prstGeom prst="rect">
            <a:avLst/>
          </a:prstGeom>
          <a:noFill/>
          <a:ln w="25400">
            <a:solidFill>
              <a:srgbClr val="FF0000"/>
            </a:solidFill>
            <a:miter lim="800000"/>
            <a:headEnd/>
            <a:tailEnd/>
          </a:ln>
        </p:spPr>
      </p:pic>
      <p:pic>
        <p:nvPicPr>
          <p:cNvPr id="7" name="Picture 6">
            <a:extLst>
              <a:ext uri="{FF2B5EF4-FFF2-40B4-BE49-F238E27FC236}">
                <a16:creationId xmlns:a16="http://schemas.microsoft.com/office/drawing/2014/main" id="{75B6838B-BEAD-D0D1-FE7C-3F270EDBAF4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454332" y="3993723"/>
            <a:ext cx="2873452" cy="2080741"/>
          </a:xfrm>
          <a:prstGeom prst="rect">
            <a:avLst/>
          </a:prstGeom>
          <a:ln w="25400">
            <a:solidFill>
              <a:srgbClr val="6600FF"/>
            </a:solidFill>
          </a:ln>
        </p:spPr>
      </p:pic>
      <p:sp>
        <p:nvSpPr>
          <p:cNvPr id="8" name="TextBox 7">
            <a:extLst>
              <a:ext uri="{FF2B5EF4-FFF2-40B4-BE49-F238E27FC236}">
                <a16:creationId xmlns:a16="http://schemas.microsoft.com/office/drawing/2014/main" id="{707D3F01-93C4-3D9F-E616-B06B63D0F79E}"/>
              </a:ext>
            </a:extLst>
          </p:cNvPr>
          <p:cNvSpPr txBox="1"/>
          <p:nvPr/>
        </p:nvSpPr>
        <p:spPr>
          <a:xfrm>
            <a:off x="7679103" y="993455"/>
            <a:ext cx="3308037" cy="1938992"/>
          </a:xfrm>
          <a:prstGeom prst="rect">
            <a:avLst/>
          </a:prstGeom>
          <a:solidFill>
            <a:schemeClr val="bg1"/>
          </a:solidFill>
          <a:ln w="31750">
            <a:solidFill>
              <a:schemeClr val="accent1">
                <a:shade val="50000"/>
              </a:schemeClr>
            </a:solidFill>
          </a:ln>
        </p:spPr>
        <p:txBody>
          <a:bodyPr wrap="square">
            <a:spAutoFit/>
          </a:bodyPr>
          <a:lstStyle/>
          <a:p>
            <a:pPr marL="0" lvl="1">
              <a:spcBef>
                <a:spcPts val="600"/>
              </a:spcBef>
              <a:spcAft>
                <a:spcPts val="600"/>
              </a:spcAft>
            </a:pPr>
            <a:r>
              <a:rPr lang="en-US" sz="1500" b="1" dirty="0"/>
              <a:t>-Lower density woodlands are more resistant to drought</a:t>
            </a:r>
          </a:p>
          <a:p>
            <a:pPr marL="0" lvl="1">
              <a:spcBef>
                <a:spcPts val="600"/>
              </a:spcBef>
              <a:spcAft>
                <a:spcPts val="600"/>
              </a:spcAft>
            </a:pPr>
            <a:r>
              <a:rPr lang="en-US" sz="1500" b="1" dirty="0"/>
              <a:t>-Complex age/size structure is more resistant to wind</a:t>
            </a:r>
          </a:p>
          <a:p>
            <a:pPr marL="0" lvl="1">
              <a:spcBef>
                <a:spcPts val="600"/>
              </a:spcBef>
              <a:spcAft>
                <a:spcPts val="600"/>
              </a:spcAft>
            </a:pPr>
            <a:r>
              <a:rPr lang="en-US" sz="1500" b="1" dirty="0"/>
              <a:t>-Mixed-species = more options</a:t>
            </a:r>
          </a:p>
          <a:p>
            <a:pPr marL="0" lvl="1">
              <a:spcBef>
                <a:spcPts val="600"/>
              </a:spcBef>
              <a:spcAft>
                <a:spcPts val="600"/>
              </a:spcAft>
            </a:pPr>
            <a:r>
              <a:rPr lang="en-US" sz="1500" b="1" dirty="0"/>
              <a:t>-Rx burning reduces hazardous fuels</a:t>
            </a:r>
          </a:p>
        </p:txBody>
      </p:sp>
    </p:spTree>
    <p:extLst>
      <p:ext uri="{BB962C8B-B14F-4D97-AF65-F5344CB8AC3E}">
        <p14:creationId xmlns:p14="http://schemas.microsoft.com/office/powerpoint/2010/main" val="6871931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4236</TotalTime>
  <Words>685</Words>
  <Application>Microsoft Office PowerPoint</Application>
  <PresentationFormat>Widescreen</PresentationFormat>
  <Paragraphs>106</Paragraphs>
  <Slides>10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Times New Roman</vt:lpstr>
      <vt:lpstr>Office Theme</vt:lpstr>
      <vt:lpstr>Fire Reintroduction in a Long Fire Excluded  Red Pine Woodland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 Pine Thinning to Climate Adaption: Ninety-five years of silviculture research on the Chippewa National Forest.</dc:title>
  <dc:creator>Palik, Brian -FS</dc:creator>
  <cp:lastModifiedBy>Palik, Brian - FS, MN</cp:lastModifiedBy>
  <cp:revision>942</cp:revision>
  <dcterms:created xsi:type="dcterms:W3CDTF">2021-03-19T13:28:30Z</dcterms:created>
  <dcterms:modified xsi:type="dcterms:W3CDTF">2024-04-19T19:23:29Z</dcterms:modified>
</cp:coreProperties>
</file>