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20"/>
  </p:notesMasterIdLst>
  <p:sldIdLst>
    <p:sldId id="256" r:id="rId2"/>
    <p:sldId id="271" r:id="rId3"/>
    <p:sldId id="307" r:id="rId4"/>
    <p:sldId id="308" r:id="rId5"/>
    <p:sldId id="309" r:id="rId6"/>
    <p:sldId id="266" r:id="rId7"/>
    <p:sldId id="311" r:id="rId8"/>
    <p:sldId id="313" r:id="rId9"/>
    <p:sldId id="269" r:id="rId10"/>
    <p:sldId id="260" r:id="rId11"/>
    <p:sldId id="310" r:id="rId12"/>
    <p:sldId id="259" r:id="rId13"/>
    <p:sldId id="315" r:id="rId14"/>
    <p:sldId id="316" r:id="rId15"/>
    <p:sldId id="317" r:id="rId16"/>
    <p:sldId id="314" r:id="rId17"/>
    <p:sldId id="261" r:id="rId18"/>
    <p:sldId id="319" r:id="rId19"/>
  </p:sldIdLst>
  <p:sldSz cx="9144000" cy="6858000" type="screen4x3"/>
  <p:notesSz cx="7772400" cy="10058400"/>
  <p:defaultTextStyle>
    <a:defPPr>
      <a:defRPr lang="en-GB"/>
    </a:defPPr>
    <a:lvl1pPr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1pPr>
    <a:lvl2pPr marL="742950" indent="-28575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2pPr>
    <a:lvl3pPr marL="1143000" indent="-22860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3pPr>
    <a:lvl4pPr marL="1600200" indent="-22860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4pPr>
    <a:lvl5pPr marL="2057400" indent="-22860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5pPr>
    <a:lvl6pPr marL="2286000" algn="l" defTabSz="914400" rtl="0" eaLnBrk="1" latinLnBrk="0" hangingPunct="1">
      <a:defRPr kern="1200">
        <a:solidFill>
          <a:schemeClr val="tx1"/>
        </a:solidFill>
        <a:latin typeface="Arial" panose="020B0604020202020204" pitchFamily="34" charset="0"/>
        <a:ea typeface="+mn-ea"/>
        <a:cs typeface="Source Han Sans CN" charset="0"/>
      </a:defRPr>
    </a:lvl6pPr>
    <a:lvl7pPr marL="2743200" algn="l" defTabSz="914400" rtl="0" eaLnBrk="1" latinLnBrk="0" hangingPunct="1">
      <a:defRPr kern="1200">
        <a:solidFill>
          <a:schemeClr val="tx1"/>
        </a:solidFill>
        <a:latin typeface="Arial" panose="020B0604020202020204" pitchFamily="34" charset="0"/>
        <a:ea typeface="+mn-ea"/>
        <a:cs typeface="Source Han Sans CN" charset="0"/>
      </a:defRPr>
    </a:lvl7pPr>
    <a:lvl8pPr marL="3200400" algn="l" defTabSz="914400" rtl="0" eaLnBrk="1" latinLnBrk="0" hangingPunct="1">
      <a:defRPr kern="1200">
        <a:solidFill>
          <a:schemeClr val="tx1"/>
        </a:solidFill>
        <a:latin typeface="Arial" panose="020B0604020202020204" pitchFamily="34" charset="0"/>
        <a:ea typeface="+mn-ea"/>
        <a:cs typeface="Source Han Sans CN" charset="0"/>
      </a:defRPr>
    </a:lvl8pPr>
    <a:lvl9pPr marL="3657600" algn="l" defTabSz="914400" rtl="0" eaLnBrk="1" latinLnBrk="0" hangingPunct="1">
      <a:defRPr kern="1200">
        <a:solidFill>
          <a:schemeClr val="tx1"/>
        </a:solidFill>
        <a:latin typeface="Arial" panose="020B0604020202020204" pitchFamily="34" charset="0"/>
        <a:ea typeface="+mn-ea"/>
        <a:cs typeface="Source Han Sans CN"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21D19"/>
    <a:srgbClr val="F6921E"/>
    <a:srgbClr val="C96D28"/>
    <a:srgbClr val="2A4443"/>
    <a:srgbClr val="B0C2C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94660"/>
  </p:normalViewPr>
  <p:slideViewPr>
    <p:cSldViewPr snapToGrid="0">
      <p:cViewPr varScale="1">
        <p:scale>
          <a:sx n="105" d="100"/>
          <a:sy n="105" d="100"/>
        </p:scale>
        <p:origin x="1704" y="7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96F7F4-880D-400A-B3B9-022C5A3460C0}"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4959670F-1466-409D-8CC3-C8F0E0811ECE}">
      <dgm:prSet phldrT="[Text]"/>
      <dgm:spPr>
        <a:solidFill>
          <a:srgbClr val="F6921E"/>
        </a:solidFill>
        <a:ln>
          <a:noFill/>
        </a:ln>
      </dgm:spPr>
      <dgm:t>
        <a:bodyPr/>
        <a:lstStyle/>
        <a:p>
          <a:r>
            <a:rPr lang="en-US" dirty="0">
              <a:solidFill>
                <a:srgbClr val="FFFFFF"/>
              </a:solidFill>
              <a:latin typeface="Brandon Grotesque Bold" panose="020B0803020203060202" pitchFamily="34" charset="0"/>
            </a:rPr>
            <a:t>Federal- and State-Recognized Tribal Governments and Departments</a:t>
          </a:r>
        </a:p>
      </dgm:t>
    </dgm:pt>
    <dgm:pt modelId="{D94E3986-5311-4D6F-AB06-98AABFF477C1}" type="parTrans" cxnId="{51DE7945-7C0B-46F7-98F3-8F75B285A9EF}">
      <dgm:prSet/>
      <dgm:spPr/>
      <dgm:t>
        <a:bodyPr/>
        <a:lstStyle/>
        <a:p>
          <a:endParaRPr lang="en-US"/>
        </a:p>
      </dgm:t>
    </dgm:pt>
    <dgm:pt modelId="{0C2A10D7-7754-46EC-B1F0-A0B2D1E7BE87}" type="sibTrans" cxnId="{51DE7945-7C0B-46F7-98F3-8F75B285A9EF}">
      <dgm:prSet/>
      <dgm:spPr/>
      <dgm:t>
        <a:bodyPr/>
        <a:lstStyle/>
        <a:p>
          <a:endParaRPr lang="en-US"/>
        </a:p>
      </dgm:t>
    </dgm:pt>
    <dgm:pt modelId="{6C97498F-A5A7-48CE-849D-C505EB1F68DA}">
      <dgm:prSet phldrT="[Text]"/>
      <dgm:spPr>
        <a:solidFill>
          <a:srgbClr val="2A4443"/>
        </a:solidFill>
        <a:ln>
          <a:noFill/>
        </a:ln>
      </dgm:spPr>
      <dgm:t>
        <a:bodyPr/>
        <a:lstStyle/>
        <a:p>
          <a:pPr>
            <a:buClr>
              <a:srgbClr val="000000"/>
            </a:buClr>
            <a:buSzPct val="100000"/>
            <a:buFont typeface="Times New Roman" panose="02020603050405020304" pitchFamily="18" charset="0"/>
            <a:buNone/>
          </a:pPr>
          <a:r>
            <a:rPr kumimoji="0" lang="en-US" b="0" i="0" u="none" strike="noStrike" cap="none" spc="0" normalizeH="0" baseline="0" noProof="0" dirty="0">
              <a:ln>
                <a:noFill/>
              </a:ln>
              <a:solidFill>
                <a:srgbClr val="FFFFFF"/>
              </a:solidFill>
              <a:effectLst/>
              <a:uLnTx/>
              <a:uFillTx/>
              <a:latin typeface="Brandon Grotesque Bold" panose="020B0803020203060202" pitchFamily="34" charset="0"/>
              <a:ea typeface="+mn-ea"/>
            </a:rPr>
            <a:t>Native-controlled 501(c)(3) nonprofits </a:t>
          </a:r>
          <a:endParaRPr lang="en-US" dirty="0">
            <a:solidFill>
              <a:srgbClr val="FFFFFF"/>
            </a:solidFill>
            <a:latin typeface="Brandon Grotesque Bold" panose="020B0803020203060202" pitchFamily="34" charset="0"/>
          </a:endParaRPr>
        </a:p>
      </dgm:t>
    </dgm:pt>
    <dgm:pt modelId="{8654D25E-2CAF-4C08-9B9F-3A4181FE9BA9}" type="parTrans" cxnId="{B7583DEF-F114-4456-9019-C21B315134CF}">
      <dgm:prSet/>
      <dgm:spPr/>
      <dgm:t>
        <a:bodyPr/>
        <a:lstStyle/>
        <a:p>
          <a:endParaRPr lang="en-US"/>
        </a:p>
      </dgm:t>
    </dgm:pt>
    <dgm:pt modelId="{AF9DAF16-1C89-4787-9F1C-A95A8BD07034}" type="sibTrans" cxnId="{B7583DEF-F114-4456-9019-C21B315134CF}">
      <dgm:prSet/>
      <dgm:spPr/>
      <dgm:t>
        <a:bodyPr/>
        <a:lstStyle/>
        <a:p>
          <a:endParaRPr lang="en-US"/>
        </a:p>
      </dgm:t>
    </dgm:pt>
    <dgm:pt modelId="{D40AF6F5-C87F-47E1-9BC0-C2AE1A8F9FF0}">
      <dgm:prSet phldrT="[Text]"/>
      <dgm:spPr>
        <a:solidFill>
          <a:srgbClr val="821D19"/>
        </a:solidFill>
        <a:ln>
          <a:noFill/>
        </a:ln>
      </dgm:spPr>
      <dgm:t>
        <a:bodyPr/>
        <a:lstStyle/>
        <a:p>
          <a:r>
            <a:rPr kumimoji="0" lang="en-US" b="0" i="0" u="none" strike="noStrike" cap="none" spc="0" normalizeH="0" baseline="0" noProof="0" dirty="0">
              <a:ln>
                <a:noFill/>
              </a:ln>
              <a:solidFill>
                <a:srgbClr val="FFFFFF"/>
              </a:solidFill>
              <a:effectLst/>
              <a:uLnTx/>
              <a:uFillTx/>
              <a:latin typeface="Brandon Grotesque Bold" panose="020B0803020203060202" pitchFamily="34" charset="0"/>
              <a:ea typeface="+mn-ea"/>
            </a:rPr>
            <a:t>Native-controlled community organizations with fiscal sponsorship </a:t>
          </a:r>
          <a:endParaRPr lang="en-US" dirty="0">
            <a:solidFill>
              <a:srgbClr val="FFFFFF"/>
            </a:solidFill>
            <a:latin typeface="Brandon Grotesque Bold" panose="020B0803020203060202" pitchFamily="34" charset="0"/>
          </a:endParaRPr>
        </a:p>
      </dgm:t>
    </dgm:pt>
    <dgm:pt modelId="{63F058CE-BF5F-4BE6-BAD8-70CE9B380F04}" type="parTrans" cxnId="{6398A82D-190B-4BCE-B862-9399885BFBC8}">
      <dgm:prSet/>
      <dgm:spPr/>
      <dgm:t>
        <a:bodyPr/>
        <a:lstStyle/>
        <a:p>
          <a:endParaRPr lang="en-US"/>
        </a:p>
      </dgm:t>
    </dgm:pt>
    <dgm:pt modelId="{B3735CEC-90AA-4757-8C94-0DBC8195F151}" type="sibTrans" cxnId="{6398A82D-190B-4BCE-B862-9399885BFBC8}">
      <dgm:prSet/>
      <dgm:spPr/>
      <dgm:t>
        <a:bodyPr/>
        <a:lstStyle/>
        <a:p>
          <a:endParaRPr lang="en-US"/>
        </a:p>
      </dgm:t>
    </dgm:pt>
    <dgm:pt modelId="{639D1937-69C7-4F6A-B210-4E712FFE98A0}">
      <dgm:prSet phldrT="[Text]"/>
      <dgm:spPr>
        <a:solidFill>
          <a:srgbClr val="C96D28"/>
        </a:solidFill>
        <a:ln>
          <a:noFill/>
        </a:ln>
      </dgm:spPr>
      <dgm:t>
        <a:bodyPr/>
        <a:lstStyle/>
        <a:p>
          <a:pPr>
            <a:lnSpc>
              <a:spcPct val="85000"/>
            </a:lnSpc>
          </a:pPr>
          <a:r>
            <a:rPr lang="en-US" dirty="0">
              <a:solidFill>
                <a:srgbClr val="FFFFFF"/>
              </a:solidFill>
              <a:latin typeface="Brandon Grotesque Bold" panose="020B0803020203060202" pitchFamily="34" charset="0"/>
            </a:rPr>
            <a:t>Native §7871 Organizations </a:t>
          </a:r>
        </a:p>
      </dgm:t>
    </dgm:pt>
    <dgm:pt modelId="{9983B47F-3FA4-4174-B8EC-837423A2AC47}" type="parTrans" cxnId="{0D34784B-E6D9-4941-A001-29FEDBEA9BC0}">
      <dgm:prSet/>
      <dgm:spPr/>
      <dgm:t>
        <a:bodyPr/>
        <a:lstStyle/>
        <a:p>
          <a:endParaRPr lang="en-US"/>
        </a:p>
      </dgm:t>
    </dgm:pt>
    <dgm:pt modelId="{D27575FA-E654-49FD-BBA6-D378365D0AE7}" type="sibTrans" cxnId="{0D34784B-E6D9-4941-A001-29FEDBEA9BC0}">
      <dgm:prSet/>
      <dgm:spPr/>
      <dgm:t>
        <a:bodyPr/>
        <a:lstStyle/>
        <a:p>
          <a:endParaRPr lang="en-US"/>
        </a:p>
      </dgm:t>
    </dgm:pt>
    <dgm:pt modelId="{C5254A96-26E9-4ACD-92D3-7D5161294DF7}" type="pres">
      <dgm:prSet presAssocID="{7196F7F4-880D-400A-B3B9-022C5A3460C0}" presName="diagram" presStyleCnt="0">
        <dgm:presLayoutVars>
          <dgm:dir/>
          <dgm:resizeHandles val="exact"/>
        </dgm:presLayoutVars>
      </dgm:prSet>
      <dgm:spPr/>
    </dgm:pt>
    <dgm:pt modelId="{779CDCF9-D435-4BBF-AFB8-9894B489D954}" type="pres">
      <dgm:prSet presAssocID="{4959670F-1466-409D-8CC3-C8F0E0811ECE}" presName="node" presStyleLbl="node1" presStyleIdx="0" presStyleCnt="4">
        <dgm:presLayoutVars>
          <dgm:bulletEnabled val="1"/>
        </dgm:presLayoutVars>
      </dgm:prSet>
      <dgm:spPr/>
    </dgm:pt>
    <dgm:pt modelId="{65F711F6-C204-48E6-907C-B39BDE19B33E}" type="pres">
      <dgm:prSet presAssocID="{0C2A10D7-7754-46EC-B1F0-A0B2D1E7BE87}" presName="sibTrans" presStyleCnt="0"/>
      <dgm:spPr/>
    </dgm:pt>
    <dgm:pt modelId="{8E12D7FD-3ABB-4A82-BC0E-F29EDB8D658A}" type="pres">
      <dgm:prSet presAssocID="{6C97498F-A5A7-48CE-849D-C505EB1F68DA}" presName="node" presStyleLbl="node1" presStyleIdx="1" presStyleCnt="4">
        <dgm:presLayoutVars>
          <dgm:bulletEnabled val="1"/>
        </dgm:presLayoutVars>
      </dgm:prSet>
      <dgm:spPr/>
    </dgm:pt>
    <dgm:pt modelId="{8F1AF5BF-C59D-4B53-80B6-085E2F5C9B75}" type="pres">
      <dgm:prSet presAssocID="{AF9DAF16-1C89-4787-9F1C-A95A8BD07034}" presName="sibTrans" presStyleCnt="0"/>
      <dgm:spPr/>
    </dgm:pt>
    <dgm:pt modelId="{59EF2A44-0F33-4F83-8C9B-9220A69851B7}" type="pres">
      <dgm:prSet presAssocID="{D40AF6F5-C87F-47E1-9BC0-C2AE1A8F9FF0}" presName="node" presStyleLbl="node1" presStyleIdx="2" presStyleCnt="4">
        <dgm:presLayoutVars>
          <dgm:bulletEnabled val="1"/>
        </dgm:presLayoutVars>
      </dgm:prSet>
      <dgm:spPr/>
    </dgm:pt>
    <dgm:pt modelId="{573135FE-0B8A-4E6E-9DA8-7564FB1A830D}" type="pres">
      <dgm:prSet presAssocID="{B3735CEC-90AA-4757-8C94-0DBC8195F151}" presName="sibTrans" presStyleCnt="0"/>
      <dgm:spPr/>
    </dgm:pt>
    <dgm:pt modelId="{56A6CB99-877A-411C-991B-2ACFAA9283EE}" type="pres">
      <dgm:prSet presAssocID="{639D1937-69C7-4F6A-B210-4E712FFE98A0}" presName="node" presStyleLbl="node1" presStyleIdx="3" presStyleCnt="4">
        <dgm:presLayoutVars>
          <dgm:bulletEnabled val="1"/>
        </dgm:presLayoutVars>
      </dgm:prSet>
      <dgm:spPr/>
    </dgm:pt>
  </dgm:ptLst>
  <dgm:cxnLst>
    <dgm:cxn modelId="{6398A82D-190B-4BCE-B862-9399885BFBC8}" srcId="{7196F7F4-880D-400A-B3B9-022C5A3460C0}" destId="{D40AF6F5-C87F-47E1-9BC0-C2AE1A8F9FF0}" srcOrd="2" destOrd="0" parTransId="{63F058CE-BF5F-4BE6-BAD8-70CE9B380F04}" sibTransId="{B3735CEC-90AA-4757-8C94-0DBC8195F151}"/>
    <dgm:cxn modelId="{D543A237-28CF-493B-91A7-908164261C40}" type="presOf" srcId="{D40AF6F5-C87F-47E1-9BC0-C2AE1A8F9FF0}" destId="{59EF2A44-0F33-4F83-8C9B-9220A69851B7}" srcOrd="0" destOrd="0" presId="urn:microsoft.com/office/officeart/2005/8/layout/default"/>
    <dgm:cxn modelId="{51DE7945-7C0B-46F7-98F3-8F75B285A9EF}" srcId="{7196F7F4-880D-400A-B3B9-022C5A3460C0}" destId="{4959670F-1466-409D-8CC3-C8F0E0811ECE}" srcOrd="0" destOrd="0" parTransId="{D94E3986-5311-4D6F-AB06-98AABFF477C1}" sibTransId="{0C2A10D7-7754-46EC-B1F0-A0B2D1E7BE87}"/>
    <dgm:cxn modelId="{0D34784B-E6D9-4941-A001-29FEDBEA9BC0}" srcId="{7196F7F4-880D-400A-B3B9-022C5A3460C0}" destId="{639D1937-69C7-4F6A-B210-4E712FFE98A0}" srcOrd="3" destOrd="0" parTransId="{9983B47F-3FA4-4174-B8EC-837423A2AC47}" sibTransId="{D27575FA-E654-49FD-BBA6-D378365D0AE7}"/>
    <dgm:cxn modelId="{3C2AEE87-0F77-4E4C-AECB-F54B56C1678F}" type="presOf" srcId="{7196F7F4-880D-400A-B3B9-022C5A3460C0}" destId="{C5254A96-26E9-4ACD-92D3-7D5161294DF7}" srcOrd="0" destOrd="0" presId="urn:microsoft.com/office/officeart/2005/8/layout/default"/>
    <dgm:cxn modelId="{FCDB8EAD-780B-4735-8696-97F61B9AC479}" type="presOf" srcId="{639D1937-69C7-4F6A-B210-4E712FFE98A0}" destId="{56A6CB99-877A-411C-991B-2ACFAA9283EE}" srcOrd="0" destOrd="0" presId="urn:microsoft.com/office/officeart/2005/8/layout/default"/>
    <dgm:cxn modelId="{E07181B9-915C-4C5B-A5D9-85F68AE3B948}" type="presOf" srcId="{6C97498F-A5A7-48CE-849D-C505EB1F68DA}" destId="{8E12D7FD-3ABB-4A82-BC0E-F29EDB8D658A}" srcOrd="0" destOrd="0" presId="urn:microsoft.com/office/officeart/2005/8/layout/default"/>
    <dgm:cxn modelId="{14A21BED-70E4-4728-BFFC-54BA1B7CEBB6}" type="presOf" srcId="{4959670F-1466-409D-8CC3-C8F0E0811ECE}" destId="{779CDCF9-D435-4BBF-AFB8-9894B489D954}" srcOrd="0" destOrd="0" presId="urn:microsoft.com/office/officeart/2005/8/layout/default"/>
    <dgm:cxn modelId="{B7583DEF-F114-4456-9019-C21B315134CF}" srcId="{7196F7F4-880D-400A-B3B9-022C5A3460C0}" destId="{6C97498F-A5A7-48CE-849D-C505EB1F68DA}" srcOrd="1" destOrd="0" parTransId="{8654D25E-2CAF-4C08-9B9F-3A4181FE9BA9}" sibTransId="{AF9DAF16-1C89-4787-9F1C-A95A8BD07034}"/>
    <dgm:cxn modelId="{1E8F4968-642F-4D28-9601-CF807743D436}" type="presParOf" srcId="{C5254A96-26E9-4ACD-92D3-7D5161294DF7}" destId="{779CDCF9-D435-4BBF-AFB8-9894B489D954}" srcOrd="0" destOrd="0" presId="urn:microsoft.com/office/officeart/2005/8/layout/default"/>
    <dgm:cxn modelId="{37ACD75B-FFB7-48F8-8E59-D130F5E06BEA}" type="presParOf" srcId="{C5254A96-26E9-4ACD-92D3-7D5161294DF7}" destId="{65F711F6-C204-48E6-907C-B39BDE19B33E}" srcOrd="1" destOrd="0" presId="urn:microsoft.com/office/officeart/2005/8/layout/default"/>
    <dgm:cxn modelId="{670B7CDF-7DC1-4C55-88FF-D77E69F67DAB}" type="presParOf" srcId="{C5254A96-26E9-4ACD-92D3-7D5161294DF7}" destId="{8E12D7FD-3ABB-4A82-BC0E-F29EDB8D658A}" srcOrd="2" destOrd="0" presId="urn:microsoft.com/office/officeart/2005/8/layout/default"/>
    <dgm:cxn modelId="{03ED730B-DADE-4590-A1CA-8EEE22FDF718}" type="presParOf" srcId="{C5254A96-26E9-4ACD-92D3-7D5161294DF7}" destId="{8F1AF5BF-C59D-4B53-80B6-085E2F5C9B75}" srcOrd="3" destOrd="0" presId="urn:microsoft.com/office/officeart/2005/8/layout/default"/>
    <dgm:cxn modelId="{3C820A1C-B041-482B-A5FB-125A224F063F}" type="presParOf" srcId="{C5254A96-26E9-4ACD-92D3-7D5161294DF7}" destId="{59EF2A44-0F33-4F83-8C9B-9220A69851B7}" srcOrd="4" destOrd="0" presId="urn:microsoft.com/office/officeart/2005/8/layout/default"/>
    <dgm:cxn modelId="{4120D8ED-AEA4-4D89-8D98-7D4AF87B51AC}" type="presParOf" srcId="{C5254A96-26E9-4ACD-92D3-7D5161294DF7}" destId="{573135FE-0B8A-4E6E-9DA8-7564FB1A830D}" srcOrd="5" destOrd="0" presId="urn:microsoft.com/office/officeart/2005/8/layout/default"/>
    <dgm:cxn modelId="{7EF51F60-A191-4DAC-8AFD-095859F128AD}" type="presParOf" srcId="{C5254A96-26E9-4ACD-92D3-7D5161294DF7}" destId="{56A6CB99-877A-411C-991B-2ACFAA9283EE}"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CDCF9-D435-4BBF-AFB8-9894B489D954}">
      <dsp:nvSpPr>
        <dsp:cNvPr id="0" name=""/>
        <dsp:cNvSpPr/>
      </dsp:nvSpPr>
      <dsp:spPr>
        <a:xfrm>
          <a:off x="773" y="115064"/>
          <a:ext cx="3018012" cy="1810807"/>
        </a:xfrm>
        <a:prstGeom prst="rect">
          <a:avLst/>
        </a:prstGeom>
        <a:solidFill>
          <a:srgbClr val="F6921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latin typeface="Brandon Grotesque Bold" panose="020B0803020203060202" pitchFamily="34" charset="0"/>
            </a:rPr>
            <a:t>Federal- and State-Recognized Tribal Governments and Departments</a:t>
          </a:r>
        </a:p>
      </dsp:txBody>
      <dsp:txXfrm>
        <a:off x="773" y="115064"/>
        <a:ext cx="3018012" cy="1810807"/>
      </dsp:txXfrm>
    </dsp:sp>
    <dsp:sp modelId="{8E12D7FD-3ABB-4A82-BC0E-F29EDB8D658A}">
      <dsp:nvSpPr>
        <dsp:cNvPr id="0" name=""/>
        <dsp:cNvSpPr/>
      </dsp:nvSpPr>
      <dsp:spPr>
        <a:xfrm>
          <a:off x="3320587" y="115064"/>
          <a:ext cx="3018012" cy="1810807"/>
        </a:xfrm>
        <a:prstGeom prst="rect">
          <a:avLst/>
        </a:prstGeom>
        <a:solidFill>
          <a:srgbClr val="2A444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000000"/>
            </a:buClr>
            <a:buSzPct val="100000"/>
            <a:buFont typeface="Times New Roman" panose="02020603050405020304" pitchFamily="18" charset="0"/>
            <a:buNone/>
          </a:pPr>
          <a:r>
            <a:rPr kumimoji="0" lang="en-US" sz="2400" b="0" i="0" u="none" strike="noStrike" kern="1200" cap="none" spc="0" normalizeH="0" baseline="0" noProof="0" dirty="0">
              <a:ln>
                <a:noFill/>
              </a:ln>
              <a:solidFill>
                <a:srgbClr val="FFFFFF"/>
              </a:solidFill>
              <a:effectLst/>
              <a:uLnTx/>
              <a:uFillTx/>
              <a:latin typeface="Brandon Grotesque Bold" panose="020B0803020203060202" pitchFamily="34" charset="0"/>
              <a:ea typeface="+mn-ea"/>
            </a:rPr>
            <a:t>Native-controlled 501(c)(3) nonprofits </a:t>
          </a:r>
          <a:endParaRPr lang="en-US" sz="2400" kern="1200" dirty="0">
            <a:solidFill>
              <a:srgbClr val="FFFFFF"/>
            </a:solidFill>
            <a:latin typeface="Brandon Grotesque Bold" panose="020B0803020203060202" pitchFamily="34" charset="0"/>
          </a:endParaRPr>
        </a:p>
      </dsp:txBody>
      <dsp:txXfrm>
        <a:off x="3320587" y="115064"/>
        <a:ext cx="3018012" cy="1810807"/>
      </dsp:txXfrm>
    </dsp:sp>
    <dsp:sp modelId="{59EF2A44-0F33-4F83-8C9B-9220A69851B7}">
      <dsp:nvSpPr>
        <dsp:cNvPr id="0" name=""/>
        <dsp:cNvSpPr/>
      </dsp:nvSpPr>
      <dsp:spPr>
        <a:xfrm>
          <a:off x="773" y="2227672"/>
          <a:ext cx="3018012" cy="1810807"/>
        </a:xfrm>
        <a:prstGeom prst="rect">
          <a:avLst/>
        </a:prstGeom>
        <a:solidFill>
          <a:srgbClr val="821D1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US" sz="2400" b="0" i="0" u="none" strike="noStrike" kern="1200" cap="none" spc="0" normalizeH="0" baseline="0" noProof="0" dirty="0">
              <a:ln>
                <a:noFill/>
              </a:ln>
              <a:solidFill>
                <a:srgbClr val="FFFFFF"/>
              </a:solidFill>
              <a:effectLst/>
              <a:uLnTx/>
              <a:uFillTx/>
              <a:latin typeface="Brandon Grotesque Bold" panose="020B0803020203060202" pitchFamily="34" charset="0"/>
              <a:ea typeface="+mn-ea"/>
            </a:rPr>
            <a:t>Native-controlled community organizations with fiscal sponsorship </a:t>
          </a:r>
          <a:endParaRPr lang="en-US" sz="2400" kern="1200" dirty="0">
            <a:solidFill>
              <a:srgbClr val="FFFFFF"/>
            </a:solidFill>
            <a:latin typeface="Brandon Grotesque Bold" panose="020B0803020203060202" pitchFamily="34" charset="0"/>
          </a:endParaRPr>
        </a:p>
      </dsp:txBody>
      <dsp:txXfrm>
        <a:off x="773" y="2227672"/>
        <a:ext cx="3018012" cy="1810807"/>
      </dsp:txXfrm>
    </dsp:sp>
    <dsp:sp modelId="{56A6CB99-877A-411C-991B-2ACFAA9283EE}">
      <dsp:nvSpPr>
        <dsp:cNvPr id="0" name=""/>
        <dsp:cNvSpPr/>
      </dsp:nvSpPr>
      <dsp:spPr>
        <a:xfrm>
          <a:off x="3320587" y="2227672"/>
          <a:ext cx="3018012" cy="1810807"/>
        </a:xfrm>
        <a:prstGeom prst="rect">
          <a:avLst/>
        </a:prstGeom>
        <a:solidFill>
          <a:srgbClr val="C96D2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85000"/>
            </a:lnSpc>
            <a:spcBef>
              <a:spcPct val="0"/>
            </a:spcBef>
            <a:spcAft>
              <a:spcPct val="35000"/>
            </a:spcAft>
            <a:buNone/>
          </a:pPr>
          <a:r>
            <a:rPr lang="en-US" sz="2400" kern="1200" dirty="0">
              <a:solidFill>
                <a:srgbClr val="FFFFFF"/>
              </a:solidFill>
              <a:latin typeface="Brandon Grotesque Bold" panose="020B0803020203060202" pitchFamily="34" charset="0"/>
            </a:rPr>
            <a:t>Native §7871 Organizations </a:t>
          </a:r>
        </a:p>
      </dsp:txBody>
      <dsp:txXfrm>
        <a:off x="3320587" y="2227672"/>
        <a:ext cx="3018012" cy="181080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FE29B561-EA08-20CE-BA2C-30AAB4AEA0DD}"/>
              </a:ext>
            </a:extLst>
          </p:cNvPr>
          <p:cNvSpPr>
            <a:spLocks noGrp="1" noRot="1" noChangeAspect="1" noChangeArrowheads="1"/>
          </p:cNvSpPr>
          <p:nvPr>
            <p:ph type="sldImg"/>
          </p:nvPr>
        </p:nvSpPr>
        <p:spPr bwMode="auto">
          <a:xfrm>
            <a:off x="533400" y="763588"/>
            <a:ext cx="6702425" cy="3770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0" name="Rectangle 2">
            <a:extLst>
              <a:ext uri="{FF2B5EF4-FFF2-40B4-BE49-F238E27FC236}">
                <a16:creationId xmlns:a16="http://schemas.microsoft.com/office/drawing/2014/main" id="{F84AE015-D47C-4A72-435A-FEE268135C14}"/>
              </a:ext>
            </a:extLst>
          </p:cNvPr>
          <p:cNvSpPr>
            <a:spLocks noGrp="1" noChangeArrowheads="1"/>
          </p:cNvSpPr>
          <p:nvPr>
            <p:ph type="body"/>
          </p:nvPr>
        </p:nvSpPr>
        <p:spPr bwMode="auto">
          <a:xfrm>
            <a:off x="777875" y="4776788"/>
            <a:ext cx="6216650"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a:p>
        </p:txBody>
      </p:sp>
      <p:sp>
        <p:nvSpPr>
          <p:cNvPr id="2051" name="Rectangle 3">
            <a:extLst>
              <a:ext uri="{FF2B5EF4-FFF2-40B4-BE49-F238E27FC236}">
                <a16:creationId xmlns:a16="http://schemas.microsoft.com/office/drawing/2014/main" id="{DA01CABD-553C-A14B-1CF1-EF8C3FEA4718}"/>
              </a:ext>
            </a:extLst>
          </p:cNvPr>
          <p:cNvSpPr>
            <a:spLocks noGrp="1" noChangeArrowheads="1"/>
          </p:cNvSpPr>
          <p:nvPr>
            <p:ph type="hdr"/>
          </p:nvPr>
        </p:nvSpPr>
        <p:spPr bwMode="auto">
          <a:xfrm>
            <a:off x="0"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endParaRPr lang="en-US" altLang="en-US" dirty="0"/>
          </a:p>
        </p:txBody>
      </p:sp>
      <p:sp>
        <p:nvSpPr>
          <p:cNvPr id="2052" name="Rectangle 4">
            <a:extLst>
              <a:ext uri="{FF2B5EF4-FFF2-40B4-BE49-F238E27FC236}">
                <a16:creationId xmlns:a16="http://schemas.microsoft.com/office/drawing/2014/main" id="{19476EC8-1037-C206-9436-157FB4994380}"/>
              </a:ext>
            </a:extLst>
          </p:cNvPr>
          <p:cNvSpPr>
            <a:spLocks noGrp="1" noChangeArrowheads="1"/>
          </p:cNvSpPr>
          <p:nvPr>
            <p:ph type="dt"/>
          </p:nvPr>
        </p:nvSpPr>
        <p:spPr bwMode="auto">
          <a:xfrm>
            <a:off x="4398963"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endParaRPr lang="en-US" altLang="en-US" dirty="0"/>
          </a:p>
        </p:txBody>
      </p:sp>
      <p:sp>
        <p:nvSpPr>
          <p:cNvPr id="2053" name="Rectangle 5">
            <a:extLst>
              <a:ext uri="{FF2B5EF4-FFF2-40B4-BE49-F238E27FC236}">
                <a16:creationId xmlns:a16="http://schemas.microsoft.com/office/drawing/2014/main" id="{7A2474D8-D3FA-82AF-AF2A-60DED1E0FA22}"/>
              </a:ext>
            </a:extLst>
          </p:cNvPr>
          <p:cNvSpPr>
            <a:spLocks noGrp="1" noChangeArrowheads="1"/>
          </p:cNvSpPr>
          <p:nvPr>
            <p:ph type="ftr"/>
          </p:nvPr>
        </p:nvSpPr>
        <p:spPr bwMode="auto">
          <a:xfrm>
            <a:off x="0"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endParaRPr lang="en-US" altLang="en-US" dirty="0"/>
          </a:p>
        </p:txBody>
      </p:sp>
      <p:sp>
        <p:nvSpPr>
          <p:cNvPr id="2054" name="Rectangle 6">
            <a:extLst>
              <a:ext uri="{FF2B5EF4-FFF2-40B4-BE49-F238E27FC236}">
                <a16:creationId xmlns:a16="http://schemas.microsoft.com/office/drawing/2014/main" id="{03A56604-C826-27FC-00EF-A1DC277B68EC}"/>
              </a:ext>
            </a:extLst>
          </p:cNvPr>
          <p:cNvSpPr>
            <a:spLocks noGrp="1" noChangeArrowheads="1"/>
          </p:cNvSpPr>
          <p:nvPr>
            <p:ph type="sldNum"/>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fld id="{94D1A02D-2DB1-451F-AFEE-F0F5EE771E70}"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2788A55-4643-0F43-90CF-6F8D7828560C}"/>
              </a:ext>
            </a:extLst>
          </p:cNvPr>
          <p:cNvSpPr>
            <a:spLocks noGrp="1" noChangeArrowheads="1"/>
          </p:cNvSpPr>
          <p:nvPr>
            <p:ph type="sldNum"/>
          </p:nvPr>
        </p:nvSpPr>
        <p:spPr>
          <a:ln/>
        </p:spPr>
        <p:txBody>
          <a:bodyPr/>
          <a:lstStyle/>
          <a:p>
            <a:fld id="{6FB93E80-E49A-4261-83A4-C062B5DA2D3C}" type="slidenum">
              <a:rPr lang="en-US" altLang="en-US"/>
              <a:pPr/>
              <a:t>1</a:t>
            </a:fld>
            <a:endParaRPr lang="en-US" altLang="en-US" dirty="0"/>
          </a:p>
        </p:txBody>
      </p:sp>
      <p:sp>
        <p:nvSpPr>
          <p:cNvPr id="12289" name="Rectangle 1">
            <a:extLst>
              <a:ext uri="{FF2B5EF4-FFF2-40B4-BE49-F238E27FC236}">
                <a16:creationId xmlns:a16="http://schemas.microsoft.com/office/drawing/2014/main" id="{B857C839-3750-0E5A-0C43-E5609BE4D128}"/>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0" name="Rectangle 2">
            <a:extLst>
              <a:ext uri="{FF2B5EF4-FFF2-40B4-BE49-F238E27FC236}">
                <a16:creationId xmlns:a16="http://schemas.microsoft.com/office/drawing/2014/main" id="{8BEBEE8C-BFED-44D5-5B94-580AD6DBD6F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fld id="{F6FAA3EC-4F88-440E-AC9A-5CFD16705C00}" type="slidenum">
              <a:rPr lang="en-US" altLang="en-US"/>
              <a:pPr/>
              <a:t>10</a:t>
            </a:fld>
            <a:endParaRPr lang="en-US" altLang="en-US" dirty="0"/>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33381D2-995B-4F7B-718B-C47BBB653C3D}"/>
              </a:ext>
            </a:extLst>
          </p:cNvPr>
          <p:cNvSpPr>
            <a:spLocks noGrp="1" noChangeArrowheads="1"/>
          </p:cNvSpPr>
          <p:nvPr>
            <p:ph type="sldNum"/>
          </p:nvPr>
        </p:nvSpPr>
        <p:spPr>
          <a:ln/>
        </p:spPr>
        <p:txBody>
          <a:bodyPr/>
          <a:lstStyle/>
          <a:p>
            <a:fld id="{4B755055-9C5F-48CE-94C4-00DA349B2613}" type="slidenum">
              <a:rPr lang="en-US" altLang="en-US"/>
              <a:pPr/>
              <a:t>11</a:t>
            </a:fld>
            <a:endParaRPr lang="en-US" altLang="en-US" dirty="0"/>
          </a:p>
        </p:txBody>
      </p:sp>
      <p:sp>
        <p:nvSpPr>
          <p:cNvPr id="17409" name="Rectangle 1">
            <a:extLst>
              <a:ext uri="{FF2B5EF4-FFF2-40B4-BE49-F238E27FC236}">
                <a16:creationId xmlns:a16="http://schemas.microsoft.com/office/drawing/2014/main" id="{0022724A-67F6-0192-0FAF-2789DD175333}"/>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97370CDF-CFFA-F9A6-41BF-04F4A98B8AB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335743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BBAE152A-077F-F13F-3B2A-396E5A1E3B23}"/>
              </a:ext>
            </a:extLst>
          </p:cNvPr>
          <p:cNvSpPr>
            <a:spLocks noGrp="1" noChangeArrowheads="1"/>
          </p:cNvSpPr>
          <p:nvPr>
            <p:ph type="sldNum"/>
          </p:nvPr>
        </p:nvSpPr>
        <p:spPr>
          <a:ln/>
        </p:spPr>
        <p:txBody>
          <a:bodyPr/>
          <a:lstStyle/>
          <a:p>
            <a:fld id="{96D7ED1C-05C9-4F9C-AF46-B54DD871F826}" type="slidenum">
              <a:rPr lang="en-US" altLang="en-US"/>
              <a:pPr/>
              <a:t>12</a:t>
            </a:fld>
            <a:endParaRPr lang="en-US" altLang="en-US" dirty="0"/>
          </a:p>
        </p:txBody>
      </p:sp>
      <p:sp>
        <p:nvSpPr>
          <p:cNvPr id="15361" name="Rectangle 1">
            <a:extLst>
              <a:ext uri="{FF2B5EF4-FFF2-40B4-BE49-F238E27FC236}">
                <a16:creationId xmlns:a16="http://schemas.microsoft.com/office/drawing/2014/main" id="{BFF9AC98-15F6-CED6-BBBA-DC39CE0C5852}"/>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Rectangle 2">
            <a:extLst>
              <a:ext uri="{FF2B5EF4-FFF2-40B4-BE49-F238E27FC236}">
                <a16:creationId xmlns:a16="http://schemas.microsoft.com/office/drawing/2014/main" id="{179D708A-4436-BCC1-4385-1FD234283CB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2DADFFD6-E013-BB4D-5319-E8666862373C}"/>
              </a:ext>
            </a:extLst>
          </p:cNvPr>
          <p:cNvSpPr>
            <a:spLocks noGrp="1" noChangeArrowheads="1"/>
          </p:cNvSpPr>
          <p:nvPr>
            <p:ph type="sldNum"/>
          </p:nvPr>
        </p:nvSpPr>
        <p:spPr>
          <a:ln/>
        </p:spPr>
        <p:txBody>
          <a:bodyPr/>
          <a:lstStyle/>
          <a:p>
            <a:fld id="{5A0C384D-5468-4A75-9C9D-99929536A002}" type="slidenum">
              <a:rPr lang="en-US" altLang="en-US"/>
              <a:pPr/>
              <a:t>13</a:t>
            </a:fld>
            <a:endParaRPr lang="en-US" altLang="en-US" dirty="0"/>
          </a:p>
        </p:txBody>
      </p:sp>
      <p:sp>
        <p:nvSpPr>
          <p:cNvPr id="19457" name="Rectangle 1">
            <a:extLst>
              <a:ext uri="{FF2B5EF4-FFF2-40B4-BE49-F238E27FC236}">
                <a16:creationId xmlns:a16="http://schemas.microsoft.com/office/drawing/2014/main" id="{C5FEEC1C-E336-6D38-BE77-3478470761A3}"/>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a:extLst>
              <a:ext uri="{FF2B5EF4-FFF2-40B4-BE49-F238E27FC236}">
                <a16:creationId xmlns:a16="http://schemas.microsoft.com/office/drawing/2014/main" id="{F0250B0B-25FE-9C26-5EF9-3D3DE630847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664483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2DADFFD6-E013-BB4D-5319-E8666862373C}"/>
              </a:ext>
            </a:extLst>
          </p:cNvPr>
          <p:cNvSpPr>
            <a:spLocks noGrp="1" noChangeArrowheads="1"/>
          </p:cNvSpPr>
          <p:nvPr>
            <p:ph type="sldNum"/>
          </p:nvPr>
        </p:nvSpPr>
        <p:spPr>
          <a:ln/>
        </p:spPr>
        <p:txBody>
          <a:bodyPr/>
          <a:lstStyle/>
          <a:p>
            <a:fld id="{5A0C384D-5468-4A75-9C9D-99929536A002}" type="slidenum">
              <a:rPr lang="en-US" altLang="en-US"/>
              <a:pPr/>
              <a:t>14</a:t>
            </a:fld>
            <a:endParaRPr lang="en-US" altLang="en-US" dirty="0"/>
          </a:p>
        </p:txBody>
      </p:sp>
      <p:sp>
        <p:nvSpPr>
          <p:cNvPr id="19457" name="Rectangle 1">
            <a:extLst>
              <a:ext uri="{FF2B5EF4-FFF2-40B4-BE49-F238E27FC236}">
                <a16:creationId xmlns:a16="http://schemas.microsoft.com/office/drawing/2014/main" id="{C5FEEC1C-E336-6D38-BE77-3478470761A3}"/>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a:extLst>
              <a:ext uri="{FF2B5EF4-FFF2-40B4-BE49-F238E27FC236}">
                <a16:creationId xmlns:a16="http://schemas.microsoft.com/office/drawing/2014/main" id="{F0250B0B-25FE-9C26-5EF9-3D3DE630847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341409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BBAE152A-077F-F13F-3B2A-396E5A1E3B23}"/>
              </a:ext>
            </a:extLst>
          </p:cNvPr>
          <p:cNvSpPr>
            <a:spLocks noGrp="1" noChangeArrowheads="1"/>
          </p:cNvSpPr>
          <p:nvPr>
            <p:ph type="sldNum"/>
          </p:nvPr>
        </p:nvSpPr>
        <p:spPr>
          <a:ln/>
        </p:spPr>
        <p:txBody>
          <a:bodyPr/>
          <a:lstStyle/>
          <a:p>
            <a:fld id="{96D7ED1C-05C9-4F9C-AF46-B54DD871F826}" type="slidenum">
              <a:rPr lang="en-US" altLang="en-US"/>
              <a:pPr/>
              <a:t>15</a:t>
            </a:fld>
            <a:endParaRPr lang="en-US" altLang="en-US" dirty="0"/>
          </a:p>
        </p:txBody>
      </p:sp>
      <p:sp>
        <p:nvSpPr>
          <p:cNvPr id="15361" name="Rectangle 1">
            <a:extLst>
              <a:ext uri="{FF2B5EF4-FFF2-40B4-BE49-F238E27FC236}">
                <a16:creationId xmlns:a16="http://schemas.microsoft.com/office/drawing/2014/main" id="{BFF9AC98-15F6-CED6-BBBA-DC39CE0C5852}"/>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Rectangle 2">
            <a:extLst>
              <a:ext uri="{FF2B5EF4-FFF2-40B4-BE49-F238E27FC236}">
                <a16:creationId xmlns:a16="http://schemas.microsoft.com/office/drawing/2014/main" id="{179D708A-4436-BCC1-4385-1FD234283CB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fld id="{F6FAA3EC-4F88-440E-AC9A-5CFD16705C00}" type="slidenum">
              <a:rPr lang="en-US" altLang="en-US"/>
              <a:pPr/>
              <a:t>16</a:t>
            </a:fld>
            <a:endParaRPr lang="en-US" altLang="en-US" dirty="0"/>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093529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33381D2-995B-4F7B-718B-C47BBB653C3D}"/>
              </a:ext>
            </a:extLst>
          </p:cNvPr>
          <p:cNvSpPr>
            <a:spLocks noGrp="1" noChangeArrowheads="1"/>
          </p:cNvSpPr>
          <p:nvPr>
            <p:ph type="sldNum"/>
          </p:nvPr>
        </p:nvSpPr>
        <p:spPr>
          <a:ln/>
        </p:spPr>
        <p:txBody>
          <a:bodyPr/>
          <a:lstStyle/>
          <a:p>
            <a:fld id="{4B755055-9C5F-48CE-94C4-00DA349B2613}" type="slidenum">
              <a:rPr lang="en-US" altLang="en-US"/>
              <a:pPr/>
              <a:t>17</a:t>
            </a:fld>
            <a:endParaRPr lang="en-US" altLang="en-US" dirty="0"/>
          </a:p>
        </p:txBody>
      </p:sp>
      <p:sp>
        <p:nvSpPr>
          <p:cNvPr id="17409" name="Rectangle 1">
            <a:extLst>
              <a:ext uri="{FF2B5EF4-FFF2-40B4-BE49-F238E27FC236}">
                <a16:creationId xmlns:a16="http://schemas.microsoft.com/office/drawing/2014/main" id="{0022724A-67F6-0192-0FAF-2789DD175333}"/>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97370CDF-CFFA-F9A6-41BF-04F4A98B8AB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F3E9E8-4332-60B1-94C4-A87E13D1C43F}"/>
              </a:ext>
            </a:extLst>
          </p:cNvPr>
          <p:cNvSpPr>
            <a:spLocks noGrp="1" noChangeArrowheads="1"/>
          </p:cNvSpPr>
          <p:nvPr>
            <p:ph type="sldNum"/>
          </p:nvPr>
        </p:nvSpPr>
        <p:spPr>
          <a:ln/>
        </p:spPr>
        <p:txBody>
          <a:bodyPr/>
          <a:lstStyle/>
          <a:p>
            <a:fld id="{F4A4E054-9A3C-48FD-A7C9-58023DE90997}" type="slidenum">
              <a:rPr lang="en-US" altLang="en-US"/>
              <a:pPr/>
              <a:t>18</a:t>
            </a:fld>
            <a:endParaRPr lang="en-US" altLang="en-US" dirty="0"/>
          </a:p>
        </p:txBody>
      </p:sp>
      <p:sp>
        <p:nvSpPr>
          <p:cNvPr id="20481" name="Rectangle 1">
            <a:extLst>
              <a:ext uri="{FF2B5EF4-FFF2-40B4-BE49-F238E27FC236}">
                <a16:creationId xmlns:a16="http://schemas.microsoft.com/office/drawing/2014/main" id="{48358295-1F4D-7035-4BA2-F566C4C43511}"/>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Rectangle 2">
            <a:extLst>
              <a:ext uri="{FF2B5EF4-FFF2-40B4-BE49-F238E27FC236}">
                <a16:creationId xmlns:a16="http://schemas.microsoft.com/office/drawing/2014/main" id="{C7A9C5B9-D4CA-CF91-4AFA-8D311286AD51}"/>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BBAE152A-077F-F13F-3B2A-396E5A1E3B23}"/>
              </a:ext>
            </a:extLst>
          </p:cNvPr>
          <p:cNvSpPr>
            <a:spLocks noGrp="1" noChangeArrowheads="1"/>
          </p:cNvSpPr>
          <p:nvPr>
            <p:ph type="sldNum"/>
          </p:nvPr>
        </p:nvSpPr>
        <p:spPr>
          <a:ln/>
        </p:spPr>
        <p:txBody>
          <a:bodyPr/>
          <a:lstStyle/>
          <a:p>
            <a:fld id="{96D7ED1C-05C9-4F9C-AF46-B54DD871F826}" type="slidenum">
              <a:rPr lang="en-US" altLang="en-US"/>
              <a:pPr/>
              <a:t>2</a:t>
            </a:fld>
            <a:endParaRPr lang="en-US" altLang="en-US" dirty="0"/>
          </a:p>
        </p:txBody>
      </p:sp>
      <p:sp>
        <p:nvSpPr>
          <p:cNvPr id="15361" name="Rectangle 1">
            <a:extLst>
              <a:ext uri="{FF2B5EF4-FFF2-40B4-BE49-F238E27FC236}">
                <a16:creationId xmlns:a16="http://schemas.microsoft.com/office/drawing/2014/main" id="{BFF9AC98-15F6-CED6-BBBA-DC39CE0C5852}"/>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Rectangle 2">
            <a:extLst>
              <a:ext uri="{FF2B5EF4-FFF2-40B4-BE49-F238E27FC236}">
                <a16:creationId xmlns:a16="http://schemas.microsoft.com/office/drawing/2014/main" id="{179D708A-4436-BCC1-4385-1FD234283CB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rtl="0" eaLnBrk="1" latinLnBrk="0"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A1DAF35-EA23-4677-9923-CD5EB0EEFC9E}"/>
              </a:ext>
            </a:extLst>
          </p:cNvPr>
          <p:cNvSpPr>
            <a:spLocks noGrp="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4</a:t>
            </a:fld>
            <a:endParaRPr lang="en-US" altLang="en-US" dirty="0"/>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864079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011401A-6287-4F8B-995E-C1B2965CCD13}"/>
              </a:ext>
            </a:extLst>
          </p:cNvPr>
          <p:cNvSpPr>
            <a:spLocks noGrp="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2DADFFD6-E013-BB4D-5319-E8666862373C}"/>
              </a:ext>
            </a:extLst>
          </p:cNvPr>
          <p:cNvSpPr>
            <a:spLocks noGrp="1" noChangeArrowheads="1"/>
          </p:cNvSpPr>
          <p:nvPr>
            <p:ph type="sldNum"/>
          </p:nvPr>
        </p:nvSpPr>
        <p:spPr>
          <a:ln/>
        </p:spPr>
        <p:txBody>
          <a:bodyPr/>
          <a:lstStyle/>
          <a:p>
            <a:fld id="{5A0C384D-5468-4A75-9C9D-99929536A002}" type="slidenum">
              <a:rPr lang="en-US" altLang="en-US"/>
              <a:pPr/>
              <a:t>6</a:t>
            </a:fld>
            <a:endParaRPr lang="en-US" altLang="en-US" dirty="0"/>
          </a:p>
        </p:txBody>
      </p:sp>
      <p:sp>
        <p:nvSpPr>
          <p:cNvPr id="19457" name="Rectangle 1">
            <a:extLst>
              <a:ext uri="{FF2B5EF4-FFF2-40B4-BE49-F238E27FC236}">
                <a16:creationId xmlns:a16="http://schemas.microsoft.com/office/drawing/2014/main" id="{C5FEEC1C-E336-6D38-BE77-3478470761A3}"/>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a:extLst>
              <a:ext uri="{FF2B5EF4-FFF2-40B4-BE49-F238E27FC236}">
                <a16:creationId xmlns:a16="http://schemas.microsoft.com/office/drawing/2014/main" id="{F0250B0B-25FE-9C26-5EF9-3D3DE630847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541787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33381D2-995B-4F7B-718B-C47BBB653C3D}"/>
              </a:ext>
            </a:extLst>
          </p:cNvPr>
          <p:cNvSpPr>
            <a:spLocks noGrp="1" noChangeArrowheads="1"/>
          </p:cNvSpPr>
          <p:nvPr>
            <p:ph type="sldNum"/>
          </p:nvPr>
        </p:nvSpPr>
        <p:spPr>
          <a:ln/>
        </p:spPr>
        <p:txBody>
          <a:bodyPr/>
          <a:lstStyle/>
          <a:p>
            <a:fld id="{4B755055-9C5F-48CE-94C4-00DA349B2613}" type="slidenum">
              <a:rPr lang="en-US" altLang="en-US"/>
              <a:pPr/>
              <a:t>7</a:t>
            </a:fld>
            <a:endParaRPr lang="en-US" altLang="en-US" dirty="0"/>
          </a:p>
        </p:txBody>
      </p:sp>
      <p:sp>
        <p:nvSpPr>
          <p:cNvPr id="17409" name="Rectangle 1">
            <a:extLst>
              <a:ext uri="{FF2B5EF4-FFF2-40B4-BE49-F238E27FC236}">
                <a16:creationId xmlns:a16="http://schemas.microsoft.com/office/drawing/2014/main" id="{0022724A-67F6-0192-0FAF-2789DD175333}"/>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97370CDF-CFFA-F9A6-41BF-04F4A98B8AB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713274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3FD3E0F-4A45-404B-82AE-D2A6CE347BE9}"/>
              </a:ext>
            </a:extLst>
          </p:cNvPr>
          <p:cNvSpPr>
            <a:spLocks noGrp="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33381D2-995B-4F7B-718B-C47BBB653C3D}"/>
              </a:ext>
            </a:extLst>
          </p:cNvPr>
          <p:cNvSpPr>
            <a:spLocks noGrp="1" noChangeArrowheads="1"/>
          </p:cNvSpPr>
          <p:nvPr>
            <p:ph type="sldNum"/>
          </p:nvPr>
        </p:nvSpPr>
        <p:spPr>
          <a:ln/>
        </p:spPr>
        <p:txBody>
          <a:bodyPr/>
          <a:lstStyle/>
          <a:p>
            <a:fld id="{4B755055-9C5F-48CE-94C4-00DA349B2613}" type="slidenum">
              <a:rPr lang="en-US" altLang="en-US"/>
              <a:pPr/>
              <a:t>9</a:t>
            </a:fld>
            <a:endParaRPr lang="en-US" altLang="en-US" dirty="0"/>
          </a:p>
        </p:txBody>
      </p:sp>
      <p:sp>
        <p:nvSpPr>
          <p:cNvPr id="17409" name="Rectangle 1">
            <a:extLst>
              <a:ext uri="{FF2B5EF4-FFF2-40B4-BE49-F238E27FC236}">
                <a16:creationId xmlns:a16="http://schemas.microsoft.com/office/drawing/2014/main" id="{0022724A-67F6-0192-0FAF-2789DD175333}"/>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97370CDF-CFFA-F9A6-41BF-04F4A98B8AB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557373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2EAB1-0C25-9D2F-0EFB-AEBF918B513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13EE74-3FB5-9DFD-400D-EF31531F7F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5751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1DA3-6E69-8861-A4E1-9D0900C13C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5651EB-24E0-F39A-80AF-699E572275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8294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BBB32C-6295-3098-3FB5-9C27E271C4EE}"/>
              </a:ext>
            </a:extLst>
          </p:cNvPr>
          <p:cNvSpPr>
            <a:spLocks noGrp="1"/>
          </p:cNvSpPr>
          <p:nvPr>
            <p:ph type="title" orient="vert"/>
          </p:nvPr>
        </p:nvSpPr>
        <p:spPr>
          <a:xfrm>
            <a:off x="6629400" y="273050"/>
            <a:ext cx="2055813" cy="53070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57A42F-2D19-41A6-C56A-0FAE4783ED15}"/>
              </a:ext>
            </a:extLst>
          </p:cNvPr>
          <p:cNvSpPr>
            <a:spLocks noGrp="1"/>
          </p:cNvSpPr>
          <p:nvPr>
            <p:ph type="body" orient="vert" idx="1"/>
          </p:nvPr>
        </p:nvSpPr>
        <p:spPr>
          <a:xfrm>
            <a:off x="457200" y="273050"/>
            <a:ext cx="6019800" cy="5307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298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C5987-1C37-A048-A08A-0A86FD297B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D6271B-CE65-FF94-109D-0D223A20F0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093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DEDAD-591A-E425-1A94-F437FE94739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E2F7E7-F177-4026-B73D-24242ED70A8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229174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6018-0F72-8EE6-C152-16D8ABE4ED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2BAA9D-1E9F-BDEB-7C30-B1FC551C7994}"/>
              </a:ext>
            </a:extLst>
          </p:cNvPr>
          <p:cNvSpPr>
            <a:spLocks noGrp="1"/>
          </p:cNvSpPr>
          <p:nvPr>
            <p:ph sz="half" idx="1"/>
          </p:nvPr>
        </p:nvSpPr>
        <p:spPr>
          <a:xfrm>
            <a:off x="457200" y="1604963"/>
            <a:ext cx="4037013" cy="397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B2C5E-17AD-9ADF-DF3C-13BE523B7AAB}"/>
              </a:ext>
            </a:extLst>
          </p:cNvPr>
          <p:cNvSpPr>
            <a:spLocks noGrp="1"/>
          </p:cNvSpPr>
          <p:nvPr>
            <p:ph sz="half" idx="2"/>
          </p:nvPr>
        </p:nvSpPr>
        <p:spPr>
          <a:xfrm>
            <a:off x="4646613" y="1604963"/>
            <a:ext cx="4038600" cy="397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107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A81D-5892-4BE7-F99F-139E7C97D91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49C0EE-6C4B-ABED-7442-C8D53768D81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5F4BE4-549F-ECE1-8371-176FE1D8CF1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1AF513-3BC7-3944-D3ED-2BC95D64A11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13DF1-2749-6D19-13FD-61DEB3DED45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01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46E-1BAD-E3D2-2BFE-3E127A9654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9273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708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C29B-6638-87FA-8CE9-07B51367CB1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9523BC-5CB3-2709-B252-85D18F7D05F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E666E5-B82E-5F7E-6B78-449E59C9750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09586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5107A-6879-4905-7AFE-90D9CC4625F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C4E8A9-06CE-13F7-7BDB-108E38800A1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E863747-702D-2510-A8C5-594384A0D73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1981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B3A8ACF-D7A7-A4F3-44F9-AA62DDAD6F32}"/>
              </a:ext>
            </a:extLst>
          </p:cNvPr>
          <p:cNvSpPr>
            <a:spLocks noGrp="1" noChangeArrowheads="1"/>
          </p:cNvSpPr>
          <p:nvPr>
            <p:ph type="title"/>
          </p:nvPr>
        </p:nvSpPr>
        <p:spPr bwMode="auto">
          <a:xfrm>
            <a:off x="457200" y="273050"/>
            <a:ext cx="822801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D0B8B3DB-6111-1047-0BD0-4B3669053D6B}"/>
              </a:ext>
            </a:extLst>
          </p:cNvPr>
          <p:cNvSpPr>
            <a:spLocks noGrp="1" noChangeArrowheads="1"/>
          </p:cNvSpPr>
          <p:nvPr>
            <p:ph type="body" idx="1"/>
          </p:nvPr>
        </p:nvSpPr>
        <p:spPr bwMode="auto">
          <a:xfrm>
            <a:off x="457200" y="1604963"/>
            <a:ext cx="8228013" cy="397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9088"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83000"/>
        </a:lnSpc>
        <a:spcBef>
          <a:spcPts val="13"/>
        </a:spcBef>
        <a:spcAft>
          <a:spcPts val="13"/>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2pPr>
      <a:lvl3pPr marL="11430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3pPr>
      <a:lvl4pPr marL="16002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4pPr>
      <a:lvl5pPr marL="20574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5pPr>
      <a:lvl6pPr marL="25146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6pPr>
      <a:lvl7pPr marL="29718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7pPr>
      <a:lvl8pPr marL="34290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8pPr>
      <a:lvl9pPr marL="38862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9pPr>
    </p:titleStyle>
    <p:bodyStyle>
      <a:lvl1pPr marL="342900" indent="-342900" algn="ctr" rtl="0" fontAlgn="base">
        <a:lnSpc>
          <a:spcPct val="83000"/>
        </a:lnSpc>
        <a:spcBef>
          <a:spcPts val="1425"/>
        </a:spcBef>
        <a:spcAft>
          <a:spcPts val="13"/>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rtl="0" fontAlgn="base">
        <a:lnSpc>
          <a:spcPct val="83000"/>
        </a:lnSpc>
        <a:spcBef>
          <a:spcPts val="1138"/>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2pPr>
      <a:lvl3pPr marL="1143000" indent="-228600" algn="l" rtl="0" fontAlgn="base">
        <a:lnSpc>
          <a:spcPct val="83000"/>
        </a:lnSpc>
        <a:spcBef>
          <a:spcPts val="863"/>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rtl="0" fontAlgn="base">
        <a:lnSpc>
          <a:spcPct val="83000"/>
        </a:lnSpc>
        <a:spcBef>
          <a:spcPts val="575"/>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rtl="0" fontAlgn="base">
        <a:lnSpc>
          <a:spcPct val="83000"/>
        </a:lnSpc>
        <a:spcBef>
          <a:spcPts val="288"/>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mailto:amota@firstnations.or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mailto:agarcia@firstnations.org" TargetMode="External"/><Relationship Id="rId5" Type="http://schemas.openxmlformats.org/officeDocument/2006/relationships/hyperlink" Target="mailto:awhiteing@firstnations.org" TargetMode="Externa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openxmlformats.org/officeDocument/2006/relationships/image" Target="../media/image35.png"/><Relationship Id="rId12"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mailto:info@firstnations.org" TargetMode="External"/><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pn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028B8C2-6FDB-5B48-CF07-540B9BD0EA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64" y="1017"/>
            <a:ext cx="9183552" cy="6947768"/>
          </a:xfrm>
          <a:prstGeom prst="rect">
            <a:avLst/>
          </a:prstGeom>
        </p:spPr>
      </p:pic>
      <p:pic>
        <p:nvPicPr>
          <p:cNvPr id="4" name="Picture 4">
            <a:extLst>
              <a:ext uri="{FF2B5EF4-FFF2-40B4-BE49-F238E27FC236}">
                <a16:creationId xmlns:a16="http://schemas.microsoft.com/office/drawing/2014/main" id="{1653A988-CE0C-BABD-3330-0111D27E925C}"/>
              </a:ext>
            </a:extLst>
          </p:cNvPr>
          <p:cNvPicPr>
            <a:picLocks noChangeAspect="1"/>
          </p:cNvPicPr>
          <p:nvPr/>
        </p:nvPicPr>
        <p:blipFill rotWithShape="1">
          <a:blip r:embed="rId4">
            <a:alphaModFix amt="78000"/>
          </a:blip>
          <a:srcRect l="-11" r="27055"/>
          <a:stretch/>
        </p:blipFill>
        <p:spPr>
          <a:xfrm>
            <a:off x="1402" y="0"/>
            <a:ext cx="9189153" cy="6950323"/>
          </a:xfrm>
          <a:prstGeom prst="rect">
            <a:avLst/>
          </a:prstGeom>
        </p:spPr>
      </p:pic>
      <p:sp>
        <p:nvSpPr>
          <p:cNvPr id="6" name="Rectangle 5">
            <a:extLst>
              <a:ext uri="{FF2B5EF4-FFF2-40B4-BE49-F238E27FC236}">
                <a16:creationId xmlns:a16="http://schemas.microsoft.com/office/drawing/2014/main" id="{8C8402B4-5DA8-4474-3D8C-D68EC42A72D7}"/>
              </a:ext>
            </a:extLst>
          </p:cNvPr>
          <p:cNvSpPr/>
          <p:nvPr/>
        </p:nvSpPr>
        <p:spPr bwMode="auto">
          <a:xfrm>
            <a:off x="726621" y="6074229"/>
            <a:ext cx="6411685" cy="4354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pic>
        <p:nvPicPr>
          <p:cNvPr id="7" name="Graphic 7">
            <a:extLst>
              <a:ext uri="{FF2B5EF4-FFF2-40B4-BE49-F238E27FC236}">
                <a16:creationId xmlns:a16="http://schemas.microsoft.com/office/drawing/2014/main" id="{EA18D635-4A39-B947-EDDB-EFBCC6B8F8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35435" y="468086"/>
            <a:ext cx="2743200" cy="628650"/>
          </a:xfrm>
          <a:prstGeom prst="rect">
            <a:avLst/>
          </a:prstGeom>
        </p:spPr>
      </p:pic>
      <p:sp>
        <p:nvSpPr>
          <p:cNvPr id="17" name="TextBox 16">
            <a:extLst>
              <a:ext uri="{FF2B5EF4-FFF2-40B4-BE49-F238E27FC236}">
                <a16:creationId xmlns:a16="http://schemas.microsoft.com/office/drawing/2014/main" id="{CEF9F5D5-9DFD-4785-A364-93B05F2151DC}"/>
              </a:ext>
            </a:extLst>
          </p:cNvPr>
          <p:cNvSpPr txBox="1"/>
          <p:nvPr/>
        </p:nvSpPr>
        <p:spPr>
          <a:xfrm>
            <a:off x="659946" y="4083503"/>
            <a:ext cx="7798254" cy="1999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600" dirty="0">
                <a:solidFill>
                  <a:srgbClr val="F6921E"/>
                </a:solidFill>
                <a:latin typeface="Brandon Grotesque BOLD"/>
              </a:rPr>
              <a:t>2024 Native Youth &amp; Culture Fund Q&amp;A</a:t>
            </a:r>
          </a:p>
        </p:txBody>
      </p:sp>
      <p:sp>
        <p:nvSpPr>
          <p:cNvPr id="18" name="TextBox 17">
            <a:extLst>
              <a:ext uri="{FF2B5EF4-FFF2-40B4-BE49-F238E27FC236}">
                <a16:creationId xmlns:a16="http://schemas.microsoft.com/office/drawing/2014/main" id="{586B31AA-98BA-4346-96A0-25061D500B41}"/>
              </a:ext>
            </a:extLst>
          </p:cNvPr>
          <p:cNvSpPr txBox="1"/>
          <p:nvPr/>
        </p:nvSpPr>
        <p:spPr>
          <a:xfrm>
            <a:off x="659946" y="6218464"/>
            <a:ext cx="2243818" cy="4389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FFFF"/>
                </a:solidFill>
                <a:latin typeface="Brandon Grotesque Medium"/>
              </a:rPr>
              <a:t>Monday, May 13, 2024</a:t>
            </a:r>
          </a:p>
          <a:p>
            <a:r>
              <a:rPr lang="en-US" sz="1200" dirty="0">
                <a:solidFill>
                  <a:srgbClr val="FFFFFF"/>
                </a:solidFill>
                <a:latin typeface="Brandon Grotesque Medium"/>
              </a:rPr>
              <a:t>11:00 am – 12:00 pm MDT</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21D19"/>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438A17-9A2A-4E62-8BEC-31BD05BCDD75}"/>
              </a:ext>
            </a:extLst>
          </p:cNvPr>
          <p:cNvSpPr txBox="1"/>
          <p:nvPr/>
        </p:nvSpPr>
        <p:spPr>
          <a:xfrm>
            <a:off x="107219" y="1849029"/>
            <a:ext cx="8919447" cy="4108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spcAft>
                <a:spcPts val="1800"/>
              </a:spcAft>
              <a:buClr>
                <a:srgbClr val="F6921E"/>
              </a:buClr>
              <a:buSzPct val="400000"/>
            </a:pPr>
            <a:r>
              <a:rPr lang="en-US" dirty="0">
                <a:solidFill>
                  <a:schemeClr val="bg1"/>
                </a:solidFill>
                <a:latin typeface="Brandon Grotesque Medium"/>
                <a:cs typeface="Arial"/>
              </a:rPr>
              <a:t>First Nations expects to award 25-32 grants in total</a:t>
            </a:r>
          </a:p>
          <a:p>
            <a:pPr marL="342900" indent="-342900">
              <a:lnSpc>
                <a:spcPct val="100000"/>
              </a:lnSpc>
              <a:spcBef>
                <a:spcPts val="0"/>
              </a:spcBef>
              <a:spcAft>
                <a:spcPts val="1800"/>
              </a:spcAft>
              <a:buClr>
                <a:srgbClr val="F6921E"/>
              </a:buClr>
              <a:buSzPct val="400000"/>
              <a:buFont typeface="Brandon Grotesque Medium" panose="020B0603020203060202" pitchFamily="34" charset="0"/>
              <a:buChar char="."/>
            </a:pPr>
            <a:r>
              <a:rPr lang="en-US" dirty="0">
                <a:solidFill>
                  <a:schemeClr val="bg1"/>
                </a:solidFill>
                <a:latin typeface="Brandon Grotesque Medium"/>
                <a:cs typeface="Arial"/>
              </a:rPr>
              <a:t>10 - 12 grants of up to $60,000 will be awarded to structured day and/or overnight camp programs that focus on recreational, cultural, educational, language, Native youth leadership and intergenerational mentoring activities. (If you are applying as a camp program you must indicate this within the application). </a:t>
            </a:r>
          </a:p>
          <a:p>
            <a:pPr marL="342900" indent="-342900">
              <a:lnSpc>
                <a:spcPct val="100000"/>
              </a:lnSpc>
              <a:spcBef>
                <a:spcPts val="0"/>
              </a:spcBef>
              <a:spcAft>
                <a:spcPts val="1800"/>
              </a:spcAft>
              <a:buClr>
                <a:srgbClr val="F6921E"/>
              </a:buClr>
              <a:buSzPct val="400000"/>
              <a:buFont typeface="Brandon Grotesque Medium" panose="020B0603020203060202" pitchFamily="34" charset="0"/>
              <a:buChar char="."/>
            </a:pPr>
            <a:r>
              <a:rPr lang="en-US" dirty="0">
                <a:solidFill>
                  <a:schemeClr val="bg1"/>
                </a:solidFill>
                <a:latin typeface="Brandon Grotesque Medium"/>
                <a:cs typeface="Arial"/>
              </a:rPr>
              <a:t>4 - 8 grants of up to $60,000 will be awarded to California based tribes or California tribally controlled non-profit organizations.  These grants are made possible through our California Tribal Fund (CTF). The CTF was created to support California-based, California-Native-led nonprofits and tribal programs in controlling and protecting their food systems, water, languages, traditional ecological knowledge, and land. </a:t>
            </a:r>
          </a:p>
          <a:p>
            <a:pPr marL="342900" indent="-342900">
              <a:lnSpc>
                <a:spcPct val="100000"/>
              </a:lnSpc>
              <a:spcBef>
                <a:spcPts val="0"/>
              </a:spcBef>
              <a:spcAft>
                <a:spcPts val="1800"/>
              </a:spcAft>
              <a:buClr>
                <a:srgbClr val="F6921E"/>
              </a:buClr>
              <a:buSzPct val="400000"/>
              <a:buFont typeface="Brandon Grotesque Medium" panose="020B0603020203060202" pitchFamily="34" charset="0"/>
              <a:buChar char="."/>
            </a:pPr>
            <a:r>
              <a:rPr lang="en-US" dirty="0">
                <a:solidFill>
                  <a:schemeClr val="bg1"/>
                </a:solidFill>
                <a:latin typeface="Brandon Grotesque Medium"/>
                <a:cs typeface="Arial"/>
              </a:rPr>
              <a:t>10 - 12 grants of up to $60,000 will be awarded to programs supporting Native youth that demonstrate alignment with one or more of the program priorities</a:t>
            </a:r>
            <a:endParaRPr lang="en-US" dirty="0">
              <a:solidFill>
                <a:schemeClr val="bg1"/>
              </a:solidFill>
              <a:latin typeface="Brandon Grotesque Medium"/>
            </a:endParaRPr>
          </a:p>
        </p:txBody>
      </p:sp>
      <p:sp>
        <p:nvSpPr>
          <p:cNvPr id="8" name="TextBox 7">
            <a:extLst>
              <a:ext uri="{FF2B5EF4-FFF2-40B4-BE49-F238E27FC236}">
                <a16:creationId xmlns:a16="http://schemas.microsoft.com/office/drawing/2014/main" id="{4DD04CD4-B14E-46D6-A2A0-3F98D2CEF6A7}"/>
              </a:ext>
            </a:extLst>
          </p:cNvPr>
          <p:cNvSpPr txBox="1"/>
          <p:nvPr/>
        </p:nvSpPr>
        <p:spPr>
          <a:xfrm>
            <a:off x="685800" y="324784"/>
            <a:ext cx="7737024" cy="1361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Brandon Grotesque BOLD"/>
              </a:rPr>
              <a:t>EXPECTED NUMBER OF AWARDS</a:t>
            </a:r>
            <a:endParaRPr lang="en-US" sz="4400" dirty="0">
              <a:solidFill>
                <a:schemeClr val="bg1"/>
              </a:solidFill>
            </a:endParaRPr>
          </a:p>
        </p:txBody>
      </p:sp>
      <p:sp>
        <p:nvSpPr>
          <p:cNvPr id="9" name="Rectangle 8">
            <a:extLst>
              <a:ext uri="{FF2B5EF4-FFF2-40B4-BE49-F238E27FC236}">
                <a16:creationId xmlns:a16="http://schemas.microsoft.com/office/drawing/2014/main" id="{66DA914A-7D7D-4865-99A8-A88438BD5A1C}"/>
              </a:ext>
            </a:extLst>
          </p:cNvPr>
          <p:cNvSpPr/>
          <p:nvPr/>
        </p:nvSpPr>
        <p:spPr bwMode="auto">
          <a:xfrm>
            <a:off x="838200" y="1637389"/>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E93637B-0ADB-2B06-9B72-7E84751A48E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5274" y="-9525"/>
            <a:ext cx="2954440" cy="6870253"/>
          </a:xfrm>
          <a:prstGeom prst="rect">
            <a:avLst/>
          </a:prstGeom>
        </p:spPr>
      </p:pic>
      <p:sp>
        <p:nvSpPr>
          <p:cNvPr id="5" name="TextBox 4">
            <a:extLst>
              <a:ext uri="{FF2B5EF4-FFF2-40B4-BE49-F238E27FC236}">
                <a16:creationId xmlns:a16="http://schemas.microsoft.com/office/drawing/2014/main" id="{BC00EC76-EA6A-E93C-88D5-B001D3167D86}"/>
              </a:ext>
            </a:extLst>
          </p:cNvPr>
          <p:cNvSpPr txBox="1"/>
          <p:nvPr/>
        </p:nvSpPr>
        <p:spPr>
          <a:xfrm>
            <a:off x="3200400" y="109879"/>
            <a:ext cx="5562600" cy="7318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rgbClr val="2A4443"/>
                </a:solidFill>
                <a:latin typeface="Brandon Grotesque BOLD"/>
              </a:rPr>
              <a:t>NYCF PRIORITIES</a:t>
            </a:r>
            <a:endParaRPr lang="en-US" sz="2000" dirty="0"/>
          </a:p>
        </p:txBody>
      </p:sp>
      <p:sp>
        <p:nvSpPr>
          <p:cNvPr id="9" name="TextBox 8">
            <a:extLst>
              <a:ext uri="{FF2B5EF4-FFF2-40B4-BE49-F238E27FC236}">
                <a16:creationId xmlns:a16="http://schemas.microsoft.com/office/drawing/2014/main" id="{126EC19F-BB9A-87FF-34A7-75A026C9959D}"/>
              </a:ext>
            </a:extLst>
          </p:cNvPr>
          <p:cNvSpPr txBox="1"/>
          <p:nvPr/>
        </p:nvSpPr>
        <p:spPr>
          <a:xfrm>
            <a:off x="3328309" y="841572"/>
            <a:ext cx="5434691" cy="4924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GB"/>
            </a:defPPr>
            <a:lvl1pPr>
              <a:lnSpc>
                <a:spcPct val="100000"/>
              </a:lnSpc>
              <a:spcBef>
                <a:spcPts val="0"/>
              </a:spcBef>
              <a:spcAft>
                <a:spcPts val="1800"/>
              </a:spcAft>
              <a:buClr>
                <a:srgbClr val="F6921E"/>
              </a:buClr>
              <a:buSzPct val="400000"/>
              <a:defRPr sz="2000">
                <a:solidFill>
                  <a:schemeClr val="bg1"/>
                </a:solidFill>
                <a:latin typeface="Brandon Grotesque Medium"/>
                <a:cs typeface="Arial"/>
              </a:defRPr>
            </a:lvl1pPr>
          </a:lstStyle>
          <a:p>
            <a:r>
              <a:rPr lang="en-US" sz="1400" dirty="0">
                <a:solidFill>
                  <a:schemeClr val="accent4"/>
                </a:solidFill>
              </a:rPr>
              <a:t>All proposals must demonstrate their project or program will carry out one or more of the following: </a:t>
            </a:r>
          </a:p>
          <a:p>
            <a:pPr marL="285750" indent="-285750">
              <a:buFont typeface="Brandon Grotesque Medium" panose="020B0603020203060202" pitchFamily="34" charset="0"/>
              <a:buChar char="."/>
            </a:pPr>
            <a:r>
              <a:rPr lang="en-US" sz="1400" dirty="0">
                <a:solidFill>
                  <a:schemeClr val="accent4"/>
                </a:solidFill>
              </a:rPr>
              <a:t>Provide structured day or overnight camp activities  </a:t>
            </a:r>
          </a:p>
          <a:p>
            <a:pPr marL="285750" indent="-285750">
              <a:buFont typeface="Brandon Grotesque Medium" panose="020B0603020203060202" pitchFamily="34" charset="0"/>
              <a:buChar char="."/>
            </a:pPr>
            <a:r>
              <a:rPr lang="en-US" sz="1400" dirty="0">
                <a:solidFill>
                  <a:schemeClr val="accent4"/>
                </a:solidFill>
              </a:rPr>
              <a:t>We define camps as structured day or overnight programs that focus on recreational, cultural, educational, youth leadership and intergenerational mentoring activities </a:t>
            </a:r>
          </a:p>
          <a:p>
            <a:pPr marL="285750" indent="-285750">
              <a:buFont typeface="Brandon Grotesque Medium" panose="020B0603020203060202" pitchFamily="34" charset="0"/>
              <a:buChar char="."/>
            </a:pPr>
            <a:r>
              <a:rPr lang="en-US" sz="1400" dirty="0">
                <a:solidFill>
                  <a:schemeClr val="accent4"/>
                </a:solidFill>
              </a:rPr>
              <a:t>Focus on preserving, strengthening, or renewing cultural and/or spiritual practices, beliefs, and values of Native youth.  </a:t>
            </a:r>
          </a:p>
          <a:p>
            <a:pPr marL="285750" indent="-285750">
              <a:buFont typeface="Brandon Grotesque Medium" panose="020B0603020203060202" pitchFamily="34" charset="0"/>
              <a:buChar char="."/>
            </a:pPr>
            <a:r>
              <a:rPr lang="en-US" sz="1400" dirty="0">
                <a:solidFill>
                  <a:schemeClr val="accent4"/>
                </a:solidFill>
              </a:rPr>
              <a:t>Engage youth and elders in activities that demonstrate methods for documenting traditional knowledge systems, practices, and/or beliefs.  </a:t>
            </a:r>
          </a:p>
          <a:p>
            <a:pPr marL="285750" indent="-285750">
              <a:buFont typeface="Brandon Grotesque Medium" panose="020B0603020203060202" pitchFamily="34" charset="0"/>
              <a:buChar char="."/>
            </a:pPr>
            <a:r>
              <a:rPr lang="en-US" sz="1400" dirty="0">
                <a:solidFill>
                  <a:schemeClr val="accent4"/>
                </a:solidFill>
              </a:rPr>
              <a:t>Increase youth leadership and their capacity to lead through intergenerational educational or mentoring programs.  </a:t>
            </a:r>
          </a:p>
          <a:p>
            <a:pPr marL="285750" indent="-285750">
              <a:buFont typeface="Brandon Grotesque Medium" panose="020B0603020203060202" pitchFamily="34" charset="0"/>
              <a:buChar char="."/>
            </a:pPr>
            <a:r>
              <a:rPr lang="en-US" sz="1400" dirty="0">
                <a:solidFill>
                  <a:schemeClr val="accent4"/>
                </a:solidFill>
              </a:rPr>
              <a:t>Increase youth access to and sharing of cultural customs and beliefs and traditional Native art forms using appropriate technologies (traditional and/or modern), as a means of reviving or preserving tribal language, arts, history, or other culturally relevant topics. </a:t>
            </a:r>
          </a:p>
        </p:txBody>
      </p:sp>
      <p:pic>
        <p:nvPicPr>
          <p:cNvPr id="3" name="Picture 2">
            <a:extLst>
              <a:ext uri="{FF2B5EF4-FFF2-40B4-BE49-F238E27FC236}">
                <a16:creationId xmlns:a16="http://schemas.microsoft.com/office/drawing/2014/main" id="{ACC4F961-7954-84E4-B66F-CE989DF952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392" y="6056676"/>
            <a:ext cx="768180" cy="596876"/>
          </a:xfrm>
          <a:prstGeom prst="rect">
            <a:avLst/>
          </a:prstGeom>
        </p:spPr>
      </p:pic>
    </p:spTree>
    <p:extLst>
      <p:ext uri="{BB962C8B-B14F-4D97-AF65-F5344CB8AC3E}">
        <p14:creationId xmlns:p14="http://schemas.microsoft.com/office/powerpoint/2010/main" val="323096822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ackground pattern&#10;&#10;Description automatically generated">
            <a:extLst>
              <a:ext uri="{FF2B5EF4-FFF2-40B4-BE49-F238E27FC236}">
                <a16:creationId xmlns:a16="http://schemas.microsoft.com/office/drawing/2014/main" id="{D508BD3F-6057-C40D-C8AF-1D323A553841}"/>
              </a:ext>
            </a:extLst>
          </p:cNvPr>
          <p:cNvPicPr>
            <a:picLocks noChangeAspect="1"/>
          </p:cNvPicPr>
          <p:nvPr/>
        </p:nvPicPr>
        <p:blipFill>
          <a:blip r:embed="rId3"/>
          <a:stretch>
            <a:fillRect/>
          </a:stretch>
        </p:blipFill>
        <p:spPr>
          <a:xfrm>
            <a:off x="2721" y="4274885"/>
            <a:ext cx="9145360" cy="2580872"/>
          </a:xfrm>
          <a:prstGeom prst="rect">
            <a:avLst/>
          </a:prstGeom>
        </p:spPr>
      </p:pic>
      <p:sp>
        <p:nvSpPr>
          <p:cNvPr id="6" name="TextBox 5">
            <a:extLst>
              <a:ext uri="{FF2B5EF4-FFF2-40B4-BE49-F238E27FC236}">
                <a16:creationId xmlns:a16="http://schemas.microsoft.com/office/drawing/2014/main" id="{8D37CDC0-F2C7-09E8-74A8-7D35875715A3}"/>
              </a:ext>
            </a:extLst>
          </p:cNvPr>
          <p:cNvSpPr txBox="1"/>
          <p:nvPr/>
        </p:nvSpPr>
        <p:spPr>
          <a:xfrm>
            <a:off x="639535" y="605516"/>
            <a:ext cx="7734712" cy="7318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rgbClr val="2A4443"/>
                </a:solidFill>
                <a:latin typeface="Brandon Grotesque BOLD"/>
              </a:rPr>
              <a:t>USE OF GRANT FUNDS</a:t>
            </a:r>
            <a:endParaRPr lang="en-US" sz="2000" dirty="0"/>
          </a:p>
        </p:txBody>
      </p:sp>
      <p:sp>
        <p:nvSpPr>
          <p:cNvPr id="8" name="Rectangle 7">
            <a:extLst>
              <a:ext uri="{FF2B5EF4-FFF2-40B4-BE49-F238E27FC236}">
                <a16:creationId xmlns:a16="http://schemas.microsoft.com/office/drawing/2014/main" id="{90A953D7-B546-DC9D-9442-7B301C21C326}"/>
              </a:ext>
            </a:extLst>
          </p:cNvPr>
          <p:cNvSpPr/>
          <p:nvPr/>
        </p:nvSpPr>
        <p:spPr bwMode="auto">
          <a:xfrm>
            <a:off x="683738" y="131083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sp>
        <p:nvSpPr>
          <p:cNvPr id="18" name="TextBox 17">
            <a:extLst>
              <a:ext uri="{FF2B5EF4-FFF2-40B4-BE49-F238E27FC236}">
                <a16:creationId xmlns:a16="http://schemas.microsoft.com/office/drawing/2014/main" id="{6B9188A8-3A7D-4BC6-0271-37E9F105BBC1}"/>
              </a:ext>
            </a:extLst>
          </p:cNvPr>
          <p:cNvSpPr txBox="1"/>
          <p:nvPr/>
        </p:nvSpPr>
        <p:spPr>
          <a:xfrm>
            <a:off x="499026" y="1600200"/>
            <a:ext cx="8114664" cy="18004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GB"/>
            </a:defPPr>
            <a:lvl1pPr>
              <a:lnSpc>
                <a:spcPct val="100000"/>
              </a:lnSpc>
              <a:spcBef>
                <a:spcPts val="0"/>
              </a:spcBef>
              <a:spcAft>
                <a:spcPts val="1800"/>
              </a:spcAft>
              <a:buClr>
                <a:srgbClr val="F6921E"/>
              </a:buClr>
              <a:buSzPct val="400000"/>
              <a:defRPr sz="1400">
                <a:solidFill>
                  <a:schemeClr val="accent4"/>
                </a:solidFill>
                <a:latin typeface="Brandon Grotesque Medium"/>
                <a:cs typeface="Arial"/>
              </a:defRPr>
            </a:lvl1pPr>
          </a:lstStyle>
          <a:p>
            <a:r>
              <a:rPr lang="en-US" sz="2400" dirty="0"/>
              <a:t>Funds may be used for programmatic, administrative, and organizational capacity-building activities that support Native youth programs. Matching funds are not required under this grant. </a:t>
            </a:r>
          </a:p>
          <a:p>
            <a:r>
              <a:rPr lang="en-US" sz="2400" dirty="0"/>
              <a:t>Examples of include, but are not limited to:</a:t>
            </a:r>
          </a:p>
        </p:txBody>
      </p:sp>
      <p:pic>
        <p:nvPicPr>
          <p:cNvPr id="34" name="Picture 33">
            <a:extLst>
              <a:ext uri="{FF2B5EF4-FFF2-40B4-BE49-F238E27FC236}">
                <a16:creationId xmlns:a16="http://schemas.microsoft.com/office/drawing/2014/main" id="{5958E2F8-5582-49AB-91D1-A470DD8A356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29600" y="6172200"/>
            <a:ext cx="768180" cy="596875"/>
          </a:xfrm>
          <a:prstGeom prst="rect">
            <a:avLst/>
          </a:prstGeom>
        </p:spPr>
      </p:pic>
      <p:sp>
        <p:nvSpPr>
          <p:cNvPr id="3" name="Rectangle 2">
            <a:extLst>
              <a:ext uri="{FF2B5EF4-FFF2-40B4-BE49-F238E27FC236}">
                <a16:creationId xmlns:a16="http://schemas.microsoft.com/office/drawing/2014/main" id="{F69D9915-8D31-4CD5-85E8-AD8F3B0E4DD2}"/>
              </a:ext>
            </a:extLst>
          </p:cNvPr>
          <p:cNvSpPr/>
          <p:nvPr/>
        </p:nvSpPr>
        <p:spPr>
          <a:xfrm>
            <a:off x="864165" y="3626197"/>
            <a:ext cx="9499035" cy="2651760"/>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spAutoFit/>
          </a:bodyPr>
          <a:lstStyle/>
          <a:p>
            <a:pPr>
              <a:lnSpc>
                <a:spcPct val="100000"/>
              </a:lnSpc>
              <a:spcBef>
                <a:spcPts val="0"/>
              </a:spcBef>
              <a:spcAft>
                <a:spcPts val="1800"/>
              </a:spcAft>
              <a:buClr>
                <a:srgbClr val="F6921E"/>
              </a:buClr>
              <a:buSzPct val="400000"/>
            </a:pPr>
            <a:r>
              <a:rPr lang="en-US" sz="2400" dirty="0">
                <a:solidFill>
                  <a:schemeClr val="accent4"/>
                </a:solidFill>
                <a:latin typeface="Brandon Grotesque Medium"/>
                <a:cs typeface="Arial"/>
              </a:rPr>
              <a:t>Staff salaries </a:t>
            </a:r>
          </a:p>
          <a:p>
            <a:pPr>
              <a:lnSpc>
                <a:spcPct val="100000"/>
              </a:lnSpc>
              <a:spcBef>
                <a:spcPts val="0"/>
              </a:spcBef>
              <a:spcAft>
                <a:spcPts val="1800"/>
              </a:spcAft>
              <a:buClr>
                <a:srgbClr val="F6921E"/>
              </a:buClr>
              <a:buSzPct val="400000"/>
            </a:pPr>
            <a:r>
              <a:rPr lang="en-US" sz="2400" dirty="0">
                <a:solidFill>
                  <a:schemeClr val="accent4"/>
                </a:solidFill>
                <a:latin typeface="Brandon Grotesque Medium"/>
                <a:cs typeface="Arial"/>
              </a:rPr>
              <a:t>Curriculum development </a:t>
            </a:r>
          </a:p>
          <a:p>
            <a:pPr>
              <a:lnSpc>
                <a:spcPct val="100000"/>
              </a:lnSpc>
              <a:spcBef>
                <a:spcPts val="0"/>
              </a:spcBef>
              <a:spcAft>
                <a:spcPts val="1800"/>
              </a:spcAft>
              <a:buClr>
                <a:srgbClr val="F6921E"/>
              </a:buClr>
              <a:buSzPct val="400000"/>
            </a:pPr>
            <a:r>
              <a:rPr lang="en-US" sz="2400" dirty="0">
                <a:solidFill>
                  <a:schemeClr val="accent4"/>
                </a:solidFill>
                <a:latin typeface="Brandon Grotesque Medium"/>
                <a:cs typeface="Arial"/>
              </a:rPr>
              <a:t>Honoraria </a:t>
            </a:r>
          </a:p>
          <a:p>
            <a:pPr>
              <a:lnSpc>
                <a:spcPct val="100000"/>
              </a:lnSpc>
              <a:spcBef>
                <a:spcPts val="0"/>
              </a:spcBef>
              <a:spcAft>
                <a:spcPts val="1800"/>
              </a:spcAft>
              <a:buClr>
                <a:srgbClr val="F6921E"/>
              </a:buClr>
              <a:buSzPct val="400000"/>
            </a:pPr>
            <a:r>
              <a:rPr lang="en-US" sz="2400" dirty="0">
                <a:solidFill>
                  <a:schemeClr val="accent4"/>
                </a:solidFill>
                <a:latin typeface="Brandon Grotesque Medium"/>
                <a:cs typeface="Arial"/>
              </a:rPr>
              <a:t>Strengthening technological &amp; informational systems </a:t>
            </a:r>
          </a:p>
          <a:p>
            <a:pPr>
              <a:lnSpc>
                <a:spcPct val="100000"/>
              </a:lnSpc>
              <a:spcBef>
                <a:spcPts val="0"/>
              </a:spcBef>
              <a:spcAft>
                <a:spcPts val="1800"/>
              </a:spcAft>
              <a:buClr>
                <a:srgbClr val="F6921E"/>
              </a:buClr>
              <a:buSzPct val="400000"/>
            </a:pPr>
            <a:r>
              <a:rPr lang="en-US" sz="2400" dirty="0">
                <a:solidFill>
                  <a:schemeClr val="accent4"/>
                </a:solidFill>
                <a:latin typeface="Brandon Grotesque Medium"/>
                <a:cs typeface="Arial"/>
              </a:rPr>
              <a:t>Food purchases </a:t>
            </a:r>
          </a:p>
          <a:p>
            <a:pPr>
              <a:lnSpc>
                <a:spcPct val="100000"/>
              </a:lnSpc>
              <a:spcBef>
                <a:spcPts val="0"/>
              </a:spcBef>
              <a:spcAft>
                <a:spcPts val="1800"/>
              </a:spcAft>
              <a:buClr>
                <a:srgbClr val="F6921E"/>
              </a:buClr>
              <a:buSzPct val="400000"/>
            </a:pPr>
            <a:r>
              <a:rPr lang="en-US" sz="2400" dirty="0">
                <a:solidFill>
                  <a:schemeClr val="accent4"/>
                </a:solidFill>
                <a:latin typeface="Brandon Grotesque Medium"/>
                <a:cs typeface="Arial"/>
              </a:rPr>
              <a:t>Materials </a:t>
            </a:r>
          </a:p>
          <a:p>
            <a:pPr>
              <a:lnSpc>
                <a:spcPct val="100000"/>
              </a:lnSpc>
              <a:spcBef>
                <a:spcPts val="0"/>
              </a:spcBef>
              <a:spcAft>
                <a:spcPts val="1800"/>
              </a:spcAft>
              <a:buClr>
                <a:srgbClr val="F6921E"/>
              </a:buClr>
              <a:buSzPct val="400000"/>
            </a:pPr>
            <a:r>
              <a:rPr lang="en-US" sz="2400" dirty="0">
                <a:solidFill>
                  <a:schemeClr val="accent4"/>
                </a:solidFill>
                <a:latin typeface="Brandon Grotesque Medium"/>
                <a:cs typeface="Arial"/>
              </a:rPr>
              <a:t>Program evaluation</a:t>
            </a:r>
          </a:p>
        </p:txBody>
      </p:sp>
      <p:pic>
        <p:nvPicPr>
          <p:cNvPr id="35" name="Picture 15" descr="A picture containing logo&#10;&#10;Description automatically generated">
            <a:extLst>
              <a:ext uri="{FF2B5EF4-FFF2-40B4-BE49-F238E27FC236}">
                <a16:creationId xmlns:a16="http://schemas.microsoft.com/office/drawing/2014/main" id="{DCA7C83E-C9E2-4238-B4DF-4DE06DE799F4}"/>
              </a:ext>
            </a:extLst>
          </p:cNvPr>
          <p:cNvPicPr>
            <a:picLocks noChangeAspect="1"/>
          </p:cNvPicPr>
          <p:nvPr/>
        </p:nvPicPr>
        <p:blipFill>
          <a:blip r:embed="rId5"/>
          <a:stretch>
            <a:fillRect/>
          </a:stretch>
        </p:blipFill>
        <p:spPr>
          <a:xfrm>
            <a:off x="284685" y="3712097"/>
            <a:ext cx="428679" cy="320040"/>
          </a:xfrm>
          <a:prstGeom prst="rect">
            <a:avLst/>
          </a:prstGeom>
        </p:spPr>
      </p:pic>
      <p:pic>
        <p:nvPicPr>
          <p:cNvPr id="36" name="Picture 13">
            <a:extLst>
              <a:ext uri="{FF2B5EF4-FFF2-40B4-BE49-F238E27FC236}">
                <a16:creationId xmlns:a16="http://schemas.microsoft.com/office/drawing/2014/main" id="{430BA597-4EC1-4DC7-B7D5-CBB1064082EC}"/>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15699" y="5508131"/>
            <a:ext cx="366650" cy="365760"/>
          </a:xfrm>
          <a:prstGeom prst="rect">
            <a:avLst/>
          </a:prstGeom>
        </p:spPr>
      </p:pic>
      <p:pic>
        <p:nvPicPr>
          <p:cNvPr id="37" name="Picture 36">
            <a:extLst>
              <a:ext uri="{FF2B5EF4-FFF2-40B4-BE49-F238E27FC236}">
                <a16:creationId xmlns:a16="http://schemas.microsoft.com/office/drawing/2014/main" id="{A13A443F-EE39-4343-AA92-8A4AD8A67285}"/>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25365" y="4280295"/>
            <a:ext cx="347318" cy="365760"/>
          </a:xfrm>
          <a:prstGeom prst="rect">
            <a:avLst/>
          </a:prstGeom>
        </p:spPr>
      </p:pic>
      <p:pic>
        <p:nvPicPr>
          <p:cNvPr id="38" name="Picture 37">
            <a:extLst>
              <a:ext uri="{FF2B5EF4-FFF2-40B4-BE49-F238E27FC236}">
                <a16:creationId xmlns:a16="http://schemas.microsoft.com/office/drawing/2014/main" id="{4CE8AC37-0E2B-4630-BEE4-AE53769A91DC}"/>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287733" y="4894667"/>
            <a:ext cx="513758" cy="365760"/>
          </a:xfrm>
          <a:prstGeom prst="rect">
            <a:avLst/>
          </a:prstGeom>
        </p:spPr>
      </p:pic>
      <p:pic>
        <p:nvPicPr>
          <p:cNvPr id="39" name="Picture 16">
            <a:extLst>
              <a:ext uri="{FF2B5EF4-FFF2-40B4-BE49-F238E27FC236}">
                <a16:creationId xmlns:a16="http://schemas.microsoft.com/office/drawing/2014/main" id="{C293E524-486A-41A3-94FA-5A2B98D4EF25}"/>
              </a:ext>
            </a:extLst>
          </p:cNvPr>
          <p:cNvPicPr>
            <a:picLocks noChangeAspect="1"/>
          </p:cNvPicPr>
          <p:nvPr/>
        </p:nvPicPr>
        <p:blipFill>
          <a:blip r:embed="rId9"/>
          <a:stretch>
            <a:fillRect/>
          </a:stretch>
        </p:blipFill>
        <p:spPr>
          <a:xfrm>
            <a:off x="5097775" y="3685625"/>
            <a:ext cx="149362" cy="365760"/>
          </a:xfrm>
          <a:prstGeom prst="rect">
            <a:avLst/>
          </a:prstGeom>
        </p:spPr>
      </p:pic>
      <p:pic>
        <p:nvPicPr>
          <p:cNvPr id="40" name="Picture 39">
            <a:extLst>
              <a:ext uri="{FF2B5EF4-FFF2-40B4-BE49-F238E27FC236}">
                <a16:creationId xmlns:a16="http://schemas.microsoft.com/office/drawing/2014/main" id="{76305683-1DC7-4EB5-9A29-C34FDE295CB3}"/>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4953000" y="4280295"/>
            <a:ext cx="438912" cy="365760"/>
          </a:xfrm>
          <a:prstGeom prst="rect">
            <a:avLst/>
          </a:prstGeom>
        </p:spPr>
      </p:pic>
      <p:pic>
        <p:nvPicPr>
          <p:cNvPr id="41" name="Picture 13">
            <a:extLst>
              <a:ext uri="{FF2B5EF4-FFF2-40B4-BE49-F238E27FC236}">
                <a16:creationId xmlns:a16="http://schemas.microsoft.com/office/drawing/2014/main" id="{4356AD29-67F3-4860-A047-68240E47EA51}"/>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4954769" y="4889522"/>
            <a:ext cx="435374" cy="365760"/>
          </a:xfrm>
          <a:prstGeom prst="rect">
            <a:avLst/>
          </a:prstGeom>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21D19"/>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5C343C-D50B-26DF-48BC-C9EB682B6EC1}"/>
              </a:ext>
            </a:extLst>
          </p:cNvPr>
          <p:cNvSpPr txBox="1"/>
          <p:nvPr/>
        </p:nvSpPr>
        <p:spPr>
          <a:xfrm>
            <a:off x="639535" y="605516"/>
            <a:ext cx="7737024" cy="7318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Brandon Grotesque BOLD"/>
              </a:rPr>
              <a:t>APPLICATION COMPONENTS</a:t>
            </a:r>
            <a:endParaRPr lang="en-US" sz="2000" dirty="0">
              <a:solidFill>
                <a:schemeClr val="bg1"/>
              </a:solidFill>
            </a:endParaRPr>
          </a:p>
        </p:txBody>
      </p:sp>
      <p:sp>
        <p:nvSpPr>
          <p:cNvPr id="5" name="Rectangle 4">
            <a:extLst>
              <a:ext uri="{FF2B5EF4-FFF2-40B4-BE49-F238E27FC236}">
                <a16:creationId xmlns:a16="http://schemas.microsoft.com/office/drawing/2014/main" id="{F1652B69-B2C1-4755-1284-9D5F6CF7CAC3}"/>
              </a:ext>
            </a:extLst>
          </p:cNvPr>
          <p:cNvSpPr/>
          <p:nvPr/>
        </p:nvSpPr>
        <p:spPr bwMode="auto">
          <a:xfrm>
            <a:off x="767442" y="132533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pic>
        <p:nvPicPr>
          <p:cNvPr id="24" name="Picture 23">
            <a:extLst>
              <a:ext uri="{FF2B5EF4-FFF2-40B4-BE49-F238E27FC236}">
                <a16:creationId xmlns:a16="http://schemas.microsoft.com/office/drawing/2014/main" id="{B7C6AFB2-4E6B-4B43-ABD3-356C494DFB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29600" y="6172200"/>
            <a:ext cx="768180" cy="596875"/>
          </a:xfrm>
          <a:prstGeom prst="rect">
            <a:avLst/>
          </a:prstGeom>
        </p:spPr>
      </p:pic>
      <p:sp>
        <p:nvSpPr>
          <p:cNvPr id="3" name="Rectangle 2">
            <a:extLst>
              <a:ext uri="{FF2B5EF4-FFF2-40B4-BE49-F238E27FC236}">
                <a16:creationId xmlns:a16="http://schemas.microsoft.com/office/drawing/2014/main" id="{F4FAA2EB-EA36-C990-7CBD-8269F2F64405}"/>
              </a:ext>
            </a:extLst>
          </p:cNvPr>
          <p:cNvSpPr/>
          <p:nvPr/>
        </p:nvSpPr>
        <p:spPr bwMode="auto">
          <a:xfrm>
            <a:off x="956458" y="2507871"/>
            <a:ext cx="3429000" cy="149708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r>
              <a:rPr lang="en-US" sz="1600" b="1" dirty="0">
                <a:solidFill>
                  <a:srgbClr val="821D19"/>
                </a:solidFill>
                <a:latin typeface="Brandon Grotesque Regular" panose="020B0503020203060202" pitchFamily="34" charset="0"/>
              </a:rPr>
              <a:t>A concise description of the project and who it will serve.  </a:t>
            </a:r>
          </a:p>
        </p:txBody>
      </p:sp>
      <p:sp>
        <p:nvSpPr>
          <p:cNvPr id="7" name="Rectangle 6">
            <a:extLst>
              <a:ext uri="{FF2B5EF4-FFF2-40B4-BE49-F238E27FC236}">
                <a16:creationId xmlns:a16="http://schemas.microsoft.com/office/drawing/2014/main" id="{59AF3489-6966-6A2D-CC64-AD99AC836B2A}"/>
              </a:ext>
            </a:extLst>
          </p:cNvPr>
          <p:cNvSpPr/>
          <p:nvPr/>
        </p:nvSpPr>
        <p:spPr bwMode="auto">
          <a:xfrm>
            <a:off x="4779571" y="4985245"/>
            <a:ext cx="3429000" cy="149708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r>
              <a:rPr lang="en-US" sz="1600" b="1" dirty="0">
                <a:solidFill>
                  <a:srgbClr val="821D19"/>
                </a:solidFill>
                <a:latin typeface="Brandon Grotesque Regular" panose="020B0503020203060202" pitchFamily="34" charset="0"/>
              </a:rPr>
              <a:t>A general description of how the funds will be used and the anticipated impact of general operating funding on your program or organization.</a:t>
            </a:r>
          </a:p>
        </p:txBody>
      </p:sp>
      <p:sp>
        <p:nvSpPr>
          <p:cNvPr id="12" name="Rectangle 11">
            <a:extLst>
              <a:ext uri="{FF2B5EF4-FFF2-40B4-BE49-F238E27FC236}">
                <a16:creationId xmlns:a16="http://schemas.microsoft.com/office/drawing/2014/main" id="{454D18F9-F9AE-F937-072F-3BA7BF9AADE5}"/>
              </a:ext>
            </a:extLst>
          </p:cNvPr>
          <p:cNvSpPr/>
          <p:nvPr/>
        </p:nvSpPr>
        <p:spPr bwMode="auto">
          <a:xfrm>
            <a:off x="956458" y="4985245"/>
            <a:ext cx="3429000" cy="149708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r>
              <a:rPr lang="en-US" sz="1600" b="1" dirty="0">
                <a:solidFill>
                  <a:srgbClr val="821D19"/>
                </a:solidFill>
                <a:latin typeface="Brandon Grotesque Regular" panose="020B0503020203060202" pitchFamily="34" charset="0"/>
              </a:rPr>
              <a:t>A program narrative describing how your program aligns with the NYCF priorities, how your goals/objectives will be achieved; and how the funding will benefit native youth in your community.  </a:t>
            </a:r>
          </a:p>
        </p:txBody>
      </p:sp>
      <p:sp>
        <p:nvSpPr>
          <p:cNvPr id="8" name="Rectangle 7">
            <a:extLst>
              <a:ext uri="{FF2B5EF4-FFF2-40B4-BE49-F238E27FC236}">
                <a16:creationId xmlns:a16="http://schemas.microsoft.com/office/drawing/2014/main" id="{197111C4-436D-2284-21F6-CF9562B37BE6}"/>
              </a:ext>
            </a:extLst>
          </p:cNvPr>
          <p:cNvSpPr/>
          <p:nvPr/>
        </p:nvSpPr>
        <p:spPr bwMode="auto">
          <a:xfrm>
            <a:off x="4779571" y="2507871"/>
            <a:ext cx="3429000" cy="149708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r>
              <a:rPr lang="en-US" sz="1600" b="1" dirty="0">
                <a:solidFill>
                  <a:srgbClr val="821D19"/>
                </a:solidFill>
                <a:latin typeface="Brandon Grotesque Regular" panose="020B0503020203060202" pitchFamily="34" charset="0"/>
              </a:rPr>
              <a:t>At least three specific goals/objectives to be accomplished with the funding</a:t>
            </a:r>
          </a:p>
          <a:p>
            <a:r>
              <a:rPr kumimoji="0" lang="en-US" sz="1600" b="1" i="0" u="none" strike="noStrike" cap="none" normalizeH="0" baseline="0" dirty="0">
                <a:ln>
                  <a:noFill/>
                </a:ln>
                <a:solidFill>
                  <a:srgbClr val="821D19"/>
                </a:solidFill>
                <a:effectLst/>
                <a:latin typeface="Brandon Grotesque Regular" panose="020B0503020203060202" pitchFamily="34" charset="0"/>
              </a:rPr>
              <a:t>(SMART)</a:t>
            </a:r>
          </a:p>
        </p:txBody>
      </p:sp>
      <p:sp>
        <p:nvSpPr>
          <p:cNvPr id="2" name="Rectangle 1">
            <a:extLst>
              <a:ext uri="{FF2B5EF4-FFF2-40B4-BE49-F238E27FC236}">
                <a16:creationId xmlns:a16="http://schemas.microsoft.com/office/drawing/2014/main" id="{A88CF99E-C594-4986-96B6-0F53295DAC63}"/>
              </a:ext>
            </a:extLst>
          </p:cNvPr>
          <p:cNvSpPr/>
          <p:nvPr/>
        </p:nvSpPr>
        <p:spPr>
          <a:xfrm>
            <a:off x="956458" y="1606534"/>
            <a:ext cx="3429000" cy="901337"/>
          </a:xfrm>
          <a:prstGeom prst="rect">
            <a:avLst/>
          </a:prstGeom>
        </p:spPr>
        <p:txBody>
          <a:bodyPr wrap="square" anchor="ctr">
            <a:spAutoFit/>
          </a:bodyPr>
          <a:lstStyle/>
          <a:p>
            <a:pPr algn="ctr"/>
            <a:r>
              <a:rPr lang="en-US" sz="2800" dirty="0">
                <a:solidFill>
                  <a:srgbClr val="F6921E"/>
                </a:solidFill>
                <a:latin typeface="Brandon Grotesque Black" panose="020B0A03020203060202" pitchFamily="34" charset="0"/>
              </a:rPr>
              <a:t>PROJECT SUMMARY</a:t>
            </a:r>
          </a:p>
        </p:txBody>
      </p:sp>
      <p:sp>
        <p:nvSpPr>
          <p:cNvPr id="25" name="Rectangle 24">
            <a:extLst>
              <a:ext uri="{FF2B5EF4-FFF2-40B4-BE49-F238E27FC236}">
                <a16:creationId xmlns:a16="http://schemas.microsoft.com/office/drawing/2014/main" id="{821518E9-7881-4BCB-BCE5-7D5632009038}"/>
              </a:ext>
            </a:extLst>
          </p:cNvPr>
          <p:cNvSpPr/>
          <p:nvPr/>
        </p:nvSpPr>
        <p:spPr>
          <a:xfrm>
            <a:off x="4779571" y="1606534"/>
            <a:ext cx="3429000" cy="901337"/>
          </a:xfrm>
          <a:prstGeom prst="rect">
            <a:avLst/>
          </a:prstGeom>
        </p:spPr>
        <p:txBody>
          <a:bodyPr wrap="square" anchor="ctr">
            <a:spAutoFit/>
          </a:bodyPr>
          <a:lstStyle/>
          <a:p>
            <a:pPr algn="ctr"/>
            <a:r>
              <a:rPr lang="en-US" sz="2800" dirty="0">
                <a:solidFill>
                  <a:srgbClr val="F6921E"/>
                </a:solidFill>
                <a:latin typeface="Brandon Grotesque Black" panose="020B0A03020203060202" pitchFamily="34" charset="0"/>
              </a:rPr>
              <a:t>OBJECTIVES &amp; GOALS</a:t>
            </a:r>
          </a:p>
        </p:txBody>
      </p:sp>
      <p:sp>
        <p:nvSpPr>
          <p:cNvPr id="26" name="Rectangle 25">
            <a:extLst>
              <a:ext uri="{FF2B5EF4-FFF2-40B4-BE49-F238E27FC236}">
                <a16:creationId xmlns:a16="http://schemas.microsoft.com/office/drawing/2014/main" id="{5C1C9D26-660D-420D-80A0-ABF8EEF72ECB}"/>
              </a:ext>
            </a:extLst>
          </p:cNvPr>
          <p:cNvSpPr/>
          <p:nvPr/>
        </p:nvSpPr>
        <p:spPr>
          <a:xfrm>
            <a:off x="956458" y="4083908"/>
            <a:ext cx="3429000" cy="901337"/>
          </a:xfrm>
          <a:prstGeom prst="rect">
            <a:avLst/>
          </a:prstGeom>
        </p:spPr>
        <p:txBody>
          <a:bodyPr wrap="square" anchor="ctr">
            <a:spAutoFit/>
          </a:bodyPr>
          <a:lstStyle/>
          <a:p>
            <a:pPr algn="ctr"/>
            <a:r>
              <a:rPr lang="en-US" sz="2800" dirty="0">
                <a:solidFill>
                  <a:srgbClr val="F6921E"/>
                </a:solidFill>
                <a:latin typeface="Brandon Grotesque Black" panose="020B0A03020203060202" pitchFamily="34" charset="0"/>
              </a:rPr>
              <a:t>PROGRAM NARRATIVE</a:t>
            </a:r>
          </a:p>
        </p:txBody>
      </p:sp>
      <p:sp>
        <p:nvSpPr>
          <p:cNvPr id="27" name="Rectangle 26">
            <a:extLst>
              <a:ext uri="{FF2B5EF4-FFF2-40B4-BE49-F238E27FC236}">
                <a16:creationId xmlns:a16="http://schemas.microsoft.com/office/drawing/2014/main" id="{15D0F230-4784-4209-97EC-D7725A9A3258}"/>
              </a:ext>
            </a:extLst>
          </p:cNvPr>
          <p:cNvSpPr/>
          <p:nvPr/>
        </p:nvSpPr>
        <p:spPr>
          <a:xfrm>
            <a:off x="4779571" y="4083908"/>
            <a:ext cx="3429000" cy="901337"/>
          </a:xfrm>
          <a:prstGeom prst="rect">
            <a:avLst/>
          </a:prstGeom>
        </p:spPr>
        <p:txBody>
          <a:bodyPr wrap="square" anchor="ctr">
            <a:spAutoFit/>
          </a:bodyPr>
          <a:lstStyle/>
          <a:p>
            <a:pPr algn="ctr"/>
            <a:r>
              <a:rPr lang="en-US" sz="2800" dirty="0">
                <a:solidFill>
                  <a:srgbClr val="F6921E"/>
                </a:solidFill>
                <a:latin typeface="Brandon Grotesque Black" panose="020B0A03020203060202" pitchFamily="34" charset="0"/>
              </a:rPr>
              <a:t>BUDGET NARRATIVE</a:t>
            </a:r>
          </a:p>
        </p:txBody>
      </p:sp>
    </p:spTree>
    <p:extLst>
      <p:ext uri="{BB962C8B-B14F-4D97-AF65-F5344CB8AC3E}">
        <p14:creationId xmlns:p14="http://schemas.microsoft.com/office/powerpoint/2010/main" val="251786911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21D19"/>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5C343C-D50B-26DF-48BC-C9EB682B6EC1}"/>
              </a:ext>
            </a:extLst>
          </p:cNvPr>
          <p:cNvSpPr txBox="1"/>
          <p:nvPr/>
        </p:nvSpPr>
        <p:spPr>
          <a:xfrm>
            <a:off x="639534" y="605516"/>
            <a:ext cx="8358245" cy="7318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Brandon Grotesque BOLD"/>
              </a:rPr>
              <a:t>APPLICATION ATTACHMENTS</a:t>
            </a:r>
            <a:endParaRPr lang="en-US" sz="2000" dirty="0">
              <a:solidFill>
                <a:schemeClr val="bg1"/>
              </a:solidFill>
            </a:endParaRPr>
          </a:p>
        </p:txBody>
      </p:sp>
      <p:sp>
        <p:nvSpPr>
          <p:cNvPr id="5" name="Rectangle 4">
            <a:extLst>
              <a:ext uri="{FF2B5EF4-FFF2-40B4-BE49-F238E27FC236}">
                <a16:creationId xmlns:a16="http://schemas.microsoft.com/office/drawing/2014/main" id="{F1652B69-B2C1-4755-1284-9D5F6CF7CAC3}"/>
              </a:ext>
            </a:extLst>
          </p:cNvPr>
          <p:cNvSpPr/>
          <p:nvPr/>
        </p:nvSpPr>
        <p:spPr bwMode="auto">
          <a:xfrm>
            <a:off x="767442" y="132533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pic>
        <p:nvPicPr>
          <p:cNvPr id="24" name="Picture 23">
            <a:extLst>
              <a:ext uri="{FF2B5EF4-FFF2-40B4-BE49-F238E27FC236}">
                <a16:creationId xmlns:a16="http://schemas.microsoft.com/office/drawing/2014/main" id="{B7C6AFB2-4E6B-4B43-ABD3-356C494DFB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29600" y="6172200"/>
            <a:ext cx="768180" cy="596875"/>
          </a:xfrm>
          <a:prstGeom prst="rect">
            <a:avLst/>
          </a:prstGeom>
        </p:spPr>
      </p:pic>
      <p:sp>
        <p:nvSpPr>
          <p:cNvPr id="3" name="Rectangle 2">
            <a:extLst>
              <a:ext uri="{FF2B5EF4-FFF2-40B4-BE49-F238E27FC236}">
                <a16:creationId xmlns:a16="http://schemas.microsoft.com/office/drawing/2014/main" id="{F4FAA2EB-EA36-C990-7CBD-8269F2F64405}"/>
              </a:ext>
            </a:extLst>
          </p:cNvPr>
          <p:cNvSpPr/>
          <p:nvPr/>
        </p:nvSpPr>
        <p:spPr bwMode="auto">
          <a:xfrm>
            <a:off x="2743200" y="1448505"/>
            <a:ext cx="3657600" cy="1143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r>
              <a:rPr lang="en-US" sz="2000" b="1" dirty="0">
                <a:solidFill>
                  <a:srgbClr val="821D19"/>
                </a:solidFill>
                <a:latin typeface="Brandon Grotesque Black"/>
              </a:rPr>
              <a:t>TAX STATUS DOCUMENTATION</a:t>
            </a:r>
          </a:p>
        </p:txBody>
      </p:sp>
      <p:grpSp>
        <p:nvGrpSpPr>
          <p:cNvPr id="6" name="Group 5">
            <a:extLst>
              <a:ext uri="{FF2B5EF4-FFF2-40B4-BE49-F238E27FC236}">
                <a16:creationId xmlns:a16="http://schemas.microsoft.com/office/drawing/2014/main" id="{D7CF005D-676A-4E3B-AC17-56B42ADBCFE6}"/>
              </a:ext>
            </a:extLst>
          </p:cNvPr>
          <p:cNvGrpSpPr/>
          <p:nvPr/>
        </p:nvGrpSpPr>
        <p:grpSpPr>
          <a:xfrm>
            <a:off x="633034" y="2706119"/>
            <a:ext cx="7877933" cy="2631713"/>
            <a:chOff x="656467" y="2573639"/>
            <a:chExt cx="7877933" cy="2631713"/>
          </a:xfrm>
        </p:grpSpPr>
        <p:sp>
          <p:nvSpPr>
            <p:cNvPr id="7" name="Rectangle 6">
              <a:extLst>
                <a:ext uri="{FF2B5EF4-FFF2-40B4-BE49-F238E27FC236}">
                  <a16:creationId xmlns:a16="http://schemas.microsoft.com/office/drawing/2014/main" id="{59AF3489-6966-6A2D-CC64-AD99AC836B2A}"/>
                </a:ext>
              </a:extLst>
            </p:cNvPr>
            <p:cNvSpPr/>
            <p:nvPr/>
          </p:nvSpPr>
          <p:spPr bwMode="auto">
            <a:xfrm>
              <a:off x="4876800" y="4062352"/>
              <a:ext cx="3657600" cy="1143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r>
                <a:rPr lang="en-US" sz="2000" b="1" dirty="0">
                  <a:solidFill>
                    <a:srgbClr val="821D19"/>
                  </a:solidFill>
                  <a:latin typeface="Brandon Grotesque Black" panose="020B0A03020203060202" pitchFamily="34" charset="0"/>
                </a:rPr>
                <a:t>BUDGET</a:t>
              </a:r>
            </a:p>
          </p:txBody>
        </p:sp>
        <p:sp>
          <p:nvSpPr>
            <p:cNvPr id="12" name="Rectangle 11">
              <a:extLst>
                <a:ext uri="{FF2B5EF4-FFF2-40B4-BE49-F238E27FC236}">
                  <a16:creationId xmlns:a16="http://schemas.microsoft.com/office/drawing/2014/main" id="{454D18F9-F9AE-F937-072F-3BA7BF9AADE5}"/>
                </a:ext>
              </a:extLst>
            </p:cNvPr>
            <p:cNvSpPr/>
            <p:nvPr/>
          </p:nvSpPr>
          <p:spPr bwMode="auto">
            <a:xfrm>
              <a:off x="656467" y="2573639"/>
              <a:ext cx="3657600" cy="1143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r>
                <a:rPr lang="en-US" sz="2000" b="1" dirty="0">
                  <a:solidFill>
                    <a:srgbClr val="821D19"/>
                  </a:solidFill>
                  <a:latin typeface="Brandon Grotesque Black" panose="020B0A03020203060202" pitchFamily="34" charset="0"/>
                </a:rPr>
                <a:t>DESCRIPTION OF KEY LEADERSHIP STAFF</a:t>
              </a:r>
            </a:p>
          </p:txBody>
        </p:sp>
        <p:sp>
          <p:nvSpPr>
            <p:cNvPr id="8" name="Rectangle 7">
              <a:extLst>
                <a:ext uri="{FF2B5EF4-FFF2-40B4-BE49-F238E27FC236}">
                  <a16:creationId xmlns:a16="http://schemas.microsoft.com/office/drawing/2014/main" id="{197111C4-436D-2284-21F6-CF9562B37BE6}"/>
                </a:ext>
              </a:extLst>
            </p:cNvPr>
            <p:cNvSpPr/>
            <p:nvPr/>
          </p:nvSpPr>
          <p:spPr bwMode="auto">
            <a:xfrm>
              <a:off x="4876800" y="2577131"/>
              <a:ext cx="3657600" cy="1143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r>
                <a:rPr lang="en-US" sz="2000" b="1" dirty="0">
                  <a:solidFill>
                    <a:srgbClr val="821D19"/>
                  </a:solidFill>
                  <a:latin typeface="Brandon Grotesque Black" panose="020B0A03020203060202" pitchFamily="34" charset="0"/>
                </a:rPr>
                <a:t>DESCRIPTION OF BOARD OF DIRECTORS</a:t>
              </a:r>
              <a:endParaRPr kumimoji="0" lang="en-US" sz="2000" b="1" i="0" u="none" strike="noStrike" cap="none" normalizeH="0" baseline="0" dirty="0">
                <a:ln>
                  <a:noFill/>
                </a:ln>
                <a:solidFill>
                  <a:srgbClr val="821D19"/>
                </a:solidFill>
                <a:effectLst/>
                <a:latin typeface="Brandon Grotesque Black" panose="020B0A03020203060202" pitchFamily="34" charset="0"/>
              </a:endParaRPr>
            </a:p>
          </p:txBody>
        </p:sp>
        <p:sp>
          <p:nvSpPr>
            <p:cNvPr id="13" name="Rectangle 12">
              <a:extLst>
                <a:ext uri="{FF2B5EF4-FFF2-40B4-BE49-F238E27FC236}">
                  <a16:creationId xmlns:a16="http://schemas.microsoft.com/office/drawing/2014/main" id="{42A16EE2-DC01-467B-A26F-2286098987ED}"/>
                </a:ext>
              </a:extLst>
            </p:cNvPr>
            <p:cNvSpPr/>
            <p:nvPr/>
          </p:nvSpPr>
          <p:spPr bwMode="auto">
            <a:xfrm>
              <a:off x="656467" y="4062352"/>
              <a:ext cx="3657600" cy="1143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r>
                <a:rPr lang="en-US" sz="2000" b="1" dirty="0">
                  <a:solidFill>
                    <a:srgbClr val="821D19"/>
                  </a:solidFill>
                  <a:latin typeface="Brandon Grotesque Black" panose="020B0A03020203060202" pitchFamily="34" charset="0"/>
                </a:rPr>
                <a:t>TIMELINE</a:t>
              </a:r>
            </a:p>
          </p:txBody>
        </p:sp>
      </p:grpSp>
      <p:sp>
        <p:nvSpPr>
          <p:cNvPr id="14" name="Rectangle 13">
            <a:extLst>
              <a:ext uri="{FF2B5EF4-FFF2-40B4-BE49-F238E27FC236}">
                <a16:creationId xmlns:a16="http://schemas.microsoft.com/office/drawing/2014/main" id="{DB0D2061-F219-4AB2-8955-117F25875A1D}"/>
              </a:ext>
            </a:extLst>
          </p:cNvPr>
          <p:cNvSpPr/>
          <p:nvPr/>
        </p:nvSpPr>
        <p:spPr bwMode="auto">
          <a:xfrm>
            <a:off x="2743200" y="5486400"/>
            <a:ext cx="3657600" cy="1143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r>
              <a:rPr lang="en-US" sz="2000" b="1" dirty="0">
                <a:solidFill>
                  <a:srgbClr val="821D19"/>
                </a:solidFill>
                <a:latin typeface="Brandon Grotesque Black" panose="020B0A03020203060202" pitchFamily="34" charset="0"/>
              </a:rPr>
              <a:t>ADDITIONAL SUPPLEMENTAL MATERIALS (OPTIONAL)</a:t>
            </a:r>
          </a:p>
        </p:txBody>
      </p:sp>
    </p:spTree>
    <p:extLst>
      <p:ext uri="{BB962C8B-B14F-4D97-AF65-F5344CB8AC3E}">
        <p14:creationId xmlns:p14="http://schemas.microsoft.com/office/powerpoint/2010/main" val="281005168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ackground pattern&#10;&#10;Description automatically generated">
            <a:extLst>
              <a:ext uri="{FF2B5EF4-FFF2-40B4-BE49-F238E27FC236}">
                <a16:creationId xmlns:a16="http://schemas.microsoft.com/office/drawing/2014/main" id="{D508BD3F-6057-C40D-C8AF-1D323A553841}"/>
              </a:ext>
            </a:extLst>
          </p:cNvPr>
          <p:cNvPicPr>
            <a:picLocks noChangeAspect="1"/>
          </p:cNvPicPr>
          <p:nvPr/>
        </p:nvPicPr>
        <p:blipFill>
          <a:blip r:embed="rId3"/>
          <a:stretch>
            <a:fillRect/>
          </a:stretch>
        </p:blipFill>
        <p:spPr>
          <a:xfrm>
            <a:off x="2721" y="4274885"/>
            <a:ext cx="9145360" cy="2580872"/>
          </a:xfrm>
          <a:prstGeom prst="rect">
            <a:avLst/>
          </a:prstGeom>
        </p:spPr>
      </p:pic>
      <p:sp>
        <p:nvSpPr>
          <p:cNvPr id="6" name="TextBox 5">
            <a:extLst>
              <a:ext uri="{FF2B5EF4-FFF2-40B4-BE49-F238E27FC236}">
                <a16:creationId xmlns:a16="http://schemas.microsoft.com/office/drawing/2014/main" id="{8D37CDC0-F2C7-09E8-74A8-7D35875715A3}"/>
              </a:ext>
            </a:extLst>
          </p:cNvPr>
          <p:cNvSpPr txBox="1"/>
          <p:nvPr/>
        </p:nvSpPr>
        <p:spPr>
          <a:xfrm>
            <a:off x="639535" y="605516"/>
            <a:ext cx="7734712" cy="7318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rgbClr val="2A4443"/>
                </a:solidFill>
                <a:latin typeface="Brandon Grotesque BOLD"/>
              </a:rPr>
              <a:t>TIPS FOR APPLYING</a:t>
            </a:r>
            <a:endParaRPr lang="en-US" sz="2000" dirty="0"/>
          </a:p>
        </p:txBody>
      </p:sp>
      <p:sp>
        <p:nvSpPr>
          <p:cNvPr id="8" name="Rectangle 7">
            <a:extLst>
              <a:ext uri="{FF2B5EF4-FFF2-40B4-BE49-F238E27FC236}">
                <a16:creationId xmlns:a16="http://schemas.microsoft.com/office/drawing/2014/main" id="{90A953D7-B546-DC9D-9442-7B301C21C326}"/>
              </a:ext>
            </a:extLst>
          </p:cNvPr>
          <p:cNvSpPr/>
          <p:nvPr/>
        </p:nvSpPr>
        <p:spPr bwMode="auto">
          <a:xfrm>
            <a:off x="767442" y="132533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pic>
        <p:nvPicPr>
          <p:cNvPr id="2" name="Picture 1">
            <a:extLst>
              <a:ext uri="{FF2B5EF4-FFF2-40B4-BE49-F238E27FC236}">
                <a16:creationId xmlns:a16="http://schemas.microsoft.com/office/drawing/2014/main" id="{9066902D-E299-9114-2670-09A27D559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392" y="6056676"/>
            <a:ext cx="768180" cy="596876"/>
          </a:xfrm>
          <a:prstGeom prst="rect">
            <a:avLst/>
          </a:prstGeom>
        </p:spPr>
      </p:pic>
      <p:cxnSp>
        <p:nvCxnSpPr>
          <p:cNvPr id="31" name="Straight Arrow Connector 30">
            <a:extLst>
              <a:ext uri="{FF2B5EF4-FFF2-40B4-BE49-F238E27FC236}">
                <a16:creationId xmlns:a16="http://schemas.microsoft.com/office/drawing/2014/main" id="{DDC9D6E9-B72E-6016-D81A-4DE47D8B2768}"/>
              </a:ext>
            </a:extLst>
          </p:cNvPr>
          <p:cNvCxnSpPr>
            <a:cxnSpLocks/>
          </p:cNvCxnSpPr>
          <p:nvPr/>
        </p:nvCxnSpPr>
        <p:spPr bwMode="auto">
          <a:xfrm>
            <a:off x="2367442" y="2008072"/>
            <a:ext cx="2310" cy="3657600"/>
          </a:xfrm>
          <a:prstGeom prst="straightConnector1">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oup 12">
            <a:extLst>
              <a:ext uri="{FF2B5EF4-FFF2-40B4-BE49-F238E27FC236}">
                <a16:creationId xmlns:a16="http://schemas.microsoft.com/office/drawing/2014/main" id="{C98EC903-937C-4CF3-A85B-6C5AC64CCE0A}"/>
              </a:ext>
            </a:extLst>
          </p:cNvPr>
          <p:cNvGrpSpPr/>
          <p:nvPr/>
        </p:nvGrpSpPr>
        <p:grpSpPr>
          <a:xfrm>
            <a:off x="312352" y="2008072"/>
            <a:ext cx="1828800" cy="3825214"/>
            <a:chOff x="315523" y="2417619"/>
            <a:chExt cx="1828800" cy="3825214"/>
          </a:xfrm>
        </p:grpSpPr>
        <p:sp>
          <p:nvSpPr>
            <p:cNvPr id="18" name="TextBox 17">
              <a:extLst>
                <a:ext uri="{FF2B5EF4-FFF2-40B4-BE49-F238E27FC236}">
                  <a16:creationId xmlns:a16="http://schemas.microsoft.com/office/drawing/2014/main" id="{6B9188A8-3A7D-4BC6-0271-37E9F105BBC1}"/>
                </a:ext>
              </a:extLst>
            </p:cNvPr>
            <p:cNvSpPr txBox="1"/>
            <p:nvPr/>
          </p:nvSpPr>
          <p:spPr>
            <a:xfrm>
              <a:off x="315523" y="3282792"/>
              <a:ext cx="1828800" cy="29600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Brandon Grotesque Regular"/>
                  <a:cs typeface="Arial"/>
                </a:rPr>
                <a:t>Preparing your answers in a Word document that you can edit and then copy and paste your finalized answers into the online application.  </a:t>
              </a:r>
            </a:p>
          </p:txBody>
        </p:sp>
        <p:sp>
          <p:nvSpPr>
            <p:cNvPr id="39" name="TextBox 38">
              <a:extLst>
                <a:ext uri="{FF2B5EF4-FFF2-40B4-BE49-F238E27FC236}">
                  <a16:creationId xmlns:a16="http://schemas.microsoft.com/office/drawing/2014/main" id="{F073D026-36CB-4B76-A53D-6AB065BE1BD9}"/>
                </a:ext>
              </a:extLst>
            </p:cNvPr>
            <p:cNvSpPr txBox="1"/>
            <p:nvPr/>
          </p:nvSpPr>
          <p:spPr>
            <a:xfrm>
              <a:off x="315523" y="2417619"/>
              <a:ext cx="1020535" cy="8651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dirty="0">
                  <a:solidFill>
                    <a:srgbClr val="2A4443"/>
                  </a:solidFill>
                  <a:latin typeface="Brandon Grotesque BOLD"/>
                </a:rPr>
                <a:t>01</a:t>
              </a:r>
            </a:p>
          </p:txBody>
        </p:sp>
        <p:sp>
          <p:nvSpPr>
            <p:cNvPr id="43" name="Rectangle 42">
              <a:extLst>
                <a:ext uri="{FF2B5EF4-FFF2-40B4-BE49-F238E27FC236}">
                  <a16:creationId xmlns:a16="http://schemas.microsoft.com/office/drawing/2014/main" id="{636CE7F6-E927-4AB1-8437-2F8520D2F919}"/>
                </a:ext>
              </a:extLst>
            </p:cNvPr>
            <p:cNvSpPr/>
            <p:nvPr/>
          </p:nvSpPr>
          <p:spPr bwMode="auto">
            <a:xfrm>
              <a:off x="315523" y="3128993"/>
              <a:ext cx="438149" cy="34472"/>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grpSp>
      <p:grpSp>
        <p:nvGrpSpPr>
          <p:cNvPr id="15" name="Group 14">
            <a:extLst>
              <a:ext uri="{FF2B5EF4-FFF2-40B4-BE49-F238E27FC236}">
                <a16:creationId xmlns:a16="http://schemas.microsoft.com/office/drawing/2014/main" id="{99322467-FF81-4D10-A729-B8671F790501}"/>
              </a:ext>
            </a:extLst>
          </p:cNvPr>
          <p:cNvGrpSpPr/>
          <p:nvPr/>
        </p:nvGrpSpPr>
        <p:grpSpPr>
          <a:xfrm>
            <a:off x="2518376" y="2008072"/>
            <a:ext cx="1828800" cy="3252750"/>
            <a:chOff x="2523814" y="2417619"/>
            <a:chExt cx="1828800" cy="3252750"/>
          </a:xfrm>
        </p:grpSpPr>
        <p:sp>
          <p:nvSpPr>
            <p:cNvPr id="36" name="TextBox 35">
              <a:extLst>
                <a:ext uri="{FF2B5EF4-FFF2-40B4-BE49-F238E27FC236}">
                  <a16:creationId xmlns:a16="http://schemas.microsoft.com/office/drawing/2014/main" id="{FB06A563-CD18-4CBA-8FA4-75049BF9C7A0}"/>
                </a:ext>
              </a:extLst>
            </p:cNvPr>
            <p:cNvSpPr txBox="1"/>
            <p:nvPr/>
          </p:nvSpPr>
          <p:spPr>
            <a:xfrm>
              <a:off x="2523814" y="3282792"/>
              <a:ext cx="1828800" cy="23875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Brandon Grotesque Regular"/>
                  <a:cs typeface="Arial"/>
                </a:rPr>
                <a:t>Making sure you follow the format of each section and do your best to answer every question. </a:t>
              </a:r>
            </a:p>
            <a:p>
              <a:endParaRPr lang="en-US" sz="2000" dirty="0">
                <a:latin typeface="Brandon Grotesque Regular"/>
                <a:cs typeface="Arial"/>
              </a:endParaRPr>
            </a:p>
          </p:txBody>
        </p:sp>
        <p:sp>
          <p:nvSpPr>
            <p:cNvPr id="40" name="TextBox 39">
              <a:extLst>
                <a:ext uri="{FF2B5EF4-FFF2-40B4-BE49-F238E27FC236}">
                  <a16:creationId xmlns:a16="http://schemas.microsoft.com/office/drawing/2014/main" id="{FA1EAAD7-9AD3-43E2-B0E4-E7C7D63F1C6D}"/>
                </a:ext>
              </a:extLst>
            </p:cNvPr>
            <p:cNvSpPr txBox="1"/>
            <p:nvPr/>
          </p:nvSpPr>
          <p:spPr>
            <a:xfrm>
              <a:off x="2523814" y="2417619"/>
              <a:ext cx="1020535" cy="8651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dirty="0">
                  <a:solidFill>
                    <a:srgbClr val="2A4443"/>
                  </a:solidFill>
                  <a:latin typeface="Brandon Grotesque BOLD"/>
                </a:rPr>
                <a:t>02</a:t>
              </a:r>
            </a:p>
          </p:txBody>
        </p:sp>
        <p:sp>
          <p:nvSpPr>
            <p:cNvPr id="44" name="Rectangle 43">
              <a:extLst>
                <a:ext uri="{FF2B5EF4-FFF2-40B4-BE49-F238E27FC236}">
                  <a16:creationId xmlns:a16="http://schemas.microsoft.com/office/drawing/2014/main" id="{0C394279-CEE6-4136-B045-4159AF4E1C18}"/>
                </a:ext>
              </a:extLst>
            </p:cNvPr>
            <p:cNvSpPr/>
            <p:nvPr/>
          </p:nvSpPr>
          <p:spPr bwMode="auto">
            <a:xfrm>
              <a:off x="2523814" y="3128993"/>
              <a:ext cx="438149" cy="34472"/>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grpSp>
      <p:grpSp>
        <p:nvGrpSpPr>
          <p:cNvPr id="49" name="Group 48">
            <a:extLst>
              <a:ext uri="{FF2B5EF4-FFF2-40B4-BE49-F238E27FC236}">
                <a16:creationId xmlns:a16="http://schemas.microsoft.com/office/drawing/2014/main" id="{916C1E6B-4D1F-4D2B-9154-DF59B024EE26}"/>
              </a:ext>
            </a:extLst>
          </p:cNvPr>
          <p:cNvGrpSpPr/>
          <p:nvPr/>
        </p:nvGrpSpPr>
        <p:grpSpPr>
          <a:xfrm>
            <a:off x="4724400" y="2008072"/>
            <a:ext cx="1828800" cy="2394053"/>
            <a:chOff x="4732106" y="2417619"/>
            <a:chExt cx="1828800" cy="2394053"/>
          </a:xfrm>
        </p:grpSpPr>
        <p:sp>
          <p:nvSpPr>
            <p:cNvPr id="37" name="TextBox 36">
              <a:extLst>
                <a:ext uri="{FF2B5EF4-FFF2-40B4-BE49-F238E27FC236}">
                  <a16:creationId xmlns:a16="http://schemas.microsoft.com/office/drawing/2014/main" id="{118EB21F-B68B-42F2-B672-6C7B029D7413}"/>
                </a:ext>
              </a:extLst>
            </p:cNvPr>
            <p:cNvSpPr txBox="1"/>
            <p:nvPr/>
          </p:nvSpPr>
          <p:spPr>
            <a:xfrm>
              <a:off x="4732106" y="3282792"/>
              <a:ext cx="1828800" cy="1528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Brandon Grotesque Regular"/>
                  <a:cs typeface="Arial"/>
                </a:rPr>
                <a:t>Tying your answers to the grant priorities and also to your objectives. </a:t>
              </a:r>
            </a:p>
          </p:txBody>
        </p:sp>
        <p:sp>
          <p:nvSpPr>
            <p:cNvPr id="41" name="TextBox 40">
              <a:extLst>
                <a:ext uri="{FF2B5EF4-FFF2-40B4-BE49-F238E27FC236}">
                  <a16:creationId xmlns:a16="http://schemas.microsoft.com/office/drawing/2014/main" id="{F7D5670C-7310-4BC5-B260-5B3E19484CEF}"/>
                </a:ext>
              </a:extLst>
            </p:cNvPr>
            <p:cNvSpPr txBox="1"/>
            <p:nvPr/>
          </p:nvSpPr>
          <p:spPr>
            <a:xfrm>
              <a:off x="4732106" y="2417619"/>
              <a:ext cx="1013731" cy="8651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dirty="0">
                  <a:solidFill>
                    <a:srgbClr val="2A4443"/>
                  </a:solidFill>
                  <a:latin typeface="Brandon Grotesque BOLD"/>
                </a:rPr>
                <a:t>03</a:t>
              </a:r>
            </a:p>
          </p:txBody>
        </p:sp>
        <p:sp>
          <p:nvSpPr>
            <p:cNvPr id="45" name="Rectangle 44">
              <a:extLst>
                <a:ext uri="{FF2B5EF4-FFF2-40B4-BE49-F238E27FC236}">
                  <a16:creationId xmlns:a16="http://schemas.microsoft.com/office/drawing/2014/main" id="{70ACF6E9-4971-4D8E-962C-6433AB632C20}"/>
                </a:ext>
              </a:extLst>
            </p:cNvPr>
            <p:cNvSpPr/>
            <p:nvPr/>
          </p:nvSpPr>
          <p:spPr bwMode="auto">
            <a:xfrm>
              <a:off x="4732106" y="3128993"/>
              <a:ext cx="438149" cy="34472"/>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grpSp>
      <p:grpSp>
        <p:nvGrpSpPr>
          <p:cNvPr id="50" name="Group 49">
            <a:extLst>
              <a:ext uri="{FF2B5EF4-FFF2-40B4-BE49-F238E27FC236}">
                <a16:creationId xmlns:a16="http://schemas.microsoft.com/office/drawing/2014/main" id="{52E1B48C-0AB7-4E72-8508-F4EC1A19E5AE}"/>
              </a:ext>
            </a:extLst>
          </p:cNvPr>
          <p:cNvGrpSpPr/>
          <p:nvPr/>
        </p:nvGrpSpPr>
        <p:grpSpPr>
          <a:xfrm>
            <a:off x="6930424" y="2008072"/>
            <a:ext cx="1828800" cy="1821589"/>
            <a:chOff x="6933595" y="2417619"/>
            <a:chExt cx="1828800" cy="1821589"/>
          </a:xfrm>
        </p:grpSpPr>
        <p:sp>
          <p:nvSpPr>
            <p:cNvPr id="38" name="TextBox 37">
              <a:extLst>
                <a:ext uri="{FF2B5EF4-FFF2-40B4-BE49-F238E27FC236}">
                  <a16:creationId xmlns:a16="http://schemas.microsoft.com/office/drawing/2014/main" id="{705999B3-249B-4841-8D7B-669F1CB7F633}"/>
                </a:ext>
              </a:extLst>
            </p:cNvPr>
            <p:cNvSpPr txBox="1"/>
            <p:nvPr/>
          </p:nvSpPr>
          <p:spPr>
            <a:xfrm>
              <a:off x="6933595" y="3282792"/>
              <a:ext cx="1828800" cy="9564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Brandon Grotesque Regular"/>
                  <a:cs typeface="Arial"/>
                </a:rPr>
                <a:t>Submitting all required attachments. </a:t>
              </a:r>
            </a:p>
          </p:txBody>
        </p:sp>
        <p:sp>
          <p:nvSpPr>
            <p:cNvPr id="42" name="TextBox 41">
              <a:extLst>
                <a:ext uri="{FF2B5EF4-FFF2-40B4-BE49-F238E27FC236}">
                  <a16:creationId xmlns:a16="http://schemas.microsoft.com/office/drawing/2014/main" id="{A765F92D-9CE0-4175-AEEF-18107880D125}"/>
                </a:ext>
              </a:extLst>
            </p:cNvPr>
            <p:cNvSpPr txBox="1"/>
            <p:nvPr/>
          </p:nvSpPr>
          <p:spPr>
            <a:xfrm>
              <a:off x="6933595" y="2417619"/>
              <a:ext cx="1074963" cy="8651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dirty="0">
                  <a:solidFill>
                    <a:srgbClr val="2A4443"/>
                  </a:solidFill>
                  <a:latin typeface="Brandon Grotesque BOLD"/>
                </a:rPr>
                <a:t>04</a:t>
              </a:r>
            </a:p>
          </p:txBody>
        </p:sp>
        <p:sp>
          <p:nvSpPr>
            <p:cNvPr id="46" name="Rectangle 45">
              <a:extLst>
                <a:ext uri="{FF2B5EF4-FFF2-40B4-BE49-F238E27FC236}">
                  <a16:creationId xmlns:a16="http://schemas.microsoft.com/office/drawing/2014/main" id="{6AC9AA0B-B208-429A-90D8-4E0920AB1C96}"/>
                </a:ext>
              </a:extLst>
            </p:cNvPr>
            <p:cNvSpPr/>
            <p:nvPr/>
          </p:nvSpPr>
          <p:spPr bwMode="auto">
            <a:xfrm>
              <a:off x="6933595" y="3128993"/>
              <a:ext cx="438149" cy="34472"/>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grpSp>
      <p:cxnSp>
        <p:nvCxnSpPr>
          <p:cNvPr id="47" name="Straight Arrow Connector 46">
            <a:extLst>
              <a:ext uri="{FF2B5EF4-FFF2-40B4-BE49-F238E27FC236}">
                <a16:creationId xmlns:a16="http://schemas.microsoft.com/office/drawing/2014/main" id="{D83D2347-E90E-45D2-B721-D9C4B653787C}"/>
              </a:ext>
            </a:extLst>
          </p:cNvPr>
          <p:cNvCxnSpPr>
            <a:cxnSpLocks/>
          </p:cNvCxnSpPr>
          <p:nvPr/>
        </p:nvCxnSpPr>
        <p:spPr bwMode="auto">
          <a:xfrm>
            <a:off x="4573466" y="2008072"/>
            <a:ext cx="2310" cy="2743200"/>
          </a:xfrm>
          <a:prstGeom prst="straightConnector1">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Arrow Connector 47">
            <a:extLst>
              <a:ext uri="{FF2B5EF4-FFF2-40B4-BE49-F238E27FC236}">
                <a16:creationId xmlns:a16="http://schemas.microsoft.com/office/drawing/2014/main" id="{45F9A59F-A698-4F4A-9273-4D314C4446BF}"/>
              </a:ext>
            </a:extLst>
          </p:cNvPr>
          <p:cNvCxnSpPr>
            <a:cxnSpLocks/>
          </p:cNvCxnSpPr>
          <p:nvPr/>
        </p:nvCxnSpPr>
        <p:spPr bwMode="auto">
          <a:xfrm>
            <a:off x="6779490" y="2008072"/>
            <a:ext cx="2310" cy="1828800"/>
          </a:xfrm>
          <a:prstGeom prst="straightConnector1">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21D19"/>
        </a:solidFill>
        <a:effectLst/>
      </p:bgPr>
    </p:bg>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22EC51F8-4938-B71C-2BDD-3800A01952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2" y="-513935"/>
            <a:ext cx="11057161" cy="7885871"/>
          </a:xfrm>
          <a:prstGeom prst="rect">
            <a:avLst/>
          </a:prstGeom>
        </p:spPr>
      </p:pic>
      <p:sp>
        <p:nvSpPr>
          <p:cNvPr id="6" name="TextBox 5">
            <a:extLst>
              <a:ext uri="{FF2B5EF4-FFF2-40B4-BE49-F238E27FC236}">
                <a16:creationId xmlns:a16="http://schemas.microsoft.com/office/drawing/2014/main" id="{F72DB7C2-8367-4706-659F-2ADB028493A2}"/>
              </a:ext>
            </a:extLst>
          </p:cNvPr>
          <p:cNvSpPr txBox="1"/>
          <p:nvPr/>
        </p:nvSpPr>
        <p:spPr>
          <a:xfrm>
            <a:off x="304800" y="762000"/>
            <a:ext cx="7772400" cy="38852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600" dirty="0">
                <a:solidFill>
                  <a:srgbClr val="F6921E"/>
                </a:solidFill>
                <a:latin typeface="Brandon Grotesque BOLD"/>
              </a:rPr>
              <a:t>WALK THROUH OF THE ONLINE APPLICATION SYSTEM</a:t>
            </a:r>
            <a:endParaRPr lang="en-US" dirty="0"/>
          </a:p>
        </p:txBody>
      </p:sp>
    </p:spTree>
    <p:extLst>
      <p:ext uri="{BB962C8B-B14F-4D97-AF65-F5344CB8AC3E}">
        <p14:creationId xmlns:p14="http://schemas.microsoft.com/office/powerpoint/2010/main" val="71599121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E93637B-0ADB-2B06-9B72-7E84751A48EC}"/>
              </a:ext>
            </a:extLst>
          </p:cNvPr>
          <p:cNvPicPr>
            <a:picLocks noChangeAspect="1"/>
          </p:cNvPicPr>
          <p:nvPr/>
        </p:nvPicPr>
        <p:blipFill rotWithShape="1">
          <a:blip r:embed="rId3"/>
          <a:srcRect l="49628" r="26501" b="441"/>
          <a:stretch/>
        </p:blipFill>
        <p:spPr>
          <a:xfrm>
            <a:off x="6187167" y="-9525"/>
            <a:ext cx="2954440" cy="6870253"/>
          </a:xfrm>
          <a:prstGeom prst="rect">
            <a:avLst/>
          </a:prstGeom>
        </p:spPr>
      </p:pic>
      <p:sp>
        <p:nvSpPr>
          <p:cNvPr id="7" name="Rectangle 6">
            <a:extLst>
              <a:ext uri="{FF2B5EF4-FFF2-40B4-BE49-F238E27FC236}">
                <a16:creationId xmlns:a16="http://schemas.microsoft.com/office/drawing/2014/main" id="{DD73DFF7-1058-9D5B-C382-BE6E7D6687C1}"/>
              </a:ext>
            </a:extLst>
          </p:cNvPr>
          <p:cNvSpPr/>
          <p:nvPr/>
        </p:nvSpPr>
        <p:spPr bwMode="auto">
          <a:xfrm>
            <a:off x="767442" y="132533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pic>
        <p:nvPicPr>
          <p:cNvPr id="3" name="Picture 2">
            <a:extLst>
              <a:ext uri="{FF2B5EF4-FFF2-40B4-BE49-F238E27FC236}">
                <a16:creationId xmlns:a16="http://schemas.microsoft.com/office/drawing/2014/main" id="{E1F51E56-0692-391C-5D6D-8BA2E95813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58392" y="6048900"/>
            <a:ext cx="768180" cy="596875"/>
          </a:xfrm>
          <a:prstGeom prst="rect">
            <a:avLst/>
          </a:prstGeom>
        </p:spPr>
      </p:pic>
      <p:sp>
        <p:nvSpPr>
          <p:cNvPr id="14" name="TextBox 13">
            <a:extLst>
              <a:ext uri="{FF2B5EF4-FFF2-40B4-BE49-F238E27FC236}">
                <a16:creationId xmlns:a16="http://schemas.microsoft.com/office/drawing/2014/main" id="{C59FB458-7DC9-41CA-9186-37B407C115E8}"/>
              </a:ext>
            </a:extLst>
          </p:cNvPr>
          <p:cNvSpPr txBox="1"/>
          <p:nvPr/>
        </p:nvSpPr>
        <p:spPr>
          <a:xfrm>
            <a:off x="630008" y="605516"/>
            <a:ext cx="5562600" cy="7318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rgbClr val="2A4443"/>
                </a:solidFill>
                <a:latin typeface="Brandon Grotesque BOLD"/>
              </a:rPr>
              <a:t>CONTACT US</a:t>
            </a:r>
            <a:endParaRPr lang="en-US" sz="2000" dirty="0"/>
          </a:p>
        </p:txBody>
      </p:sp>
      <p:sp>
        <p:nvSpPr>
          <p:cNvPr id="18" name="TextBox 17">
            <a:extLst>
              <a:ext uri="{FF2B5EF4-FFF2-40B4-BE49-F238E27FC236}">
                <a16:creationId xmlns:a16="http://schemas.microsoft.com/office/drawing/2014/main" id="{A917EE75-EC2B-4C51-AAF4-1BF5B18681BB}"/>
              </a:ext>
            </a:extLst>
          </p:cNvPr>
          <p:cNvSpPr txBox="1"/>
          <p:nvPr/>
        </p:nvSpPr>
        <p:spPr>
          <a:xfrm>
            <a:off x="152400" y="1635303"/>
            <a:ext cx="5943600" cy="5078313"/>
          </a:xfrm>
          <a:prstGeom prst="rect">
            <a:avLst/>
          </a:prstGeom>
          <a:noFill/>
        </p:spPr>
        <p:txBody>
          <a:bodyPr rot="0" spcFirstLastPara="0" vertOverflow="overflow" horzOverflow="overflow" vert="horz" wrap="square" lIns="91440" tIns="45720" rIns="91440" bIns="45720" numCol="2" spcCol="0" rtlCol="0" fromWordArt="0" anchor="ctr" anchorCtr="0" forceAA="0" compatLnSpc="1">
            <a:prstTxWarp prst="textNoShape">
              <a:avLst/>
            </a:prstTxWarp>
            <a:spAutoFit/>
          </a:bodyPr>
          <a:lstStyle/>
          <a:p>
            <a:pPr>
              <a:lnSpc>
                <a:spcPct val="100000"/>
              </a:lnSpc>
              <a:buClr>
                <a:srgbClr val="F6921E"/>
              </a:buClr>
              <a:buSzPct val="400000"/>
            </a:pPr>
            <a:r>
              <a:rPr lang="en-US" b="1" dirty="0">
                <a:solidFill>
                  <a:srgbClr val="821D19"/>
                </a:solidFill>
                <a:latin typeface="Brandon Grotesque Bold" panose="020B0803020203060202" pitchFamily="34" charset="0"/>
              </a:rPr>
              <a:t>GENERAL </a:t>
            </a:r>
            <a:r>
              <a:rPr lang="en-US" b="1">
                <a:solidFill>
                  <a:srgbClr val="821D19"/>
                </a:solidFill>
                <a:latin typeface="Brandon Grotesque Bold" panose="020B0803020203060202" pitchFamily="34" charset="0"/>
              </a:rPr>
              <a:t>NYCF CONTACTS</a:t>
            </a:r>
            <a:endParaRPr lang="en-US" b="1" dirty="0">
              <a:solidFill>
                <a:srgbClr val="821D19"/>
              </a:solidFill>
              <a:latin typeface="Brandon Grotesque Bold" panose="020B0803020203060202" pitchFamily="34" charset="0"/>
            </a:endParaRPr>
          </a:p>
          <a:p>
            <a:pPr>
              <a:lnSpc>
                <a:spcPct val="100000"/>
              </a:lnSpc>
              <a:buClr>
                <a:srgbClr val="F6921E"/>
              </a:buClr>
              <a:buSzPct val="400000"/>
            </a:pPr>
            <a:endParaRPr lang="en-US" dirty="0">
              <a:latin typeface="Brandon Grotesque Regular" panose="020B0503020203060202" pitchFamily="34" charset="0"/>
            </a:endParaRPr>
          </a:p>
          <a:p>
            <a:pPr>
              <a:lnSpc>
                <a:spcPct val="100000"/>
              </a:lnSpc>
              <a:buClr>
                <a:srgbClr val="F6921E"/>
              </a:buClr>
              <a:buSzPct val="400000"/>
            </a:pPr>
            <a:r>
              <a:rPr lang="en-US" dirty="0">
                <a:latin typeface="Brandon Grotesque Regular" panose="020B0503020203060202" pitchFamily="34" charset="0"/>
              </a:rPr>
              <a:t>Abi Whiteing</a:t>
            </a:r>
          </a:p>
          <a:p>
            <a:pPr>
              <a:lnSpc>
                <a:spcPct val="100000"/>
              </a:lnSpc>
              <a:buClr>
                <a:srgbClr val="F6921E"/>
              </a:buClr>
              <a:buSzPct val="400000"/>
            </a:pPr>
            <a:r>
              <a:rPr lang="en-US" dirty="0">
                <a:latin typeface="Brandon Grotesque Regular" panose="020B0503020203060202" pitchFamily="34" charset="0"/>
              </a:rPr>
              <a:t>Director of Programs</a:t>
            </a:r>
          </a:p>
          <a:p>
            <a:pPr>
              <a:lnSpc>
                <a:spcPct val="100000"/>
              </a:lnSpc>
              <a:buClr>
                <a:srgbClr val="F6921E"/>
              </a:buClr>
              <a:buSzPct val="400000"/>
            </a:pPr>
            <a:r>
              <a:rPr lang="en-US" dirty="0">
                <a:latin typeface="Brandon Grotesque Regular" panose="020B0503020203060202" pitchFamily="34" charset="0"/>
              </a:rPr>
              <a:t>(303) 774-783</a:t>
            </a:r>
          </a:p>
          <a:p>
            <a:pPr>
              <a:lnSpc>
                <a:spcPct val="100000"/>
              </a:lnSpc>
              <a:buClr>
                <a:srgbClr val="F6921E"/>
              </a:buClr>
              <a:buSzPct val="400000"/>
            </a:pPr>
            <a:r>
              <a:rPr lang="en-US" dirty="0">
                <a:latin typeface="Brandon Grotesque Regular" panose="020B0503020203060202" pitchFamily="34" charset="0"/>
                <a:hlinkClick r:id="rId5">
                  <a:extLst>
                    <a:ext uri="{A12FA001-AC4F-418D-AE19-62706E023703}">
                      <ahyp:hlinkClr xmlns:ahyp="http://schemas.microsoft.com/office/drawing/2018/hyperlinkcolor" val="tx"/>
                    </a:ext>
                  </a:extLst>
                </a:hlinkClick>
              </a:rPr>
              <a:t>awhiteing@firstnations.org</a:t>
            </a:r>
            <a:r>
              <a:rPr lang="en-US" dirty="0">
                <a:latin typeface="Brandon Grotesque Regular" panose="020B0503020203060202" pitchFamily="34" charset="0"/>
              </a:rPr>
              <a:t>  </a:t>
            </a:r>
          </a:p>
          <a:p>
            <a:pPr>
              <a:lnSpc>
                <a:spcPct val="100000"/>
              </a:lnSpc>
              <a:buClr>
                <a:srgbClr val="F6921E"/>
              </a:buClr>
              <a:buSzPct val="400000"/>
            </a:pPr>
            <a:endParaRPr lang="en-US" dirty="0">
              <a:latin typeface="Brandon Grotesque Regular" panose="020B0503020203060202" pitchFamily="34" charset="0"/>
            </a:endParaRPr>
          </a:p>
          <a:p>
            <a:pPr>
              <a:lnSpc>
                <a:spcPct val="100000"/>
              </a:lnSpc>
              <a:buClr>
                <a:srgbClr val="F6921E"/>
              </a:buClr>
              <a:buSzPct val="400000"/>
            </a:pPr>
            <a:r>
              <a:rPr lang="en-US" dirty="0">
                <a:latin typeface="Brandon Grotesque Regular" panose="020B0503020203060202" pitchFamily="34" charset="0"/>
              </a:rPr>
              <a:t>OR</a:t>
            </a:r>
          </a:p>
          <a:p>
            <a:pPr>
              <a:lnSpc>
                <a:spcPct val="100000"/>
              </a:lnSpc>
              <a:buClr>
                <a:srgbClr val="F6921E"/>
              </a:buClr>
              <a:buSzPct val="400000"/>
            </a:pPr>
            <a:endParaRPr lang="en-US" dirty="0">
              <a:latin typeface="Brandon Grotesque Regular" panose="020B0503020203060202" pitchFamily="34" charset="0"/>
            </a:endParaRPr>
          </a:p>
          <a:p>
            <a:pPr>
              <a:lnSpc>
                <a:spcPct val="100000"/>
              </a:lnSpc>
              <a:buClr>
                <a:srgbClr val="F6921E"/>
              </a:buClr>
              <a:buSzPct val="400000"/>
            </a:pPr>
            <a:r>
              <a:rPr lang="en-US" dirty="0">
                <a:latin typeface="Brandon Grotesque Regular" panose="020B0503020203060202" pitchFamily="34" charset="0"/>
              </a:rPr>
              <a:t>A.J. Garcia</a:t>
            </a:r>
          </a:p>
          <a:p>
            <a:pPr>
              <a:lnSpc>
                <a:spcPct val="100000"/>
              </a:lnSpc>
              <a:buClr>
                <a:srgbClr val="F6921E"/>
              </a:buClr>
              <a:buSzPct val="400000"/>
            </a:pPr>
            <a:r>
              <a:rPr lang="en-US" dirty="0">
                <a:latin typeface="Brandon Grotesque Regular" panose="020B0503020203060202" pitchFamily="34" charset="0"/>
              </a:rPr>
              <a:t>Program Officer</a:t>
            </a:r>
          </a:p>
          <a:p>
            <a:pPr>
              <a:lnSpc>
                <a:spcPct val="100000"/>
              </a:lnSpc>
              <a:buClr>
                <a:srgbClr val="F6921E"/>
              </a:buClr>
              <a:buSzPct val="400000"/>
            </a:pPr>
            <a:r>
              <a:rPr lang="en-US" dirty="0">
                <a:latin typeface="Brandon Grotesque Regular" panose="020B0503020203060202" pitchFamily="34" charset="0"/>
              </a:rPr>
              <a:t>(303) 774-7836</a:t>
            </a:r>
          </a:p>
          <a:p>
            <a:pPr>
              <a:lnSpc>
                <a:spcPct val="100000"/>
              </a:lnSpc>
              <a:buClr>
                <a:srgbClr val="F6921E"/>
              </a:buClr>
              <a:buSzPct val="400000"/>
            </a:pPr>
            <a:r>
              <a:rPr lang="en-US" dirty="0">
                <a:latin typeface="Brandon Grotesque Regular" panose="020B0503020203060202" pitchFamily="34" charset="0"/>
                <a:hlinkClick r:id="rId6">
                  <a:extLst>
                    <a:ext uri="{A12FA001-AC4F-418D-AE19-62706E023703}">
                      <ahyp:hlinkClr xmlns:ahyp="http://schemas.microsoft.com/office/drawing/2018/hyperlinkcolor" val="tx"/>
                    </a:ext>
                  </a:extLst>
                </a:hlinkClick>
              </a:rPr>
              <a:t>agarcia@firstnations.org</a:t>
            </a:r>
            <a:r>
              <a:rPr lang="en-US" dirty="0">
                <a:latin typeface="Brandon Grotesque Regular" panose="020B0503020203060202" pitchFamily="34" charset="0"/>
              </a:rPr>
              <a:t>. </a:t>
            </a:r>
          </a:p>
          <a:p>
            <a:pPr>
              <a:lnSpc>
                <a:spcPct val="100000"/>
              </a:lnSpc>
              <a:buClr>
                <a:srgbClr val="F6921E"/>
              </a:buClr>
              <a:buSzPct val="400000"/>
            </a:pPr>
            <a:endParaRPr lang="en-US" dirty="0">
              <a:latin typeface="Brandon Grotesque Regular" panose="020B0503020203060202" pitchFamily="34" charset="0"/>
            </a:endParaRPr>
          </a:p>
          <a:p>
            <a:pPr>
              <a:lnSpc>
                <a:spcPct val="100000"/>
              </a:lnSpc>
              <a:buClr>
                <a:srgbClr val="F6921E"/>
              </a:buClr>
              <a:buSzPct val="400000"/>
            </a:pPr>
            <a:endParaRPr lang="en-US" dirty="0">
              <a:latin typeface="Brandon Grotesque Regular" panose="020B0503020203060202" pitchFamily="34" charset="0"/>
            </a:endParaRPr>
          </a:p>
          <a:p>
            <a:pPr>
              <a:lnSpc>
                <a:spcPct val="100000"/>
              </a:lnSpc>
              <a:buClr>
                <a:srgbClr val="F6921E"/>
              </a:buClr>
              <a:buSzPct val="400000"/>
            </a:pPr>
            <a:endParaRPr lang="en-US" dirty="0">
              <a:latin typeface="Brandon Grotesque Regular" panose="020B0503020203060202" pitchFamily="34" charset="0"/>
            </a:endParaRPr>
          </a:p>
          <a:p>
            <a:pPr>
              <a:lnSpc>
                <a:spcPct val="100000"/>
              </a:lnSpc>
              <a:buClr>
                <a:srgbClr val="F6921E"/>
              </a:buClr>
              <a:buSzPct val="400000"/>
            </a:pPr>
            <a:endParaRPr lang="en-US" dirty="0">
              <a:latin typeface="Brandon Grotesque Regular" panose="020B0503020203060202" pitchFamily="34" charset="0"/>
            </a:endParaRPr>
          </a:p>
          <a:p>
            <a:pPr>
              <a:lnSpc>
                <a:spcPct val="100000"/>
              </a:lnSpc>
              <a:buClr>
                <a:srgbClr val="F6921E"/>
              </a:buClr>
              <a:buSzPct val="400000"/>
            </a:pPr>
            <a:r>
              <a:rPr lang="en-US" b="1" dirty="0">
                <a:solidFill>
                  <a:srgbClr val="821D19"/>
                </a:solidFill>
                <a:latin typeface="Brandon Grotesque Bold" panose="020B0803020203060202" pitchFamily="34" charset="0"/>
              </a:rPr>
              <a:t>CALIFORNIA TRIBAL FUND</a:t>
            </a:r>
          </a:p>
          <a:p>
            <a:pPr>
              <a:lnSpc>
                <a:spcPct val="100000"/>
              </a:lnSpc>
              <a:buClr>
                <a:srgbClr val="F6921E"/>
              </a:buClr>
              <a:buSzPct val="400000"/>
            </a:pPr>
            <a:endParaRPr lang="en-US" dirty="0">
              <a:latin typeface="Brandon Grotesque Regular" panose="020B0503020203060202" pitchFamily="34" charset="0"/>
            </a:endParaRPr>
          </a:p>
          <a:p>
            <a:pPr>
              <a:lnSpc>
                <a:spcPct val="100000"/>
              </a:lnSpc>
              <a:buClr>
                <a:srgbClr val="F6921E"/>
              </a:buClr>
              <a:buSzPct val="400000"/>
            </a:pPr>
            <a:r>
              <a:rPr lang="en-US" dirty="0">
                <a:latin typeface="Brandon Grotesque Regular" panose="020B0503020203060202" pitchFamily="34" charset="0"/>
              </a:rPr>
              <a:t>Anthony Mota, </a:t>
            </a:r>
          </a:p>
          <a:p>
            <a:pPr>
              <a:lnSpc>
                <a:spcPct val="100000"/>
              </a:lnSpc>
              <a:buClr>
                <a:srgbClr val="F6921E"/>
              </a:buClr>
              <a:buSzPct val="400000"/>
            </a:pPr>
            <a:r>
              <a:rPr lang="en-US" dirty="0">
                <a:latin typeface="Brandon Grotesque Regular" panose="020B0503020203060202" pitchFamily="34" charset="0"/>
              </a:rPr>
              <a:t>Program Associate</a:t>
            </a:r>
          </a:p>
          <a:p>
            <a:pPr>
              <a:lnSpc>
                <a:spcPct val="100000"/>
              </a:lnSpc>
              <a:buClr>
                <a:srgbClr val="F6921E"/>
              </a:buClr>
              <a:buSzPct val="400000"/>
            </a:pPr>
            <a:r>
              <a:rPr lang="en-US" dirty="0">
                <a:latin typeface="Brandon Grotesque Regular" panose="020B0503020203060202" pitchFamily="34" charset="0"/>
              </a:rPr>
              <a:t>(303) 774-7836</a:t>
            </a:r>
          </a:p>
          <a:p>
            <a:pPr>
              <a:lnSpc>
                <a:spcPct val="100000"/>
              </a:lnSpc>
              <a:buClr>
                <a:srgbClr val="F6921E"/>
              </a:buClr>
              <a:buSzPct val="400000"/>
            </a:pPr>
            <a:r>
              <a:rPr lang="en-US" dirty="0">
                <a:latin typeface="Brandon Grotesque Regular" panose="020B0503020203060202" pitchFamily="34" charset="0"/>
                <a:hlinkClick r:id="rId7">
                  <a:extLst>
                    <a:ext uri="{A12FA001-AC4F-418D-AE19-62706E023703}">
                      <ahyp:hlinkClr xmlns:ahyp="http://schemas.microsoft.com/office/drawing/2018/hyperlinkcolor" val="tx"/>
                    </a:ext>
                  </a:extLst>
                </a:hlinkClick>
              </a:rPr>
              <a:t>amota@firstnations.org</a:t>
            </a:r>
            <a:r>
              <a:rPr lang="en-US" dirty="0">
                <a:latin typeface="Brandon Grotesque Regular" panose="020B0503020203060202" pitchFamily="34" charset="0"/>
              </a:rPr>
              <a:t>. </a:t>
            </a:r>
          </a:p>
          <a:p>
            <a:pPr>
              <a:lnSpc>
                <a:spcPct val="100000"/>
              </a:lnSpc>
              <a:buClr>
                <a:srgbClr val="F6921E"/>
              </a:buClr>
              <a:buSzPct val="400000"/>
            </a:pPr>
            <a:endParaRPr lang="en-US" dirty="0">
              <a:latin typeface="Brandon Grotesque Regular" panose="020B0503020203060202" pitchFamily="34" charset="0"/>
            </a:endParaRPr>
          </a:p>
          <a:p>
            <a:pPr>
              <a:lnSpc>
                <a:spcPct val="100000"/>
              </a:lnSpc>
              <a:buClr>
                <a:srgbClr val="F6921E"/>
              </a:buClr>
              <a:buSzPct val="400000"/>
            </a:pPr>
            <a:r>
              <a:rPr lang="en-US" b="1" dirty="0">
                <a:solidFill>
                  <a:srgbClr val="821D19"/>
                </a:solidFill>
                <a:latin typeface="Brandon Grotesque Bold" panose="020B0803020203060202" pitchFamily="34" charset="0"/>
              </a:rPr>
              <a:t>ONLINE PORTAL TECHNICAL SUPPORT</a:t>
            </a:r>
          </a:p>
          <a:p>
            <a:pPr>
              <a:lnSpc>
                <a:spcPct val="100000"/>
              </a:lnSpc>
              <a:buClr>
                <a:srgbClr val="F6921E"/>
              </a:buClr>
              <a:buSzPct val="400000"/>
            </a:pPr>
            <a:r>
              <a:rPr lang="en-US" dirty="0">
                <a:latin typeface="Brandon Grotesque Regular" panose="020B0503020203060202" pitchFamily="34" charset="0"/>
              </a:rPr>
              <a:t>Grantmaking Team</a:t>
            </a:r>
          </a:p>
          <a:p>
            <a:pPr>
              <a:lnSpc>
                <a:spcPct val="100000"/>
              </a:lnSpc>
              <a:buClr>
                <a:srgbClr val="F6921E"/>
              </a:buClr>
              <a:buSzPct val="400000"/>
            </a:pPr>
            <a:r>
              <a:rPr lang="en-US" dirty="0">
                <a:latin typeface="Brandon Grotesque Regular" panose="020B0503020203060202" pitchFamily="34" charset="0"/>
              </a:rPr>
              <a:t>grantmaking@firstnations.org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FE0CD7B-213A-C7B3-AB42-6203C47E3D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41" y="0"/>
            <a:ext cx="9195699" cy="6864796"/>
          </a:xfrm>
          <a:prstGeom prst="rect">
            <a:avLst/>
          </a:prstGeom>
        </p:spPr>
      </p:pic>
      <p:pic>
        <p:nvPicPr>
          <p:cNvPr id="13" name="Picture 3" descr="A picture containing night sky&#10;&#10;Description automatically generated">
            <a:extLst>
              <a:ext uri="{FF2B5EF4-FFF2-40B4-BE49-F238E27FC236}">
                <a16:creationId xmlns:a16="http://schemas.microsoft.com/office/drawing/2014/main" id="{ACC3E62A-CBB9-7FCE-B273-266889E70956}"/>
              </a:ext>
            </a:extLst>
          </p:cNvPr>
          <p:cNvPicPr>
            <a:picLocks noChangeAspect="1"/>
          </p:cNvPicPr>
          <p:nvPr/>
        </p:nvPicPr>
        <p:blipFill>
          <a:blip r:embed="rId4"/>
          <a:stretch>
            <a:fillRect/>
          </a:stretch>
        </p:blipFill>
        <p:spPr>
          <a:xfrm>
            <a:off x="13033" y="3055713"/>
            <a:ext cx="9195699" cy="3810000"/>
          </a:xfrm>
          <a:prstGeom prst="rect">
            <a:avLst/>
          </a:prstGeom>
        </p:spPr>
      </p:pic>
      <p:sp>
        <p:nvSpPr>
          <p:cNvPr id="5" name="TextBox 4">
            <a:extLst>
              <a:ext uri="{FF2B5EF4-FFF2-40B4-BE49-F238E27FC236}">
                <a16:creationId xmlns:a16="http://schemas.microsoft.com/office/drawing/2014/main" id="{C4E18219-014D-EBB8-E43E-07FAF726744E}"/>
              </a:ext>
            </a:extLst>
          </p:cNvPr>
          <p:cNvSpPr txBox="1"/>
          <p:nvPr/>
        </p:nvSpPr>
        <p:spPr>
          <a:xfrm>
            <a:off x="1823357" y="2903215"/>
            <a:ext cx="5497287" cy="10515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dirty="0">
                <a:solidFill>
                  <a:srgbClr val="FFFFFF"/>
                </a:solidFill>
                <a:latin typeface="Brandon Grotesque BOLD"/>
              </a:rPr>
              <a:t>QUESTIONS?</a:t>
            </a:r>
            <a:endParaRPr lang="en-US" dirty="0">
              <a:solidFill>
                <a:srgbClr val="FFFFFF"/>
              </a:solidFill>
            </a:endParaRPr>
          </a:p>
        </p:txBody>
      </p:sp>
      <p:pic>
        <p:nvPicPr>
          <p:cNvPr id="8" name="Picture 8">
            <a:extLst>
              <a:ext uri="{FF2B5EF4-FFF2-40B4-BE49-F238E27FC236}">
                <a16:creationId xmlns:a16="http://schemas.microsoft.com/office/drawing/2014/main" id="{A9D99B44-7E98-8330-8330-DE47581C48D6}"/>
              </a:ext>
            </a:extLst>
          </p:cNvPr>
          <p:cNvPicPr>
            <a:picLocks noChangeAspect="1"/>
          </p:cNvPicPr>
          <p:nvPr/>
        </p:nvPicPr>
        <p:blipFill>
          <a:blip r:embed="rId5"/>
          <a:stretch>
            <a:fillRect/>
          </a:stretch>
        </p:blipFill>
        <p:spPr>
          <a:xfrm>
            <a:off x="1022639" y="4952999"/>
            <a:ext cx="119496" cy="223982"/>
          </a:xfrm>
          <a:prstGeom prst="rect">
            <a:avLst/>
          </a:prstGeom>
        </p:spPr>
      </p:pic>
      <p:pic>
        <p:nvPicPr>
          <p:cNvPr id="9" name="Picture 8">
            <a:extLst>
              <a:ext uri="{FF2B5EF4-FFF2-40B4-BE49-F238E27FC236}">
                <a16:creationId xmlns:a16="http://schemas.microsoft.com/office/drawing/2014/main" id="{6A5B2E83-4102-3103-42E8-8CDC310BBA22}"/>
              </a:ext>
            </a:extLst>
          </p:cNvPr>
          <p:cNvPicPr>
            <a:picLocks noChangeAspect="1"/>
          </p:cNvPicPr>
          <p:nvPr/>
        </p:nvPicPr>
        <p:blipFill>
          <a:blip r:embed="rId5"/>
          <a:stretch>
            <a:fillRect/>
          </a:stretch>
        </p:blipFill>
        <p:spPr>
          <a:xfrm>
            <a:off x="3799321" y="4952999"/>
            <a:ext cx="119496" cy="223982"/>
          </a:xfrm>
          <a:prstGeom prst="rect">
            <a:avLst/>
          </a:prstGeom>
        </p:spPr>
      </p:pic>
      <p:pic>
        <p:nvPicPr>
          <p:cNvPr id="10" name="Picture 8">
            <a:extLst>
              <a:ext uri="{FF2B5EF4-FFF2-40B4-BE49-F238E27FC236}">
                <a16:creationId xmlns:a16="http://schemas.microsoft.com/office/drawing/2014/main" id="{07216B9E-B3C4-A318-0DE4-34D34DD015DC}"/>
              </a:ext>
            </a:extLst>
          </p:cNvPr>
          <p:cNvPicPr>
            <a:picLocks noChangeAspect="1"/>
          </p:cNvPicPr>
          <p:nvPr/>
        </p:nvPicPr>
        <p:blipFill>
          <a:blip r:embed="rId5"/>
          <a:stretch>
            <a:fillRect/>
          </a:stretch>
        </p:blipFill>
        <p:spPr>
          <a:xfrm>
            <a:off x="5769703" y="4952999"/>
            <a:ext cx="119496" cy="223982"/>
          </a:xfrm>
          <a:prstGeom prst="rect">
            <a:avLst/>
          </a:prstGeom>
        </p:spPr>
      </p:pic>
      <p:sp>
        <p:nvSpPr>
          <p:cNvPr id="4" name="TextBox 3">
            <a:extLst>
              <a:ext uri="{FF2B5EF4-FFF2-40B4-BE49-F238E27FC236}">
                <a16:creationId xmlns:a16="http://schemas.microsoft.com/office/drawing/2014/main" id="{0BC90EE0-2AD4-092E-EE84-01B884768B3F}"/>
              </a:ext>
            </a:extLst>
          </p:cNvPr>
          <p:cNvSpPr txBox="1"/>
          <p:nvPr/>
        </p:nvSpPr>
        <p:spPr>
          <a:xfrm>
            <a:off x="1191491" y="4876800"/>
            <a:ext cx="238529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pPr>
            <a:r>
              <a:rPr lang="en-US" sz="1200" b="1" dirty="0">
                <a:solidFill>
                  <a:srgbClr val="FFFFFF"/>
                </a:solidFill>
                <a:latin typeface="Brandon Grotesque Black" panose="020B0503020203060202" pitchFamily="34" charset="77"/>
              </a:rPr>
              <a:t>NATIONAL HEADQUARTERS </a:t>
            </a:r>
            <a:endParaRPr lang="en-US" b="1" dirty="0">
              <a:latin typeface="Brandon Grotesque Black" panose="020B0503020203060202" pitchFamily="34" charset="77"/>
            </a:endParaRPr>
          </a:p>
          <a:p>
            <a:pPr>
              <a:lnSpc>
                <a:spcPct val="100000"/>
              </a:lnSpc>
            </a:pPr>
            <a:r>
              <a:rPr lang="en-US" sz="1200" dirty="0">
                <a:solidFill>
                  <a:srgbClr val="FFFFFF"/>
                </a:solidFill>
                <a:latin typeface="Brandon Grotesque Regular" panose="020B0503020203060202" pitchFamily="34" charset="77"/>
              </a:rPr>
              <a:t>First Nations Development Institute 2432 Main Street</a:t>
            </a:r>
          </a:p>
          <a:p>
            <a:pPr>
              <a:lnSpc>
                <a:spcPct val="100000"/>
              </a:lnSpc>
            </a:pPr>
            <a:r>
              <a:rPr lang="en-US" sz="1200" dirty="0">
                <a:solidFill>
                  <a:srgbClr val="FFFFFF"/>
                </a:solidFill>
                <a:latin typeface="Brandon Grotesque Regular" panose="020B0503020203060202" pitchFamily="34" charset="77"/>
              </a:rPr>
              <a:t>Longmont, CO 80501 </a:t>
            </a:r>
          </a:p>
        </p:txBody>
      </p:sp>
      <p:sp>
        <p:nvSpPr>
          <p:cNvPr id="6" name="TextBox 5">
            <a:extLst>
              <a:ext uri="{FF2B5EF4-FFF2-40B4-BE49-F238E27FC236}">
                <a16:creationId xmlns:a16="http://schemas.microsoft.com/office/drawing/2014/main" id="{EA9115A5-BD42-79B4-2F6A-48177AA62DDB}"/>
              </a:ext>
            </a:extLst>
          </p:cNvPr>
          <p:cNvSpPr txBox="1"/>
          <p:nvPr/>
        </p:nvSpPr>
        <p:spPr>
          <a:xfrm>
            <a:off x="3979719" y="4876800"/>
            <a:ext cx="1717538" cy="7953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pPr>
            <a:r>
              <a:rPr lang="en-US" sz="1200" b="1" dirty="0">
                <a:solidFill>
                  <a:srgbClr val="FFFFFF"/>
                </a:solidFill>
                <a:latin typeface="Brandon Grotesque Black" panose="020B0503020203060202" pitchFamily="34" charset="77"/>
              </a:rPr>
              <a:t>CONTACT</a:t>
            </a:r>
          </a:p>
          <a:p>
            <a:r>
              <a:rPr lang="en-US" sz="1200" dirty="0">
                <a:solidFill>
                  <a:schemeClr val="bg1"/>
                </a:solidFill>
                <a:latin typeface="Brandon Grotesque Regular" panose="020B0503020203060202" pitchFamily="34" charset="77"/>
                <a:cs typeface="Arial"/>
              </a:rPr>
              <a:t>Tel:  303.774.7836 </a:t>
            </a:r>
            <a:endParaRPr lang="en-US" dirty="0">
              <a:solidFill>
                <a:schemeClr val="bg1"/>
              </a:solidFill>
              <a:latin typeface="Brandon Grotesque Regular" panose="020B0503020203060202" pitchFamily="34" charset="77"/>
              <a:cs typeface="Arial"/>
            </a:endParaRPr>
          </a:p>
          <a:p>
            <a:r>
              <a:rPr lang="en-US" sz="1200" dirty="0">
                <a:solidFill>
                  <a:schemeClr val="bg1"/>
                </a:solidFill>
                <a:latin typeface="Brandon Grotesque Regular" panose="020B0503020203060202" pitchFamily="34" charset="77"/>
                <a:cs typeface="Arial"/>
              </a:rPr>
              <a:t>Fax: 303.774.7841 </a:t>
            </a:r>
            <a:r>
              <a:rPr lang="en-US" sz="1200" dirty="0">
                <a:solidFill>
                  <a:schemeClr val="bg1"/>
                </a:solidFill>
                <a:latin typeface="Brandon Grotesque Regular" panose="020B0503020203060202" pitchFamily="34" charset="77"/>
                <a:cs typeface="Arial"/>
                <a:hlinkClick r:id="rId6">
                  <a:extLst>
                    <a:ext uri="{A12FA001-AC4F-418D-AE19-62706E023703}">
                      <ahyp:hlinkClr xmlns:ahyp="http://schemas.microsoft.com/office/drawing/2018/hyperlinkcolor" val="tx"/>
                    </a:ext>
                  </a:extLst>
                </a:hlinkClick>
              </a:rPr>
              <a:t>info@firstnations.org</a:t>
            </a:r>
            <a:r>
              <a:rPr lang="en-US" sz="1200" dirty="0">
                <a:solidFill>
                  <a:schemeClr val="bg1"/>
                </a:solidFill>
                <a:latin typeface="Brandon Grotesque Regular" panose="020B0503020203060202" pitchFamily="34" charset="77"/>
                <a:cs typeface="Arial"/>
              </a:rPr>
              <a:t> </a:t>
            </a:r>
            <a:endParaRPr lang="en-US" dirty="0">
              <a:solidFill>
                <a:schemeClr val="bg1"/>
              </a:solidFill>
              <a:latin typeface="Brandon Grotesque Regular" panose="020B0503020203060202" pitchFamily="34" charset="77"/>
            </a:endParaRPr>
          </a:p>
        </p:txBody>
      </p:sp>
      <p:sp>
        <p:nvSpPr>
          <p:cNvPr id="11" name="TextBox 10">
            <a:extLst>
              <a:ext uri="{FF2B5EF4-FFF2-40B4-BE49-F238E27FC236}">
                <a16:creationId xmlns:a16="http://schemas.microsoft.com/office/drawing/2014/main" id="{D8B0C99C-3437-7030-0757-6BB0B1BCE4CA}"/>
              </a:ext>
            </a:extLst>
          </p:cNvPr>
          <p:cNvSpPr txBox="1"/>
          <p:nvPr/>
        </p:nvSpPr>
        <p:spPr>
          <a:xfrm>
            <a:off x="5961646" y="4876800"/>
            <a:ext cx="23852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pPr>
            <a:r>
              <a:rPr lang="en-US" sz="1200" b="1" dirty="0">
                <a:solidFill>
                  <a:srgbClr val="FFFFFF"/>
                </a:solidFill>
                <a:latin typeface="Brandon Grotesque Black" panose="020B0503020203060202" pitchFamily="34" charset="77"/>
              </a:rPr>
              <a:t>CONNECT</a:t>
            </a:r>
          </a:p>
        </p:txBody>
      </p:sp>
      <p:sp>
        <p:nvSpPr>
          <p:cNvPr id="12" name="TextBox 11">
            <a:extLst>
              <a:ext uri="{FF2B5EF4-FFF2-40B4-BE49-F238E27FC236}">
                <a16:creationId xmlns:a16="http://schemas.microsoft.com/office/drawing/2014/main" id="{0320E08A-C926-4446-09A3-6166B270ADEC}"/>
              </a:ext>
            </a:extLst>
          </p:cNvPr>
          <p:cNvSpPr txBox="1"/>
          <p:nvPr/>
        </p:nvSpPr>
        <p:spPr>
          <a:xfrm>
            <a:off x="6152146" y="5090390"/>
            <a:ext cx="284710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pPr>
            <a:r>
              <a:rPr lang="en-US" sz="1200" dirty="0">
                <a:solidFill>
                  <a:srgbClr val="FFFFFF"/>
                </a:solidFill>
                <a:latin typeface="Brandon Grotesque Regular" panose="020B0503020203060202" pitchFamily="34" charset="77"/>
                <a:cs typeface="Arial"/>
              </a:rPr>
              <a:t>firstnations.org</a:t>
            </a:r>
            <a:br>
              <a:rPr lang="en-US" sz="1200" dirty="0">
                <a:solidFill>
                  <a:srgbClr val="FFFFFF"/>
                </a:solidFill>
                <a:latin typeface="Brandon Grotesque Regular" panose="020B0503020203060202" pitchFamily="34" charset="77"/>
                <a:cs typeface="Arial"/>
              </a:rPr>
            </a:br>
            <a:r>
              <a:rPr lang="en-US" sz="1200" dirty="0">
                <a:solidFill>
                  <a:srgbClr val="FFFFFF"/>
                </a:solidFill>
                <a:latin typeface="Brandon Grotesque Regular" panose="020B0503020203060202" pitchFamily="34" charset="77"/>
                <a:cs typeface="Arial"/>
              </a:rPr>
              <a:t>fndi303</a:t>
            </a:r>
            <a:br>
              <a:rPr lang="en-US" sz="1200" dirty="0">
                <a:solidFill>
                  <a:srgbClr val="FFFFFF"/>
                </a:solidFill>
                <a:latin typeface="Brandon Grotesque Regular" panose="020B0503020203060202" pitchFamily="34" charset="77"/>
                <a:cs typeface="Arial"/>
              </a:rPr>
            </a:br>
            <a:r>
              <a:rPr lang="en-US" sz="1200" dirty="0">
                <a:solidFill>
                  <a:srgbClr val="FFFFFF"/>
                </a:solidFill>
                <a:latin typeface="Brandon Grotesque Regular" panose="020B0503020203060202" pitchFamily="34" charset="77"/>
                <a:cs typeface="Arial"/>
              </a:rPr>
              <a:t>First Nations Development Institute</a:t>
            </a:r>
          </a:p>
          <a:p>
            <a:pPr>
              <a:lnSpc>
                <a:spcPct val="100000"/>
              </a:lnSpc>
            </a:pPr>
            <a:r>
              <a:rPr lang="en-US" sz="1200" dirty="0">
                <a:solidFill>
                  <a:srgbClr val="FFFFFF"/>
                </a:solidFill>
                <a:latin typeface="Brandon Grotesque Regular" panose="020B0503020203060202" pitchFamily="34" charset="77"/>
              </a:rPr>
              <a:t>FirstNationsDevelopmentInstitute</a:t>
            </a:r>
          </a:p>
          <a:p>
            <a:pPr>
              <a:lnSpc>
                <a:spcPct val="100000"/>
              </a:lnSpc>
            </a:pPr>
            <a:r>
              <a:rPr lang="en-US" sz="1200" dirty="0">
                <a:solidFill>
                  <a:srgbClr val="FFFFFF"/>
                </a:solidFill>
                <a:latin typeface="Brandon Grotesque Regular" panose="020B0503020203060202" pitchFamily="34" charset="77"/>
              </a:rPr>
              <a:t>@FNDI303</a:t>
            </a:r>
          </a:p>
        </p:txBody>
      </p:sp>
      <p:pic>
        <p:nvPicPr>
          <p:cNvPr id="14" name="Picture 14" descr="Icon&#10;&#10;Description automatically generated">
            <a:extLst>
              <a:ext uri="{FF2B5EF4-FFF2-40B4-BE49-F238E27FC236}">
                <a16:creationId xmlns:a16="http://schemas.microsoft.com/office/drawing/2014/main" id="{78EECC7D-6647-E825-4EAC-6E96E3E87AAC}"/>
              </a:ext>
            </a:extLst>
          </p:cNvPr>
          <p:cNvPicPr>
            <a:picLocks noChangeAspect="1"/>
          </p:cNvPicPr>
          <p:nvPr/>
        </p:nvPicPr>
        <p:blipFill>
          <a:blip r:embed="rId7"/>
          <a:stretch>
            <a:fillRect/>
          </a:stretch>
        </p:blipFill>
        <p:spPr>
          <a:xfrm>
            <a:off x="6049640" y="5332632"/>
            <a:ext cx="137374" cy="130186"/>
          </a:xfrm>
          <a:prstGeom prst="rect">
            <a:avLst/>
          </a:prstGeom>
        </p:spPr>
      </p:pic>
      <p:pic>
        <p:nvPicPr>
          <p:cNvPr id="15" name="Picture 15" descr="A picture containing text, clipart&#10;&#10;Description automatically generated">
            <a:extLst>
              <a:ext uri="{FF2B5EF4-FFF2-40B4-BE49-F238E27FC236}">
                <a16:creationId xmlns:a16="http://schemas.microsoft.com/office/drawing/2014/main" id="{BA1825F8-335E-8289-96FD-5B1A13E849CA}"/>
              </a:ext>
            </a:extLst>
          </p:cNvPr>
          <p:cNvPicPr>
            <a:picLocks noChangeAspect="1"/>
          </p:cNvPicPr>
          <p:nvPr/>
        </p:nvPicPr>
        <p:blipFill>
          <a:blip r:embed="rId8"/>
          <a:stretch>
            <a:fillRect/>
          </a:stretch>
        </p:blipFill>
        <p:spPr>
          <a:xfrm>
            <a:off x="6049289" y="5140613"/>
            <a:ext cx="142875" cy="131990"/>
          </a:xfrm>
          <a:prstGeom prst="rect">
            <a:avLst/>
          </a:prstGeom>
        </p:spPr>
      </p:pic>
      <p:pic>
        <p:nvPicPr>
          <p:cNvPr id="16" name="Picture 16" descr="Logo, icon&#10;&#10;Description automatically generated">
            <a:extLst>
              <a:ext uri="{FF2B5EF4-FFF2-40B4-BE49-F238E27FC236}">
                <a16:creationId xmlns:a16="http://schemas.microsoft.com/office/drawing/2014/main" id="{986A8454-203A-D4B6-3C63-98BDEF9140AB}"/>
              </a:ext>
            </a:extLst>
          </p:cNvPr>
          <p:cNvPicPr>
            <a:picLocks noChangeAspect="1"/>
          </p:cNvPicPr>
          <p:nvPr/>
        </p:nvPicPr>
        <p:blipFill>
          <a:blip r:embed="rId9"/>
          <a:stretch>
            <a:fillRect/>
          </a:stretch>
        </p:blipFill>
        <p:spPr>
          <a:xfrm>
            <a:off x="6059379" y="5525990"/>
            <a:ext cx="112581" cy="112581"/>
          </a:xfrm>
          <a:prstGeom prst="rect">
            <a:avLst/>
          </a:prstGeom>
        </p:spPr>
      </p:pic>
      <p:pic>
        <p:nvPicPr>
          <p:cNvPr id="17" name="Picture 8">
            <a:extLst>
              <a:ext uri="{FF2B5EF4-FFF2-40B4-BE49-F238E27FC236}">
                <a16:creationId xmlns:a16="http://schemas.microsoft.com/office/drawing/2014/main" id="{37728FB2-C562-4051-F1D8-860A57349144}"/>
              </a:ext>
            </a:extLst>
          </p:cNvPr>
          <p:cNvPicPr>
            <a:picLocks noChangeAspect="1"/>
          </p:cNvPicPr>
          <p:nvPr/>
        </p:nvPicPr>
        <p:blipFill>
          <a:blip r:embed="rId5"/>
          <a:stretch>
            <a:fillRect/>
          </a:stretch>
        </p:blipFill>
        <p:spPr>
          <a:xfrm rot="5400000">
            <a:off x="4565375" y="3502880"/>
            <a:ext cx="91013" cy="914397"/>
          </a:xfrm>
          <a:prstGeom prst="rect">
            <a:avLst/>
          </a:prstGeom>
        </p:spPr>
      </p:pic>
      <p:pic>
        <p:nvPicPr>
          <p:cNvPr id="18" name="Picture 17">
            <a:extLst>
              <a:ext uri="{FF2B5EF4-FFF2-40B4-BE49-F238E27FC236}">
                <a16:creationId xmlns:a16="http://schemas.microsoft.com/office/drawing/2014/main" id="{D948B42E-B8B6-67E4-EE10-03C248BDF487}"/>
              </a:ext>
            </a:extLst>
          </p:cNvPr>
          <p:cNvPicPr>
            <a:picLocks noChangeAspect="1"/>
          </p:cNvPicPr>
          <p:nvPr/>
        </p:nvPicPr>
        <p:blipFill>
          <a:blip r:embed="rId10"/>
          <a:stretch>
            <a:fillRect/>
          </a:stretch>
        </p:blipFill>
        <p:spPr>
          <a:xfrm>
            <a:off x="6054265" y="5701743"/>
            <a:ext cx="130186" cy="130186"/>
          </a:xfrm>
          <a:prstGeom prst="rect">
            <a:avLst/>
          </a:prstGeom>
        </p:spPr>
      </p:pic>
      <p:pic>
        <p:nvPicPr>
          <p:cNvPr id="19" name="Picture 18">
            <a:extLst>
              <a:ext uri="{FF2B5EF4-FFF2-40B4-BE49-F238E27FC236}">
                <a16:creationId xmlns:a16="http://schemas.microsoft.com/office/drawing/2014/main" id="{3DDAEAA1-CD56-92CC-AA11-CE4B22B0A11F}"/>
              </a:ext>
            </a:extLst>
          </p:cNvPr>
          <p:cNvPicPr>
            <a:picLocks noChangeAspect="1"/>
          </p:cNvPicPr>
          <p:nvPr/>
        </p:nvPicPr>
        <p:blipFill>
          <a:blip r:embed="rId11"/>
          <a:stretch>
            <a:fillRect/>
          </a:stretch>
        </p:blipFill>
        <p:spPr>
          <a:xfrm>
            <a:off x="6054265" y="5903276"/>
            <a:ext cx="137374" cy="111616"/>
          </a:xfrm>
          <a:prstGeom prst="rect">
            <a:avLst/>
          </a:prstGeom>
        </p:spPr>
      </p:pic>
      <p:pic>
        <p:nvPicPr>
          <p:cNvPr id="3" name="Picture 2">
            <a:extLst>
              <a:ext uri="{FF2B5EF4-FFF2-40B4-BE49-F238E27FC236}">
                <a16:creationId xmlns:a16="http://schemas.microsoft.com/office/drawing/2014/main" id="{60D87E97-2524-0719-BFBE-67FFACB15E4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158392" y="6048900"/>
            <a:ext cx="768180" cy="596875"/>
          </a:xfrm>
          <a:prstGeom prst="rect">
            <a:avLst/>
          </a:prstGeom>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ackground pattern&#10;&#10;Description automatically generated">
            <a:extLst>
              <a:ext uri="{FF2B5EF4-FFF2-40B4-BE49-F238E27FC236}">
                <a16:creationId xmlns:a16="http://schemas.microsoft.com/office/drawing/2014/main" id="{D508BD3F-6057-C40D-C8AF-1D323A553841}"/>
              </a:ext>
            </a:extLst>
          </p:cNvPr>
          <p:cNvPicPr>
            <a:picLocks noChangeAspect="1"/>
          </p:cNvPicPr>
          <p:nvPr/>
        </p:nvPicPr>
        <p:blipFill>
          <a:blip r:embed="rId3"/>
          <a:stretch>
            <a:fillRect/>
          </a:stretch>
        </p:blipFill>
        <p:spPr>
          <a:xfrm>
            <a:off x="2721" y="4274885"/>
            <a:ext cx="9145360" cy="2580872"/>
          </a:xfrm>
          <a:prstGeom prst="rect">
            <a:avLst/>
          </a:prstGeom>
        </p:spPr>
      </p:pic>
      <p:sp>
        <p:nvSpPr>
          <p:cNvPr id="6" name="TextBox 5">
            <a:extLst>
              <a:ext uri="{FF2B5EF4-FFF2-40B4-BE49-F238E27FC236}">
                <a16:creationId xmlns:a16="http://schemas.microsoft.com/office/drawing/2014/main" id="{8D37CDC0-F2C7-09E8-74A8-7D35875715A3}"/>
              </a:ext>
            </a:extLst>
          </p:cNvPr>
          <p:cNvSpPr txBox="1"/>
          <p:nvPr/>
        </p:nvSpPr>
        <p:spPr>
          <a:xfrm>
            <a:off x="639535" y="605516"/>
            <a:ext cx="7734712" cy="7318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rgbClr val="2A4443"/>
                </a:solidFill>
                <a:latin typeface="Brandon Grotesque BOLD"/>
              </a:rPr>
              <a:t>Webinar Format</a:t>
            </a:r>
            <a:endParaRPr lang="en-US" sz="2000" dirty="0"/>
          </a:p>
        </p:txBody>
      </p:sp>
      <p:sp>
        <p:nvSpPr>
          <p:cNvPr id="8" name="Rectangle 7">
            <a:extLst>
              <a:ext uri="{FF2B5EF4-FFF2-40B4-BE49-F238E27FC236}">
                <a16:creationId xmlns:a16="http://schemas.microsoft.com/office/drawing/2014/main" id="{90A953D7-B546-DC9D-9442-7B301C21C326}"/>
              </a:ext>
            </a:extLst>
          </p:cNvPr>
          <p:cNvSpPr/>
          <p:nvPr/>
        </p:nvSpPr>
        <p:spPr bwMode="auto">
          <a:xfrm>
            <a:off x="767442" y="132533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sp>
        <p:nvSpPr>
          <p:cNvPr id="18" name="TextBox 17">
            <a:extLst>
              <a:ext uri="{FF2B5EF4-FFF2-40B4-BE49-F238E27FC236}">
                <a16:creationId xmlns:a16="http://schemas.microsoft.com/office/drawing/2014/main" id="{6B9188A8-3A7D-4BC6-0271-37E9F105BBC1}"/>
              </a:ext>
            </a:extLst>
          </p:cNvPr>
          <p:cNvSpPr txBox="1"/>
          <p:nvPr/>
        </p:nvSpPr>
        <p:spPr>
          <a:xfrm>
            <a:off x="318150" y="4024002"/>
            <a:ext cx="8507700" cy="23020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rgbClr val="2A4443"/>
                </a:solidFill>
                <a:latin typeface="Brandon Grotesque Bold" panose="020B0803020203060202" pitchFamily="34" charset="0"/>
                <a:cs typeface="Arial"/>
              </a:rPr>
              <a:t>Q&amp;A:</a:t>
            </a:r>
            <a:r>
              <a:rPr lang="en-US" sz="2200" dirty="0">
                <a:latin typeface="Brandon Grotesque Bold" panose="020B0803020203060202" pitchFamily="34" charset="0"/>
                <a:cs typeface="Arial"/>
              </a:rPr>
              <a:t> </a:t>
            </a:r>
            <a:r>
              <a:rPr lang="en-US" sz="2200" dirty="0">
                <a:latin typeface="Brandon Grotesque Regular" panose="020B0503020203060202" pitchFamily="34" charset="0"/>
                <a:cs typeface="Arial"/>
              </a:rPr>
              <a:t>Ask questions to the host and panelists or request technical help.</a:t>
            </a:r>
            <a:r>
              <a:rPr lang="en-US" sz="2200" dirty="0">
                <a:solidFill>
                  <a:srgbClr val="B0C2CA"/>
                </a:solidFill>
                <a:latin typeface="Brandon Grotesque Bold" panose="020B0803020203060202" pitchFamily="34" charset="0"/>
                <a:cs typeface="Arial"/>
              </a:rPr>
              <a:t> </a:t>
            </a:r>
            <a:br>
              <a:rPr lang="en-US" sz="2200" dirty="0">
                <a:solidFill>
                  <a:srgbClr val="B0C2CA"/>
                </a:solidFill>
                <a:latin typeface="Brandon Grotesque Bold" panose="020B0803020203060202" pitchFamily="34" charset="0"/>
                <a:cs typeface="Arial"/>
              </a:rPr>
            </a:br>
            <a:r>
              <a:rPr lang="en-US" sz="2200" b="1" dirty="0">
                <a:solidFill>
                  <a:srgbClr val="B0C2CA"/>
                </a:solidFill>
                <a:latin typeface="Brandon Grotesque Bold" panose="020B0803020203060202" pitchFamily="34" charset="0"/>
                <a:cs typeface="Arial"/>
              </a:rPr>
              <a:t>Chat: </a:t>
            </a:r>
            <a:r>
              <a:rPr lang="en-US" sz="2200" dirty="0">
                <a:latin typeface="Brandon Grotesque Regular" panose="020B0503020203060202" pitchFamily="34" charset="0"/>
                <a:cs typeface="Arial"/>
              </a:rPr>
              <a:t>Send a message to the panelists or everyone (All Panelists and Attendees) in the webinar.</a:t>
            </a:r>
          </a:p>
          <a:p>
            <a:r>
              <a:rPr lang="en-US" sz="2200" b="1" dirty="0">
                <a:solidFill>
                  <a:srgbClr val="C96D28"/>
                </a:solidFill>
                <a:latin typeface="Brandon Grotesque Bold" panose="020B0803020203060202" pitchFamily="34" charset="0"/>
                <a:cs typeface="Arial"/>
              </a:rPr>
              <a:t>Audio Settings: </a:t>
            </a:r>
            <a:r>
              <a:rPr lang="en-US" sz="2200" dirty="0">
                <a:latin typeface="Brandon Grotesque Regular" panose="020B0503020203060202" pitchFamily="34" charset="0"/>
                <a:cs typeface="Arial"/>
              </a:rPr>
              <a:t>Change your audio settings to phone or computer audio. You can also click the upward arrow (^) next to change your speaker.</a:t>
            </a:r>
          </a:p>
          <a:p>
            <a:r>
              <a:rPr lang="en-US" sz="2200" b="1" dirty="0">
                <a:solidFill>
                  <a:srgbClr val="821D19"/>
                </a:solidFill>
                <a:latin typeface="Brandon Grotesque Bold" panose="020B0803020203060202" pitchFamily="34" charset="0"/>
                <a:cs typeface="Arial"/>
              </a:rPr>
              <a:t>Live Transcript:</a:t>
            </a:r>
            <a:r>
              <a:rPr lang="en-US" sz="2200" dirty="0">
                <a:solidFill>
                  <a:srgbClr val="821D19"/>
                </a:solidFill>
                <a:latin typeface="Brandon Grotesque Bold" panose="020B0803020203060202" pitchFamily="34" charset="0"/>
                <a:cs typeface="Arial"/>
              </a:rPr>
              <a:t> </a:t>
            </a:r>
            <a:r>
              <a:rPr lang="en-US" sz="2200" dirty="0">
                <a:latin typeface="Brandon Grotesque Regular" panose="020B0503020203060202" pitchFamily="34" charset="0"/>
                <a:cs typeface="Arial"/>
              </a:rPr>
              <a:t>Show subtitles for the webinar, view the full transcript or change the subtitle settings.</a:t>
            </a:r>
          </a:p>
        </p:txBody>
      </p:sp>
      <p:sp>
        <p:nvSpPr>
          <p:cNvPr id="19" name="TextBox 18">
            <a:extLst>
              <a:ext uri="{FF2B5EF4-FFF2-40B4-BE49-F238E27FC236}">
                <a16:creationId xmlns:a16="http://schemas.microsoft.com/office/drawing/2014/main" id="{DE3FDE6F-9285-6EC3-4538-7DA32A7527EA}"/>
              </a:ext>
            </a:extLst>
          </p:cNvPr>
          <p:cNvSpPr txBox="1"/>
          <p:nvPr/>
        </p:nvSpPr>
        <p:spPr>
          <a:xfrm>
            <a:off x="771998" y="1676400"/>
            <a:ext cx="7606805" cy="1472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Brandon Grotesque Regular" panose="020B0503020203060202" pitchFamily="34" charset="0"/>
                <a:cs typeface="Arial"/>
              </a:rPr>
              <a:t>All attendees will be </a:t>
            </a:r>
            <a:r>
              <a:rPr lang="en-US" sz="2400" b="1" dirty="0">
                <a:latin typeface="Brandon Grotesque Bold" panose="020B0803020203060202" pitchFamily="34" charset="0"/>
                <a:cs typeface="Arial"/>
              </a:rPr>
              <a:t>muted</a:t>
            </a:r>
            <a:r>
              <a:rPr lang="en-US" sz="2400" dirty="0">
                <a:latin typeface="Brandon Grotesque Bold" panose="020B0803020203060202" pitchFamily="34" charset="0"/>
                <a:cs typeface="Arial"/>
              </a:rPr>
              <a:t> </a:t>
            </a:r>
            <a:r>
              <a:rPr lang="en-US" sz="2400" dirty="0">
                <a:latin typeface="Brandon Grotesque Regular" panose="020B0503020203060202" pitchFamily="34" charset="0"/>
                <a:cs typeface="Arial"/>
              </a:rPr>
              <a:t>throughout this webinar. </a:t>
            </a:r>
          </a:p>
          <a:p>
            <a:pPr algn="ctr"/>
            <a:endParaRPr lang="en-US" sz="2400" dirty="0">
              <a:latin typeface="Brandon Grotesque Regular" panose="020B0503020203060202" pitchFamily="34" charset="0"/>
              <a:cs typeface="Arial"/>
            </a:endParaRPr>
          </a:p>
          <a:p>
            <a:pPr algn="ctr"/>
            <a:r>
              <a:rPr lang="en-US" sz="2400" dirty="0">
                <a:latin typeface="Brandon Grotesque Regular" panose="020B0503020203060202" pitchFamily="34" charset="0"/>
                <a:cs typeface="Arial"/>
              </a:rPr>
              <a:t>If you have questions, please use the Q&amp;A button and enter your question(s) in the box.</a:t>
            </a:r>
          </a:p>
        </p:txBody>
      </p:sp>
      <p:pic>
        <p:nvPicPr>
          <p:cNvPr id="33" name="Picture 10">
            <a:extLst>
              <a:ext uri="{FF2B5EF4-FFF2-40B4-BE49-F238E27FC236}">
                <a16:creationId xmlns:a16="http://schemas.microsoft.com/office/drawing/2014/main" id="{12AF2965-51B0-4B45-85C5-29BB6DA7F623}"/>
              </a:ext>
            </a:extLst>
          </p:cNvPr>
          <p:cNvPicPr>
            <a:picLocks noChangeAspect="1" noChangeArrowheads="1"/>
          </p:cNvPicPr>
          <p:nvPr/>
        </p:nvPicPr>
        <p:blipFill>
          <a:blip r:embed="rId4"/>
          <a:stretch>
            <a:fillRect/>
          </a:stretch>
        </p:blipFill>
        <p:spPr bwMode="auto">
          <a:xfrm>
            <a:off x="318149" y="3322642"/>
            <a:ext cx="8507701" cy="437896"/>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a:extLst>
              <a:ext uri="{FF2B5EF4-FFF2-40B4-BE49-F238E27FC236}">
                <a16:creationId xmlns:a16="http://schemas.microsoft.com/office/drawing/2014/main" id="{379C10D9-9C7E-4D99-B548-3233F1B1FE2B}"/>
              </a:ext>
            </a:extLst>
          </p:cNvPr>
          <p:cNvSpPr/>
          <p:nvPr/>
        </p:nvSpPr>
        <p:spPr>
          <a:xfrm>
            <a:off x="318149" y="3321631"/>
            <a:ext cx="901052" cy="437622"/>
          </a:xfrm>
          <a:prstGeom prst="ellipse">
            <a:avLst/>
          </a:prstGeom>
          <a:noFill/>
          <a:ln w="28575">
            <a:solidFill>
              <a:srgbClr val="C96D2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5" name="Oval 34">
            <a:extLst>
              <a:ext uri="{FF2B5EF4-FFF2-40B4-BE49-F238E27FC236}">
                <a16:creationId xmlns:a16="http://schemas.microsoft.com/office/drawing/2014/main" id="{7009FB73-3392-40F2-A31C-C182182520C5}"/>
              </a:ext>
            </a:extLst>
          </p:cNvPr>
          <p:cNvSpPr/>
          <p:nvPr/>
        </p:nvSpPr>
        <p:spPr>
          <a:xfrm>
            <a:off x="4607635" y="3298521"/>
            <a:ext cx="573967" cy="483737"/>
          </a:xfrm>
          <a:prstGeom prst="ellipse">
            <a:avLst/>
          </a:prstGeom>
          <a:noFill/>
          <a:ln w="28575">
            <a:solidFill>
              <a:srgbClr val="2E434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9900FF"/>
              </a:solidFill>
            </a:endParaRPr>
          </a:p>
        </p:txBody>
      </p:sp>
      <p:sp>
        <p:nvSpPr>
          <p:cNvPr id="36" name="Oval 35">
            <a:extLst>
              <a:ext uri="{FF2B5EF4-FFF2-40B4-BE49-F238E27FC236}">
                <a16:creationId xmlns:a16="http://schemas.microsoft.com/office/drawing/2014/main" id="{46821AE7-2A36-4EDE-A020-F1DC7C73DB3E}"/>
              </a:ext>
            </a:extLst>
          </p:cNvPr>
          <p:cNvSpPr/>
          <p:nvPr/>
        </p:nvSpPr>
        <p:spPr>
          <a:xfrm>
            <a:off x="3317165" y="3276600"/>
            <a:ext cx="573968" cy="527577"/>
          </a:xfrm>
          <a:prstGeom prst="ellipse">
            <a:avLst/>
          </a:prstGeom>
          <a:noFill/>
          <a:ln w="28575">
            <a:solidFill>
              <a:srgbClr val="B0C2C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7" name="Oval 36">
            <a:extLst>
              <a:ext uri="{FF2B5EF4-FFF2-40B4-BE49-F238E27FC236}">
                <a16:creationId xmlns:a16="http://schemas.microsoft.com/office/drawing/2014/main" id="{80C6A726-7F13-477D-8DF1-1D56054B0F56}"/>
              </a:ext>
            </a:extLst>
          </p:cNvPr>
          <p:cNvSpPr/>
          <p:nvPr/>
        </p:nvSpPr>
        <p:spPr>
          <a:xfrm>
            <a:off x="5222010" y="3290617"/>
            <a:ext cx="725668" cy="527577"/>
          </a:xfrm>
          <a:prstGeom prst="ellipse">
            <a:avLst/>
          </a:prstGeom>
          <a:noFill/>
          <a:ln w="28575">
            <a:solidFill>
              <a:srgbClr val="821D1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2" name="Picture 11">
            <a:extLst>
              <a:ext uri="{FF2B5EF4-FFF2-40B4-BE49-F238E27FC236}">
                <a16:creationId xmlns:a16="http://schemas.microsoft.com/office/drawing/2014/main" id="{11AEF0B7-849A-44B8-B203-31E10EBD61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6172200"/>
            <a:ext cx="768180" cy="59687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outdoor, grass, sky, field&#10;&#10;Description automatically generated">
            <a:extLst>
              <a:ext uri="{FF2B5EF4-FFF2-40B4-BE49-F238E27FC236}">
                <a16:creationId xmlns:a16="http://schemas.microsoft.com/office/drawing/2014/main" id="{18797F1C-C490-3B14-0A90-A63A4E96A25A}"/>
              </a:ext>
            </a:extLst>
          </p:cNvPr>
          <p:cNvPicPr>
            <a:picLocks noChangeAspect="1"/>
          </p:cNvPicPr>
          <p:nvPr/>
        </p:nvPicPr>
        <p:blipFill rotWithShape="1">
          <a:blip r:embed="rId3"/>
          <a:srcRect l="39054" t="-30" r="23583" b="238"/>
          <a:stretch/>
        </p:blipFill>
        <p:spPr>
          <a:xfrm>
            <a:off x="-3062" y="2042"/>
            <a:ext cx="4587136" cy="6855969"/>
          </a:xfrm>
          <a:prstGeom prst="rect">
            <a:avLst/>
          </a:prstGeom>
        </p:spPr>
      </p:pic>
      <p:sp>
        <p:nvSpPr>
          <p:cNvPr id="4" name="Rectangle 3">
            <a:extLst>
              <a:ext uri="{FF2B5EF4-FFF2-40B4-BE49-F238E27FC236}">
                <a16:creationId xmlns:a16="http://schemas.microsoft.com/office/drawing/2014/main" id="{5FE3E062-A711-1966-263A-3CECA976595D}"/>
              </a:ext>
            </a:extLst>
          </p:cNvPr>
          <p:cNvSpPr/>
          <p:nvPr/>
        </p:nvSpPr>
        <p:spPr bwMode="auto">
          <a:xfrm>
            <a:off x="-1361" y="5443"/>
            <a:ext cx="4588328" cy="6860721"/>
          </a:xfrm>
          <a:prstGeom prst="rect">
            <a:avLst/>
          </a:prstGeom>
          <a:solidFill>
            <a:srgbClr val="FFFFFF">
              <a:alpha val="80000"/>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Source Han Sans CN" charset="0"/>
            </a:endParaRPr>
          </a:p>
        </p:txBody>
      </p:sp>
      <p:sp>
        <p:nvSpPr>
          <p:cNvPr id="6" name="TextBox 5">
            <a:extLst>
              <a:ext uri="{FF2B5EF4-FFF2-40B4-BE49-F238E27FC236}">
                <a16:creationId xmlns:a16="http://schemas.microsoft.com/office/drawing/2014/main" id="{BE884205-C0B4-6B77-4ADA-52C889429744}"/>
              </a:ext>
            </a:extLst>
          </p:cNvPr>
          <p:cNvSpPr txBox="1"/>
          <p:nvPr/>
        </p:nvSpPr>
        <p:spPr>
          <a:xfrm>
            <a:off x="278945" y="2122713"/>
            <a:ext cx="4190999" cy="7338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4400" b="0" i="0" u="none" strike="noStrike" kern="1200" cap="none" spc="0" normalizeH="0" baseline="0" noProof="0" dirty="0">
                <a:ln>
                  <a:noFill/>
                </a:ln>
                <a:solidFill>
                  <a:srgbClr val="2A4443"/>
                </a:solidFill>
                <a:effectLst/>
                <a:uLnTx/>
                <a:uFillTx/>
                <a:latin typeface="Brandon Grotesque Black" panose="020B0A03020203060202" pitchFamily="34" charset="0"/>
                <a:ea typeface="+mn-ea"/>
              </a:rPr>
              <a:t>AGENDA</a:t>
            </a:r>
          </a:p>
        </p:txBody>
      </p:sp>
      <p:sp>
        <p:nvSpPr>
          <p:cNvPr id="8" name="Rectangle 7">
            <a:extLst>
              <a:ext uri="{FF2B5EF4-FFF2-40B4-BE49-F238E27FC236}">
                <a16:creationId xmlns:a16="http://schemas.microsoft.com/office/drawing/2014/main" id="{58DBFAE5-EF58-5597-AFD5-76574CAC1FB5}"/>
              </a:ext>
            </a:extLst>
          </p:cNvPr>
          <p:cNvSpPr/>
          <p:nvPr/>
        </p:nvSpPr>
        <p:spPr bwMode="auto">
          <a:xfrm>
            <a:off x="425450" y="2932459"/>
            <a:ext cx="832756" cy="7075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Source Han Sans CN" charset="0"/>
            </a:endParaRPr>
          </a:p>
        </p:txBody>
      </p:sp>
      <p:graphicFrame>
        <p:nvGraphicFramePr>
          <p:cNvPr id="3" name="Table 2">
            <a:extLst>
              <a:ext uri="{FF2B5EF4-FFF2-40B4-BE49-F238E27FC236}">
                <a16:creationId xmlns:a16="http://schemas.microsoft.com/office/drawing/2014/main" id="{BE0ED5CB-759E-42CE-837F-475DBBF6890C}"/>
              </a:ext>
            </a:extLst>
          </p:cNvPr>
          <p:cNvGraphicFramePr>
            <a:graphicFrameLocks noGrp="1"/>
          </p:cNvGraphicFramePr>
          <p:nvPr>
            <p:extLst>
              <p:ext uri="{D42A27DB-BD31-4B8C-83A1-F6EECF244321}">
                <p14:modId xmlns:p14="http://schemas.microsoft.com/office/powerpoint/2010/main" val="1392040710"/>
              </p:ext>
            </p:extLst>
          </p:nvPr>
        </p:nvGraphicFramePr>
        <p:xfrm>
          <a:off x="4599314" y="1149803"/>
          <a:ext cx="4398466" cy="4572000"/>
        </p:xfrm>
        <a:graphic>
          <a:graphicData uri="http://schemas.openxmlformats.org/drawingml/2006/table">
            <a:tbl>
              <a:tblPr firstRow="1" bandRow="1">
                <a:tableStyleId>{5940675A-B579-460E-94D1-54222C63F5DA}</a:tableStyleId>
              </a:tblPr>
              <a:tblGrid>
                <a:gridCol w="1001872">
                  <a:extLst>
                    <a:ext uri="{9D8B030D-6E8A-4147-A177-3AD203B41FA5}">
                      <a16:colId xmlns:a16="http://schemas.microsoft.com/office/drawing/2014/main" val="1363246203"/>
                    </a:ext>
                  </a:extLst>
                </a:gridCol>
                <a:gridCol w="3396594">
                  <a:extLst>
                    <a:ext uri="{9D8B030D-6E8A-4147-A177-3AD203B41FA5}">
                      <a16:colId xmlns:a16="http://schemas.microsoft.com/office/drawing/2014/main" val="1880790718"/>
                    </a:ext>
                  </a:extLst>
                </a:gridCol>
              </a:tblGrid>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6921E"/>
                          </a:solidFill>
                          <a:effectLst/>
                          <a:uLnTx/>
                          <a:uFillTx/>
                          <a:latin typeface="Brandon Grotesque Black" panose="020B0A03020203060202" pitchFamily="34" charset="0"/>
                          <a:ea typeface="+mn-ea"/>
                        </a:rPr>
                        <a:t>01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900" b="0" i="0" u="none" strike="noStrike" kern="1200" cap="all" spc="0" normalizeH="0" baseline="0" noProof="0" dirty="0">
                          <a:ln>
                            <a:noFill/>
                          </a:ln>
                          <a:solidFill>
                            <a:schemeClr val="tx1"/>
                          </a:solidFill>
                          <a:effectLst/>
                          <a:uLnTx/>
                          <a:uFillTx/>
                          <a:latin typeface="Brandon Grotesque Bold" panose="020B0803020203060202" pitchFamily="34" charset="0"/>
                          <a:ea typeface="+mn-ea"/>
                          <a:cs typeface="Arial"/>
                        </a:rPr>
                        <a:t>About First Nations Development Institute</a:t>
                      </a:r>
                      <a:endParaRPr lang="en-US" sz="1900" cap="all" dirty="0">
                        <a:solidFill>
                          <a:schemeClr val="tx1"/>
                        </a:solidFill>
                        <a:latin typeface="Brandon Grotesque Bold" panose="020B0803020203060202"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0007583"/>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6921E"/>
                          </a:solidFill>
                          <a:effectLst/>
                          <a:uLnTx/>
                          <a:uFillTx/>
                          <a:latin typeface="Brandon Grotesque Black" panose="020B0A03020203060202" pitchFamily="34" charset="0"/>
                          <a:ea typeface="+mn-ea"/>
                        </a:rPr>
                        <a:t>02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cap="all" dirty="0">
                          <a:solidFill>
                            <a:schemeClr val="tx1"/>
                          </a:solidFill>
                          <a:latin typeface="Brandon Grotesque Bold" panose="020B0803020203060202" pitchFamily="34" charset="0"/>
                        </a:rPr>
                        <a:t>ABOUT the NATIVE youth &amp; culture fund (nycf)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0581039"/>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6921E"/>
                          </a:solidFill>
                          <a:effectLst/>
                          <a:uLnTx/>
                          <a:uFillTx/>
                          <a:latin typeface="Brandon Grotesque Black" panose="020B0A03020203060202" pitchFamily="34" charset="0"/>
                          <a:ea typeface="+mn-ea"/>
                        </a:rPr>
                        <a:t>03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cap="all" dirty="0">
                          <a:solidFill>
                            <a:schemeClr val="tx1"/>
                          </a:solidFill>
                          <a:latin typeface="Brandon Grotesque Bold" panose="020B0803020203060202" pitchFamily="34" charset="0"/>
                          <a:cs typeface="Arial"/>
                        </a:rPr>
                        <a:t>nycf eligibility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0987342"/>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6921E"/>
                          </a:solidFill>
                          <a:effectLst/>
                          <a:uLnTx/>
                          <a:uFillTx/>
                          <a:latin typeface="Brandon Grotesque Black" panose="020B0A03020203060202" pitchFamily="34" charset="0"/>
                          <a:ea typeface="+mn-ea"/>
                          <a:cs typeface="+mn-cs"/>
                        </a:rPr>
                        <a:t>04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cap="all" dirty="0">
                          <a:solidFill>
                            <a:schemeClr val="tx1"/>
                          </a:solidFill>
                          <a:latin typeface="Brandon Grotesque Bold" panose="020B0803020203060202" pitchFamily="34" charset="0"/>
                          <a:cs typeface="Arial"/>
                        </a:rPr>
                        <a:t>Grant application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418538"/>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6921E"/>
                          </a:solidFill>
                          <a:effectLst/>
                          <a:uLnTx/>
                          <a:uFillTx/>
                          <a:latin typeface="Brandon Grotesque Black" panose="020B0A03020203060202" pitchFamily="34" charset="0"/>
                          <a:ea typeface="+mn-ea"/>
                          <a:cs typeface="+mn-cs"/>
                        </a:rPr>
                        <a:t>05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cap="all" dirty="0">
                          <a:solidFill>
                            <a:schemeClr val="tx1"/>
                          </a:solidFill>
                          <a:latin typeface="Brandon Grotesque Bold" panose="020B0803020203060202" pitchFamily="34" charset="0"/>
                          <a:cs typeface="Arial"/>
                        </a:rPr>
                        <a:t>QUESTION &amp; ANSWER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7721385"/>
                  </a:ext>
                </a:extLst>
              </a:tr>
            </a:tbl>
          </a:graphicData>
        </a:graphic>
      </p:graphicFrame>
      <p:pic>
        <p:nvPicPr>
          <p:cNvPr id="7" name="Picture 6">
            <a:extLst>
              <a:ext uri="{FF2B5EF4-FFF2-40B4-BE49-F238E27FC236}">
                <a16:creationId xmlns:a16="http://schemas.microsoft.com/office/drawing/2014/main" id="{348CDBE3-FFC9-4E02-B0F7-95608A34BB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6172200"/>
            <a:ext cx="768180" cy="596876"/>
          </a:xfrm>
          <a:prstGeom prst="rect">
            <a:avLst/>
          </a:prstGeom>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642771"/>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796991" y="-689664"/>
            <a:ext cx="3394327" cy="2312779"/>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2469695" y="164800"/>
            <a:ext cx="4190999" cy="12461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THE 2024 NYCF TEAM</a:t>
            </a:r>
            <a:endParaRPr lang="en-US" sz="2800" dirty="0">
              <a:solidFill>
                <a:srgbClr val="FFFFFF"/>
              </a:solidFill>
            </a:endParaRPr>
          </a:p>
        </p:txBody>
      </p:sp>
      <p:sp>
        <p:nvSpPr>
          <p:cNvPr id="11" name="Rectangle 10">
            <a:extLst>
              <a:ext uri="{FF2B5EF4-FFF2-40B4-BE49-F238E27FC236}">
                <a16:creationId xmlns:a16="http://schemas.microsoft.com/office/drawing/2014/main" id="{855A3AF4-1D9B-C7FE-8528-803AE410233C}"/>
              </a:ext>
            </a:extLst>
          </p:cNvPr>
          <p:cNvSpPr/>
          <p:nvPr/>
        </p:nvSpPr>
        <p:spPr bwMode="auto">
          <a:xfrm>
            <a:off x="4155622" y="1327239"/>
            <a:ext cx="832756" cy="7075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pic>
        <p:nvPicPr>
          <p:cNvPr id="13" name="Picture 13">
            <a:extLst>
              <a:ext uri="{FF2B5EF4-FFF2-40B4-BE49-F238E27FC236}">
                <a16:creationId xmlns:a16="http://schemas.microsoft.com/office/drawing/2014/main" id="{E71DC411-F05B-8DE1-9F90-BC57024D759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312396" y="1719730"/>
            <a:ext cx="1472682" cy="1307741"/>
          </a:xfrm>
          <a:prstGeom prst="rect">
            <a:avLst/>
          </a:prstGeom>
        </p:spPr>
      </p:pic>
      <p:sp>
        <p:nvSpPr>
          <p:cNvPr id="17" name="TextBox 16">
            <a:extLst>
              <a:ext uri="{FF2B5EF4-FFF2-40B4-BE49-F238E27FC236}">
                <a16:creationId xmlns:a16="http://schemas.microsoft.com/office/drawing/2014/main" id="{31689F45-CE78-3828-DE1B-9204ADA3CA71}"/>
              </a:ext>
            </a:extLst>
          </p:cNvPr>
          <p:cNvSpPr txBox="1"/>
          <p:nvPr/>
        </p:nvSpPr>
        <p:spPr>
          <a:xfrm>
            <a:off x="2083796" y="3794250"/>
            <a:ext cx="1942524" cy="2672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Brandon Grotesque Regular"/>
                <a:cs typeface="Arial"/>
              </a:rPr>
              <a:t>Blackfeet</a:t>
            </a:r>
          </a:p>
        </p:txBody>
      </p:sp>
      <p:sp>
        <p:nvSpPr>
          <p:cNvPr id="18" name="TextBox 17">
            <a:extLst>
              <a:ext uri="{FF2B5EF4-FFF2-40B4-BE49-F238E27FC236}">
                <a16:creationId xmlns:a16="http://schemas.microsoft.com/office/drawing/2014/main" id="{AF193C46-A1A2-A62B-3058-99B23F61A37A}"/>
              </a:ext>
            </a:extLst>
          </p:cNvPr>
          <p:cNvSpPr txBox="1"/>
          <p:nvPr/>
        </p:nvSpPr>
        <p:spPr>
          <a:xfrm>
            <a:off x="2007596" y="3076061"/>
            <a:ext cx="2057400" cy="3256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Brandon Grotesque BOLD"/>
                <a:cs typeface="Arial"/>
              </a:rPr>
              <a:t>ABI WHITEING</a:t>
            </a:r>
            <a:endParaRPr lang="en-US" sz="2400" dirty="0">
              <a:latin typeface="Brandon Grotesque BOLD"/>
            </a:endParaRPr>
          </a:p>
        </p:txBody>
      </p:sp>
      <p:sp>
        <p:nvSpPr>
          <p:cNvPr id="19" name="TextBox 18">
            <a:extLst>
              <a:ext uri="{FF2B5EF4-FFF2-40B4-BE49-F238E27FC236}">
                <a16:creationId xmlns:a16="http://schemas.microsoft.com/office/drawing/2014/main" id="{980AAE85-BE2B-07BB-68A9-4D3F5238ED22}"/>
              </a:ext>
            </a:extLst>
          </p:cNvPr>
          <p:cNvSpPr txBox="1"/>
          <p:nvPr/>
        </p:nvSpPr>
        <p:spPr>
          <a:xfrm>
            <a:off x="2083796" y="3285245"/>
            <a:ext cx="1942524" cy="4968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Brandon Grotesque Medium"/>
                <a:cs typeface="Arial"/>
              </a:rPr>
              <a:t>Director of Programs, NALK</a:t>
            </a:r>
          </a:p>
        </p:txBody>
      </p:sp>
      <p:sp>
        <p:nvSpPr>
          <p:cNvPr id="20" name="Rectangle 19">
            <a:extLst>
              <a:ext uri="{FF2B5EF4-FFF2-40B4-BE49-F238E27FC236}">
                <a16:creationId xmlns:a16="http://schemas.microsoft.com/office/drawing/2014/main" id="{931E83DF-04F8-26F0-7136-2F638BA558F2}"/>
              </a:ext>
            </a:extLst>
          </p:cNvPr>
          <p:cNvSpPr/>
          <p:nvPr/>
        </p:nvSpPr>
        <p:spPr bwMode="auto">
          <a:xfrm>
            <a:off x="2845796" y="3733725"/>
            <a:ext cx="359393" cy="3612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pic>
        <p:nvPicPr>
          <p:cNvPr id="34" name="Picture 13">
            <a:extLst>
              <a:ext uri="{FF2B5EF4-FFF2-40B4-BE49-F238E27FC236}">
                <a16:creationId xmlns:a16="http://schemas.microsoft.com/office/drawing/2014/main" id="{5A482208-C976-4AE5-9D55-35A6F67C57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6041" y="1719730"/>
            <a:ext cx="1472682" cy="1307741"/>
          </a:xfrm>
          <a:prstGeom prst="rect">
            <a:avLst/>
          </a:prstGeom>
        </p:spPr>
      </p:pic>
      <p:sp>
        <p:nvSpPr>
          <p:cNvPr id="35" name="TextBox 34">
            <a:extLst>
              <a:ext uri="{FF2B5EF4-FFF2-40B4-BE49-F238E27FC236}">
                <a16:creationId xmlns:a16="http://schemas.microsoft.com/office/drawing/2014/main" id="{2BAAF112-2625-4C36-B7C9-6EE9F96636DA}"/>
              </a:ext>
            </a:extLst>
          </p:cNvPr>
          <p:cNvSpPr txBox="1"/>
          <p:nvPr/>
        </p:nvSpPr>
        <p:spPr>
          <a:xfrm>
            <a:off x="5127441" y="3784235"/>
            <a:ext cx="1950882" cy="4389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Brandon Grotesque Regular"/>
                <a:cs typeface="Arial"/>
              </a:rPr>
              <a:t>Cahuilla, Luiseño, &amp; Assiniboine Sioux</a:t>
            </a:r>
          </a:p>
        </p:txBody>
      </p:sp>
      <p:sp>
        <p:nvSpPr>
          <p:cNvPr id="36" name="TextBox 35">
            <a:extLst>
              <a:ext uri="{FF2B5EF4-FFF2-40B4-BE49-F238E27FC236}">
                <a16:creationId xmlns:a16="http://schemas.microsoft.com/office/drawing/2014/main" id="{C090554F-8DD1-4FE1-9955-6EB6F2DAAC06}"/>
              </a:ext>
            </a:extLst>
          </p:cNvPr>
          <p:cNvSpPr txBox="1"/>
          <p:nvPr/>
        </p:nvSpPr>
        <p:spPr>
          <a:xfrm>
            <a:off x="5079004" y="3076061"/>
            <a:ext cx="2057400" cy="3256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Brandon Grotesque BOLD"/>
                <a:cs typeface="Arial"/>
              </a:rPr>
              <a:t>REBECCA TORTES</a:t>
            </a:r>
            <a:endParaRPr lang="en-US" sz="2400" dirty="0">
              <a:latin typeface="Brandon Grotesque BOLD"/>
            </a:endParaRPr>
          </a:p>
        </p:txBody>
      </p:sp>
      <p:sp>
        <p:nvSpPr>
          <p:cNvPr id="37" name="TextBox 36">
            <a:extLst>
              <a:ext uri="{FF2B5EF4-FFF2-40B4-BE49-F238E27FC236}">
                <a16:creationId xmlns:a16="http://schemas.microsoft.com/office/drawing/2014/main" id="{680B106C-D8FB-4A71-918A-C75657E76B7E}"/>
              </a:ext>
            </a:extLst>
          </p:cNvPr>
          <p:cNvSpPr txBox="1"/>
          <p:nvPr/>
        </p:nvSpPr>
        <p:spPr>
          <a:xfrm>
            <a:off x="5127441" y="3285245"/>
            <a:ext cx="1942524" cy="4968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Brandon Grotesque Medium"/>
                <a:cs typeface="Arial"/>
              </a:rPr>
              <a:t>Director of Programs, CTF</a:t>
            </a:r>
          </a:p>
        </p:txBody>
      </p:sp>
      <p:sp>
        <p:nvSpPr>
          <p:cNvPr id="38" name="Rectangle 37">
            <a:extLst>
              <a:ext uri="{FF2B5EF4-FFF2-40B4-BE49-F238E27FC236}">
                <a16:creationId xmlns:a16="http://schemas.microsoft.com/office/drawing/2014/main" id="{D142A967-09FB-4ACE-BA69-44C7963D58EA}"/>
              </a:ext>
            </a:extLst>
          </p:cNvPr>
          <p:cNvSpPr/>
          <p:nvPr/>
        </p:nvSpPr>
        <p:spPr bwMode="auto">
          <a:xfrm>
            <a:off x="5911048" y="3733725"/>
            <a:ext cx="359393" cy="3612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sp>
        <p:nvSpPr>
          <p:cNvPr id="41" name="TextBox 40">
            <a:extLst>
              <a:ext uri="{FF2B5EF4-FFF2-40B4-BE49-F238E27FC236}">
                <a16:creationId xmlns:a16="http://schemas.microsoft.com/office/drawing/2014/main" id="{B3BBCFE9-E691-44EB-BD83-43E32B9C213D}"/>
              </a:ext>
            </a:extLst>
          </p:cNvPr>
          <p:cNvSpPr txBox="1"/>
          <p:nvPr/>
        </p:nvSpPr>
        <p:spPr>
          <a:xfrm>
            <a:off x="853942" y="6280613"/>
            <a:ext cx="1942524" cy="2672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Brandon Grotesque Regular"/>
                <a:cs typeface="Arial"/>
              </a:rPr>
              <a:t>Jicarilla Apache &amp; Nahua</a:t>
            </a:r>
          </a:p>
        </p:txBody>
      </p:sp>
      <p:sp>
        <p:nvSpPr>
          <p:cNvPr id="43" name="TextBox 42">
            <a:extLst>
              <a:ext uri="{FF2B5EF4-FFF2-40B4-BE49-F238E27FC236}">
                <a16:creationId xmlns:a16="http://schemas.microsoft.com/office/drawing/2014/main" id="{86B4D543-98FD-4E52-B9AE-FEC556461500}"/>
              </a:ext>
            </a:extLst>
          </p:cNvPr>
          <p:cNvSpPr txBox="1"/>
          <p:nvPr/>
        </p:nvSpPr>
        <p:spPr>
          <a:xfrm>
            <a:off x="853942" y="5793972"/>
            <a:ext cx="1942524" cy="4968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Brandon Grotesque Medium"/>
                <a:cs typeface="Arial"/>
              </a:rPr>
              <a:t>Programs Officer, NALK</a:t>
            </a:r>
          </a:p>
        </p:txBody>
      </p:sp>
      <p:sp>
        <p:nvSpPr>
          <p:cNvPr id="44" name="Rectangle 43">
            <a:extLst>
              <a:ext uri="{FF2B5EF4-FFF2-40B4-BE49-F238E27FC236}">
                <a16:creationId xmlns:a16="http://schemas.microsoft.com/office/drawing/2014/main" id="{6D470F6A-118D-4767-BAB7-0F499327DFB5}"/>
              </a:ext>
            </a:extLst>
          </p:cNvPr>
          <p:cNvSpPr/>
          <p:nvPr/>
        </p:nvSpPr>
        <p:spPr bwMode="auto">
          <a:xfrm>
            <a:off x="1645508" y="6240119"/>
            <a:ext cx="359393" cy="3612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sp>
        <p:nvSpPr>
          <p:cNvPr id="47" name="TextBox 46">
            <a:extLst>
              <a:ext uri="{FF2B5EF4-FFF2-40B4-BE49-F238E27FC236}">
                <a16:creationId xmlns:a16="http://schemas.microsoft.com/office/drawing/2014/main" id="{9A16A095-D1B5-4040-A834-2832FB08D6E5}"/>
              </a:ext>
            </a:extLst>
          </p:cNvPr>
          <p:cNvSpPr txBox="1"/>
          <p:nvPr/>
        </p:nvSpPr>
        <p:spPr>
          <a:xfrm>
            <a:off x="3600738" y="6280613"/>
            <a:ext cx="1942524" cy="2672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Brandon Grotesque Regular"/>
                <a:cs typeface="Arial"/>
              </a:rPr>
              <a:t>Pomo, Cahto, Kanaka Maoli</a:t>
            </a:r>
          </a:p>
        </p:txBody>
      </p:sp>
      <p:sp>
        <p:nvSpPr>
          <p:cNvPr id="49" name="TextBox 48">
            <a:extLst>
              <a:ext uri="{FF2B5EF4-FFF2-40B4-BE49-F238E27FC236}">
                <a16:creationId xmlns:a16="http://schemas.microsoft.com/office/drawing/2014/main" id="{9FAAF573-3883-4D4C-BBE7-560606B7A273}"/>
              </a:ext>
            </a:extLst>
          </p:cNvPr>
          <p:cNvSpPr txBox="1"/>
          <p:nvPr/>
        </p:nvSpPr>
        <p:spPr>
          <a:xfrm>
            <a:off x="3600738" y="5799306"/>
            <a:ext cx="1942524" cy="292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Brandon Grotesque Medium"/>
                <a:cs typeface="Arial"/>
              </a:rPr>
              <a:t>Program Associate,  CTF</a:t>
            </a:r>
          </a:p>
        </p:txBody>
      </p:sp>
      <p:sp>
        <p:nvSpPr>
          <p:cNvPr id="50" name="Rectangle 49">
            <a:extLst>
              <a:ext uri="{FF2B5EF4-FFF2-40B4-BE49-F238E27FC236}">
                <a16:creationId xmlns:a16="http://schemas.microsoft.com/office/drawing/2014/main" id="{B7EA2012-2A42-4ECC-A233-A9F091B14043}"/>
              </a:ext>
            </a:extLst>
          </p:cNvPr>
          <p:cNvSpPr/>
          <p:nvPr/>
        </p:nvSpPr>
        <p:spPr bwMode="auto">
          <a:xfrm>
            <a:off x="4392304" y="6170920"/>
            <a:ext cx="359393" cy="3612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pic>
        <p:nvPicPr>
          <p:cNvPr id="40" name="Picture 13">
            <a:extLst>
              <a:ext uri="{FF2B5EF4-FFF2-40B4-BE49-F238E27FC236}">
                <a16:creationId xmlns:a16="http://schemas.microsoft.com/office/drawing/2014/main" id="{2B96B44C-2F60-407A-9344-2241EA209B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863" y="4223201"/>
            <a:ext cx="1472682" cy="1307741"/>
          </a:xfrm>
          <a:prstGeom prst="rect">
            <a:avLst/>
          </a:prstGeom>
        </p:spPr>
      </p:pic>
      <p:pic>
        <p:nvPicPr>
          <p:cNvPr id="46" name="Picture 13">
            <a:extLst>
              <a:ext uri="{FF2B5EF4-FFF2-40B4-BE49-F238E27FC236}">
                <a16:creationId xmlns:a16="http://schemas.microsoft.com/office/drawing/2014/main" id="{37A4703F-1428-4D70-AEF4-7CC0575BF2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659" y="4228535"/>
            <a:ext cx="1472682" cy="1307741"/>
          </a:xfrm>
          <a:prstGeom prst="rect">
            <a:avLst/>
          </a:prstGeom>
        </p:spPr>
      </p:pic>
      <p:pic>
        <p:nvPicPr>
          <p:cNvPr id="52" name="Picture 13">
            <a:extLst>
              <a:ext uri="{FF2B5EF4-FFF2-40B4-BE49-F238E27FC236}">
                <a16:creationId xmlns:a16="http://schemas.microsoft.com/office/drawing/2014/main" id="{9F26D887-9343-41F2-8D54-725A25FC4A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4160" y="4228535"/>
            <a:ext cx="1472682" cy="1307741"/>
          </a:xfrm>
          <a:prstGeom prst="rect">
            <a:avLst/>
          </a:prstGeom>
        </p:spPr>
      </p:pic>
      <p:sp>
        <p:nvSpPr>
          <p:cNvPr id="53" name="TextBox 52">
            <a:extLst>
              <a:ext uri="{FF2B5EF4-FFF2-40B4-BE49-F238E27FC236}">
                <a16:creationId xmlns:a16="http://schemas.microsoft.com/office/drawing/2014/main" id="{5C260543-3C01-4B5C-ABAA-FC9A491F7062}"/>
              </a:ext>
            </a:extLst>
          </p:cNvPr>
          <p:cNvSpPr txBox="1"/>
          <p:nvPr/>
        </p:nvSpPr>
        <p:spPr>
          <a:xfrm>
            <a:off x="6329239" y="6280613"/>
            <a:ext cx="1942524" cy="2672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Brandon Grotesque Regular"/>
                <a:cs typeface="Arial"/>
              </a:rPr>
              <a:t>Samala Chumash</a:t>
            </a:r>
          </a:p>
        </p:txBody>
      </p:sp>
      <p:sp>
        <p:nvSpPr>
          <p:cNvPr id="42" name="TextBox 41">
            <a:extLst>
              <a:ext uri="{FF2B5EF4-FFF2-40B4-BE49-F238E27FC236}">
                <a16:creationId xmlns:a16="http://schemas.microsoft.com/office/drawing/2014/main" id="{0CCD8311-5F0E-4A0E-8AE2-85255C893D65}"/>
              </a:ext>
            </a:extLst>
          </p:cNvPr>
          <p:cNvSpPr txBox="1"/>
          <p:nvPr/>
        </p:nvSpPr>
        <p:spPr>
          <a:xfrm>
            <a:off x="796504" y="5576068"/>
            <a:ext cx="2057400" cy="3256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Brandon Grotesque BOLD"/>
                <a:cs typeface="Arial"/>
              </a:rPr>
              <a:t>A.J. GARCIA</a:t>
            </a:r>
            <a:endParaRPr lang="en-US" sz="2400" dirty="0">
              <a:latin typeface="Brandon Grotesque BOLD"/>
            </a:endParaRPr>
          </a:p>
        </p:txBody>
      </p:sp>
      <p:sp>
        <p:nvSpPr>
          <p:cNvPr id="48" name="TextBox 47">
            <a:extLst>
              <a:ext uri="{FF2B5EF4-FFF2-40B4-BE49-F238E27FC236}">
                <a16:creationId xmlns:a16="http://schemas.microsoft.com/office/drawing/2014/main" id="{989C4BB3-5156-44E0-9CD4-AFEB9B63BC47}"/>
              </a:ext>
            </a:extLst>
          </p:cNvPr>
          <p:cNvSpPr txBox="1"/>
          <p:nvPr/>
        </p:nvSpPr>
        <p:spPr>
          <a:xfrm>
            <a:off x="3543300" y="5581402"/>
            <a:ext cx="2057400" cy="3256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Brandon Grotesque BOLD"/>
                <a:cs typeface="Arial"/>
              </a:rPr>
              <a:t>ANTHONY MOTA</a:t>
            </a:r>
            <a:endParaRPr lang="en-US" sz="2400" dirty="0">
              <a:latin typeface="Brandon Grotesque BOLD"/>
            </a:endParaRPr>
          </a:p>
        </p:txBody>
      </p:sp>
      <p:sp>
        <p:nvSpPr>
          <p:cNvPr id="54" name="TextBox 53">
            <a:extLst>
              <a:ext uri="{FF2B5EF4-FFF2-40B4-BE49-F238E27FC236}">
                <a16:creationId xmlns:a16="http://schemas.microsoft.com/office/drawing/2014/main" id="{FF153F4D-0FB1-4FB3-8BEA-9464CEF692C1}"/>
              </a:ext>
            </a:extLst>
          </p:cNvPr>
          <p:cNvSpPr txBox="1"/>
          <p:nvPr/>
        </p:nvSpPr>
        <p:spPr>
          <a:xfrm>
            <a:off x="6226284" y="5581402"/>
            <a:ext cx="2148435" cy="5502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Brandon Grotesque BOLD"/>
                <a:cs typeface="Arial"/>
              </a:rPr>
              <a:t>SABINE TALAUGON</a:t>
            </a:r>
          </a:p>
          <a:p>
            <a:pPr algn="ctr"/>
            <a:endParaRPr lang="en-US" sz="1600" dirty="0">
              <a:latin typeface="Brandon Grotesque BOLD"/>
              <a:cs typeface="Arial"/>
            </a:endParaRPr>
          </a:p>
        </p:txBody>
      </p:sp>
      <p:sp>
        <p:nvSpPr>
          <p:cNvPr id="55" name="TextBox 54">
            <a:extLst>
              <a:ext uri="{FF2B5EF4-FFF2-40B4-BE49-F238E27FC236}">
                <a16:creationId xmlns:a16="http://schemas.microsoft.com/office/drawing/2014/main" id="{B596B3CD-FC2F-4BB7-91E4-24FBD669FC94}"/>
              </a:ext>
            </a:extLst>
          </p:cNvPr>
          <p:cNvSpPr txBox="1"/>
          <p:nvPr/>
        </p:nvSpPr>
        <p:spPr>
          <a:xfrm>
            <a:off x="6162341" y="5880225"/>
            <a:ext cx="2276320" cy="292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Brandon Grotesque Medium"/>
                <a:cs typeface="Arial"/>
              </a:rPr>
              <a:t>Lead Program Officer, CTF</a:t>
            </a:r>
          </a:p>
        </p:txBody>
      </p:sp>
      <p:sp>
        <p:nvSpPr>
          <p:cNvPr id="56" name="Rectangle 55">
            <a:extLst>
              <a:ext uri="{FF2B5EF4-FFF2-40B4-BE49-F238E27FC236}">
                <a16:creationId xmlns:a16="http://schemas.microsoft.com/office/drawing/2014/main" id="{A95E8817-F164-4E1C-8007-48B733780DAC}"/>
              </a:ext>
            </a:extLst>
          </p:cNvPr>
          <p:cNvSpPr/>
          <p:nvPr/>
        </p:nvSpPr>
        <p:spPr bwMode="auto">
          <a:xfrm>
            <a:off x="7120805" y="6227165"/>
            <a:ext cx="359393" cy="3612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pic>
        <p:nvPicPr>
          <p:cNvPr id="57" name="Picture 56">
            <a:extLst>
              <a:ext uri="{FF2B5EF4-FFF2-40B4-BE49-F238E27FC236}">
                <a16:creationId xmlns:a16="http://schemas.microsoft.com/office/drawing/2014/main" id="{4862BD49-278A-4D88-A548-15CB9343B5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29600" y="6172200"/>
            <a:ext cx="768180" cy="596876"/>
          </a:xfrm>
          <a:prstGeom prst="rect">
            <a:avLst/>
          </a:prstGeom>
        </p:spPr>
      </p:pic>
    </p:spTree>
    <p:extLst>
      <p:ext uri="{BB962C8B-B14F-4D97-AF65-F5344CB8AC3E}">
        <p14:creationId xmlns:p14="http://schemas.microsoft.com/office/powerpoint/2010/main" val="69781311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ackground pattern&#10;&#10;Description automatically generated">
            <a:extLst>
              <a:ext uri="{FF2B5EF4-FFF2-40B4-BE49-F238E27FC236}">
                <a16:creationId xmlns:a16="http://schemas.microsoft.com/office/drawing/2014/main" id="{D508BD3F-6057-C40D-C8AF-1D323A553841}"/>
              </a:ext>
            </a:extLst>
          </p:cNvPr>
          <p:cNvPicPr>
            <a:picLocks noChangeAspect="1"/>
          </p:cNvPicPr>
          <p:nvPr/>
        </p:nvPicPr>
        <p:blipFill>
          <a:blip r:embed="rId3"/>
          <a:stretch>
            <a:fillRect/>
          </a:stretch>
        </p:blipFill>
        <p:spPr>
          <a:xfrm>
            <a:off x="-1360" y="4294195"/>
            <a:ext cx="9145360" cy="2580872"/>
          </a:xfrm>
          <a:prstGeom prst="rect">
            <a:avLst/>
          </a:prstGeom>
        </p:spPr>
      </p:pic>
      <p:sp>
        <p:nvSpPr>
          <p:cNvPr id="6" name="TextBox 5">
            <a:extLst>
              <a:ext uri="{FF2B5EF4-FFF2-40B4-BE49-F238E27FC236}">
                <a16:creationId xmlns:a16="http://schemas.microsoft.com/office/drawing/2014/main" id="{8D37CDC0-F2C7-09E8-74A8-7D35875715A3}"/>
              </a:ext>
            </a:extLst>
          </p:cNvPr>
          <p:cNvSpPr txBox="1"/>
          <p:nvPr/>
        </p:nvSpPr>
        <p:spPr>
          <a:xfrm>
            <a:off x="609600" y="321817"/>
            <a:ext cx="8316972" cy="644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3800" b="0" i="0" u="none" strike="noStrike" kern="1200" cap="none" spc="0" normalizeH="0" baseline="0" noProof="0" dirty="0">
                <a:ln>
                  <a:noFill/>
                </a:ln>
                <a:solidFill>
                  <a:srgbClr val="2A4443"/>
                </a:solidFill>
                <a:effectLst/>
                <a:uLnTx/>
                <a:uFillTx/>
                <a:latin typeface="Brandon Grotesque BOLD"/>
                <a:ea typeface="+mn-ea"/>
              </a:rPr>
              <a:t>First Nations Development Institute</a:t>
            </a:r>
            <a:endPar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mn-ea"/>
            </a:endParaRPr>
          </a:p>
        </p:txBody>
      </p:sp>
      <p:sp>
        <p:nvSpPr>
          <p:cNvPr id="8" name="Rectangle 7">
            <a:extLst>
              <a:ext uri="{FF2B5EF4-FFF2-40B4-BE49-F238E27FC236}">
                <a16:creationId xmlns:a16="http://schemas.microsoft.com/office/drawing/2014/main" id="{90A953D7-B546-DC9D-9442-7B301C21C326}"/>
              </a:ext>
            </a:extLst>
          </p:cNvPr>
          <p:cNvSpPr/>
          <p:nvPr/>
        </p:nvSpPr>
        <p:spPr bwMode="auto">
          <a:xfrm>
            <a:off x="696972" y="1110108"/>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Source Han Sans CN" charset="0"/>
            </a:endParaRPr>
          </a:p>
        </p:txBody>
      </p:sp>
      <p:sp>
        <p:nvSpPr>
          <p:cNvPr id="24" name="TextBox 23">
            <a:extLst>
              <a:ext uri="{FF2B5EF4-FFF2-40B4-BE49-F238E27FC236}">
                <a16:creationId xmlns:a16="http://schemas.microsoft.com/office/drawing/2014/main" id="{0AB63652-002F-6082-D056-72CE5BC326D9}"/>
              </a:ext>
            </a:extLst>
          </p:cNvPr>
          <p:cNvSpPr txBox="1"/>
          <p:nvPr/>
        </p:nvSpPr>
        <p:spPr>
          <a:xfrm>
            <a:off x="695957" y="3976604"/>
            <a:ext cx="7578250" cy="23875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marR="0" lvl="0" indent="-228600" algn="l" defTabSz="914400" rtl="0" eaLnBrk="1" fontAlgn="base" latinLnBrk="0" hangingPunct="0">
              <a:lnSpc>
                <a:spcPct val="93000"/>
              </a:lnSpc>
              <a:spcBef>
                <a:spcPts val="13"/>
              </a:spcBef>
              <a:spcAft>
                <a:spcPts val="13"/>
              </a:spcAft>
              <a:buClr>
                <a:srgbClr val="000000"/>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Brandon Grotesque Regular"/>
                <a:ea typeface="+mn-ea"/>
                <a:cs typeface="Arial"/>
              </a:rPr>
              <a:t>Native-Led Nonprofit founded in 1980</a:t>
            </a:r>
          </a:p>
          <a:p>
            <a:pPr marL="228600" marR="0" lvl="0" indent="-228600" algn="l" defTabSz="914400" rtl="0" eaLnBrk="1" fontAlgn="base" latinLnBrk="0" hangingPunct="0">
              <a:lnSpc>
                <a:spcPct val="93000"/>
              </a:lnSpc>
              <a:spcBef>
                <a:spcPts val="13"/>
              </a:spcBef>
              <a:spcAft>
                <a:spcPts val="13"/>
              </a:spcAft>
              <a:buClr>
                <a:srgbClr val="000000"/>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Brandon Grotesque Regular"/>
                <a:ea typeface="+mn-ea"/>
                <a:cs typeface="Arial"/>
              </a:rPr>
              <a:t>Headquartered in Longmont, Colorado – Satellite offices in New Mexico and California</a:t>
            </a:r>
          </a:p>
          <a:p>
            <a:pPr marL="228600" marR="0" lvl="0" indent="-228600" algn="l" defTabSz="914400" rtl="0" eaLnBrk="1" fontAlgn="base" latinLnBrk="0" hangingPunct="0">
              <a:lnSpc>
                <a:spcPct val="93000"/>
              </a:lnSpc>
              <a:spcBef>
                <a:spcPts val="13"/>
              </a:spcBef>
              <a:spcAft>
                <a:spcPts val="13"/>
              </a:spcAft>
              <a:buClr>
                <a:srgbClr val="000000"/>
              </a:buClr>
              <a:buSzPct val="100000"/>
              <a:buFont typeface="Arial" panose="020B0604020202020204" pitchFamily="34" charset="0"/>
              <a:buChar char="•"/>
              <a:tabLst/>
              <a:defRPr/>
            </a:pPr>
            <a:r>
              <a:rPr lang="en-US" sz="2000" dirty="0">
                <a:solidFill>
                  <a:srgbClr val="000000"/>
                </a:solidFill>
                <a:latin typeface="Brandon Grotesque Regular"/>
                <a:cs typeface="Arial"/>
              </a:rPr>
              <a:t>52</a:t>
            </a:r>
            <a:r>
              <a:rPr kumimoji="0" lang="en-US" sz="2000" b="0" i="0" u="none" strike="noStrike" kern="1200" cap="none" spc="0" normalizeH="0" baseline="0" noProof="0" dirty="0">
                <a:ln>
                  <a:noFill/>
                </a:ln>
                <a:solidFill>
                  <a:srgbClr val="000000"/>
                </a:solidFill>
                <a:effectLst/>
                <a:uLnTx/>
                <a:uFillTx/>
                <a:latin typeface="Brandon Grotesque Regular"/>
                <a:ea typeface="+mn-ea"/>
                <a:cs typeface="Arial"/>
              </a:rPr>
              <a:t> staff members</a:t>
            </a:r>
          </a:p>
          <a:p>
            <a:pPr marL="228600" marR="0" lvl="0" indent="-228600" algn="l" defTabSz="914400" rtl="0" eaLnBrk="1" fontAlgn="base" latinLnBrk="0" hangingPunct="0">
              <a:lnSpc>
                <a:spcPct val="93000"/>
              </a:lnSpc>
              <a:spcBef>
                <a:spcPts val="13"/>
              </a:spcBef>
              <a:spcAft>
                <a:spcPts val="13"/>
              </a:spcAft>
              <a:buClr>
                <a:srgbClr val="000000"/>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Brandon Grotesque Regular"/>
                <a:ea typeface="+mn-ea"/>
                <a:cs typeface="Arial"/>
              </a:rPr>
              <a:t>Grantmaking launched in 1993</a:t>
            </a:r>
          </a:p>
          <a:p>
            <a:pPr marL="228600" indent="-228600">
              <a:buFont typeface="Arial" panose="020B0604020202020204" pitchFamily="34" charset="0"/>
              <a:buChar char="•"/>
            </a:pPr>
            <a:r>
              <a:rPr lang="en-US" sz="2000" dirty="0">
                <a:solidFill>
                  <a:srgbClr val="000000"/>
                </a:solidFill>
                <a:latin typeface="Brandon Grotesque Regular"/>
                <a:cs typeface="Arial"/>
              </a:rPr>
              <a:t>Awarded 3,385 grants totaling $80 million since 1993</a:t>
            </a:r>
            <a:endParaRPr lang="en-US" sz="1050" dirty="0">
              <a:solidFill>
                <a:srgbClr val="000000"/>
              </a:solidFill>
              <a:latin typeface="Brandon Grotesque Regular"/>
              <a:cs typeface="Arial"/>
            </a:endParaRPr>
          </a:p>
          <a:p>
            <a:pPr marL="228600" marR="0" lvl="0" indent="-228600" algn="l" defTabSz="914400" rtl="0" eaLnBrk="1" fontAlgn="base" latinLnBrk="0" hangingPunct="0">
              <a:lnSpc>
                <a:spcPct val="93000"/>
              </a:lnSpc>
              <a:spcBef>
                <a:spcPts val="13"/>
              </a:spcBef>
              <a:spcAft>
                <a:spcPts val="13"/>
              </a:spcAft>
              <a:buClr>
                <a:srgbClr val="000000"/>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Brandon Grotesque Regular"/>
                <a:ea typeface="+mn-ea"/>
                <a:cs typeface="Arial"/>
              </a:rPr>
              <a:t>Serving Tribal Programs, Native-Led Nonprofits, and Community Organizations</a:t>
            </a:r>
          </a:p>
        </p:txBody>
      </p:sp>
      <p:sp>
        <p:nvSpPr>
          <p:cNvPr id="9" name="Rectangle 8">
            <a:extLst>
              <a:ext uri="{FF2B5EF4-FFF2-40B4-BE49-F238E27FC236}">
                <a16:creationId xmlns:a16="http://schemas.microsoft.com/office/drawing/2014/main" id="{77113C91-494D-46E5-A8EA-61F30379A906}"/>
              </a:ext>
            </a:extLst>
          </p:cNvPr>
          <p:cNvSpPr/>
          <p:nvPr/>
        </p:nvSpPr>
        <p:spPr bwMode="auto">
          <a:xfrm>
            <a:off x="695957" y="1464989"/>
            <a:ext cx="7682652" cy="2270017"/>
          </a:xfrm>
          <a:prstGeom prst="rect">
            <a:avLst/>
          </a:prstGeom>
          <a:solidFill>
            <a:srgbClr val="821D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Source Han Sans CN" charset="0"/>
            </a:endParaRPr>
          </a:p>
        </p:txBody>
      </p:sp>
      <p:sp>
        <p:nvSpPr>
          <p:cNvPr id="10" name="TextBox 9">
            <a:extLst>
              <a:ext uri="{FF2B5EF4-FFF2-40B4-BE49-F238E27FC236}">
                <a16:creationId xmlns:a16="http://schemas.microsoft.com/office/drawing/2014/main" id="{6BD1F357-9326-4D52-ADC1-D899D18103E2}"/>
              </a:ext>
            </a:extLst>
          </p:cNvPr>
          <p:cNvSpPr txBox="1"/>
          <p:nvPr/>
        </p:nvSpPr>
        <p:spPr>
          <a:xfrm>
            <a:off x="764031" y="1563847"/>
            <a:ext cx="7614578" cy="20722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2400" b="1" i="0" u="sng" strike="noStrike" kern="1200" cap="none" spc="0" normalizeH="0" baseline="0" noProof="0" dirty="0">
                <a:ln>
                  <a:noFill/>
                </a:ln>
                <a:solidFill>
                  <a:srgbClr val="FFFFFF"/>
                </a:solidFill>
                <a:effectLst/>
                <a:uLnTx/>
                <a:uFillTx/>
                <a:latin typeface="Brandon Grotesque BOLD"/>
                <a:ea typeface="+mn-ea"/>
              </a:rPr>
              <a:t>Mission</a:t>
            </a:r>
            <a:r>
              <a:rPr kumimoji="0" lang="en-US" sz="2400" b="1" i="0" u="none" strike="noStrike" kern="1200" cap="none" spc="0" normalizeH="0" baseline="0" noProof="0" dirty="0">
                <a:ln>
                  <a:noFill/>
                </a:ln>
                <a:solidFill>
                  <a:srgbClr val="FFFFFF"/>
                </a:solidFill>
                <a:effectLst/>
                <a:uLnTx/>
                <a:uFillTx/>
                <a:latin typeface="Brandon Grotesque BOLD"/>
                <a:ea typeface="+mn-ea"/>
              </a:rPr>
              <a:t> </a:t>
            </a:r>
          </a:p>
          <a:p>
            <a:pPr lvl="0">
              <a:defRPr/>
            </a:pPr>
            <a:r>
              <a:rPr lang="en-US" dirty="0">
                <a:solidFill>
                  <a:srgbClr val="FFFFFF"/>
                </a:solidFill>
                <a:latin typeface="Brandon Grotesque BOLD"/>
              </a:rPr>
              <a:t>Our mission is to uplift and sustain the lifeways and economies of Native communities through advocacy, financial support, and knowledge sharing.</a:t>
            </a:r>
          </a:p>
          <a:p>
            <a:pPr lvl="0">
              <a:defRPr/>
            </a:pPr>
            <a:endParaRPr lang="en-US" dirty="0">
              <a:solidFill>
                <a:srgbClr val="FFFFFF"/>
              </a:solidFill>
              <a:latin typeface="Brandon Grotesque BOLD"/>
            </a:endParaRPr>
          </a:p>
          <a:p>
            <a:pPr>
              <a:defRPr/>
            </a:pPr>
            <a:r>
              <a:rPr lang="en-US" sz="2400" b="1" u="sng" dirty="0">
                <a:solidFill>
                  <a:srgbClr val="FFFFFF"/>
                </a:solidFill>
                <a:latin typeface="Brandon Grotesque BOLD"/>
              </a:rPr>
              <a:t>Vision</a:t>
            </a:r>
          </a:p>
          <a:p>
            <a:pPr lvl="0">
              <a:defRPr/>
            </a:pPr>
            <a:r>
              <a:rPr lang="en-US" dirty="0">
                <a:solidFill>
                  <a:srgbClr val="FFFFFF"/>
                </a:solidFill>
                <a:latin typeface="Brandon Grotesque BOLD"/>
              </a:rPr>
              <a:t>We envision a world in which Tribal Sovereignty is upheld, and Native ingenuity and knowledge are honored and respected.</a:t>
            </a:r>
            <a:endParaRPr kumimoji="0" lang="en-US" sz="1800" b="0" i="0" u="none" strike="noStrike" kern="1200" cap="none" spc="0" normalizeH="0" baseline="0" noProof="0" dirty="0">
              <a:ln>
                <a:noFill/>
              </a:ln>
              <a:solidFill>
                <a:srgbClr val="FFFFFF"/>
              </a:solidFill>
              <a:effectLst/>
              <a:uLnTx/>
              <a:uFillTx/>
              <a:latin typeface="Brandon Grotesque BOLD"/>
              <a:ea typeface="+mn-ea"/>
            </a:endParaRPr>
          </a:p>
        </p:txBody>
      </p:sp>
      <p:pic>
        <p:nvPicPr>
          <p:cNvPr id="12" name="Picture 11">
            <a:extLst>
              <a:ext uri="{FF2B5EF4-FFF2-40B4-BE49-F238E27FC236}">
                <a16:creationId xmlns:a16="http://schemas.microsoft.com/office/drawing/2014/main" id="{52F6BB65-354B-4200-9ED6-74C58E3A60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6172200"/>
            <a:ext cx="768180" cy="596876"/>
          </a:xfrm>
          <a:prstGeom prst="rect">
            <a:avLst/>
          </a:prstGeom>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21D19"/>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FAA2EB-EA36-C990-7CBD-8269F2F64405}"/>
              </a:ext>
            </a:extLst>
          </p:cNvPr>
          <p:cNvSpPr/>
          <p:nvPr/>
        </p:nvSpPr>
        <p:spPr bwMode="auto">
          <a:xfrm>
            <a:off x="364579" y="1501526"/>
            <a:ext cx="2743200" cy="2286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1" i="0" u="none" strike="noStrike" cap="none" normalizeH="0" baseline="0" dirty="0">
              <a:ln>
                <a:noFill/>
              </a:ln>
              <a:effectLst/>
              <a:latin typeface="Arial" panose="020B0604020202020204" pitchFamily="34" charset="0"/>
              <a:cs typeface="Source Han Sans CN" charset="0"/>
            </a:endParaRPr>
          </a:p>
        </p:txBody>
      </p:sp>
      <p:sp>
        <p:nvSpPr>
          <p:cNvPr id="4" name="TextBox 3">
            <a:extLst>
              <a:ext uri="{FF2B5EF4-FFF2-40B4-BE49-F238E27FC236}">
                <a16:creationId xmlns:a16="http://schemas.microsoft.com/office/drawing/2014/main" id="{CC5C343C-D50B-26DF-48BC-C9EB682B6EC1}"/>
              </a:ext>
            </a:extLst>
          </p:cNvPr>
          <p:cNvSpPr txBox="1"/>
          <p:nvPr/>
        </p:nvSpPr>
        <p:spPr>
          <a:xfrm>
            <a:off x="639535" y="605516"/>
            <a:ext cx="7737024" cy="7318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Brandon Grotesque BOLD"/>
              </a:rPr>
              <a:t>OUR CORE PROGRAMS</a:t>
            </a:r>
            <a:endParaRPr lang="en-US" sz="2000" dirty="0">
              <a:solidFill>
                <a:schemeClr val="bg1"/>
              </a:solidFill>
            </a:endParaRPr>
          </a:p>
        </p:txBody>
      </p:sp>
      <p:sp>
        <p:nvSpPr>
          <p:cNvPr id="5" name="Rectangle 4">
            <a:extLst>
              <a:ext uri="{FF2B5EF4-FFF2-40B4-BE49-F238E27FC236}">
                <a16:creationId xmlns:a16="http://schemas.microsoft.com/office/drawing/2014/main" id="{F1652B69-B2C1-4755-1284-9D5F6CF7CAC3}"/>
              </a:ext>
            </a:extLst>
          </p:cNvPr>
          <p:cNvSpPr/>
          <p:nvPr/>
        </p:nvSpPr>
        <p:spPr bwMode="auto">
          <a:xfrm>
            <a:off x="767442" y="132533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sp>
        <p:nvSpPr>
          <p:cNvPr id="6" name="TextBox 5">
            <a:extLst>
              <a:ext uri="{FF2B5EF4-FFF2-40B4-BE49-F238E27FC236}">
                <a16:creationId xmlns:a16="http://schemas.microsoft.com/office/drawing/2014/main" id="{70586FAC-E32C-65CF-832D-0E4ED3548B0A}"/>
              </a:ext>
            </a:extLst>
          </p:cNvPr>
          <p:cNvSpPr txBox="1"/>
          <p:nvPr/>
        </p:nvSpPr>
        <p:spPr>
          <a:xfrm>
            <a:off x="364579" y="2350800"/>
            <a:ext cx="2743200" cy="12414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821D19"/>
                </a:solidFill>
                <a:latin typeface="Brandon Grotesque Regular" panose="020B0503020203060202" pitchFamily="34" charset="0"/>
              </a:rPr>
              <a:t>Native financial and investor education, consumer protection and financial fraud education, combating predatory lending and research.</a:t>
            </a:r>
          </a:p>
        </p:txBody>
      </p:sp>
      <p:sp>
        <p:nvSpPr>
          <p:cNvPr id="7" name="Rectangle 6">
            <a:extLst>
              <a:ext uri="{FF2B5EF4-FFF2-40B4-BE49-F238E27FC236}">
                <a16:creationId xmlns:a16="http://schemas.microsoft.com/office/drawing/2014/main" id="{59AF3489-6966-6A2D-CC64-AD99AC836B2A}"/>
              </a:ext>
            </a:extLst>
          </p:cNvPr>
          <p:cNvSpPr/>
          <p:nvPr/>
        </p:nvSpPr>
        <p:spPr bwMode="auto">
          <a:xfrm>
            <a:off x="364579" y="4110353"/>
            <a:ext cx="2743200" cy="2286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1" i="0" u="none" strike="noStrike" cap="none" normalizeH="0" baseline="0" dirty="0">
              <a:ln>
                <a:noFill/>
              </a:ln>
              <a:effectLst/>
              <a:latin typeface="Arial" panose="020B0604020202020204" pitchFamily="34" charset="0"/>
              <a:cs typeface="Source Han Sans CN" charset="0"/>
            </a:endParaRPr>
          </a:p>
        </p:txBody>
      </p:sp>
      <p:sp>
        <p:nvSpPr>
          <p:cNvPr id="12" name="Rectangle 11">
            <a:extLst>
              <a:ext uri="{FF2B5EF4-FFF2-40B4-BE49-F238E27FC236}">
                <a16:creationId xmlns:a16="http://schemas.microsoft.com/office/drawing/2014/main" id="{454D18F9-F9AE-F937-072F-3BA7BF9AADE5}"/>
              </a:ext>
            </a:extLst>
          </p:cNvPr>
          <p:cNvSpPr/>
          <p:nvPr/>
        </p:nvSpPr>
        <p:spPr bwMode="auto">
          <a:xfrm>
            <a:off x="6099856" y="1501526"/>
            <a:ext cx="2743200" cy="2286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1" i="0" u="none" strike="noStrike" cap="none" normalizeH="0" baseline="0" dirty="0">
              <a:ln>
                <a:noFill/>
              </a:ln>
              <a:effectLst/>
              <a:latin typeface="Arial" panose="020B0604020202020204" pitchFamily="34" charset="0"/>
              <a:cs typeface="Source Han Sans CN" charset="0"/>
            </a:endParaRPr>
          </a:p>
        </p:txBody>
      </p:sp>
      <p:sp>
        <p:nvSpPr>
          <p:cNvPr id="15" name="Rectangle 14">
            <a:extLst>
              <a:ext uri="{FF2B5EF4-FFF2-40B4-BE49-F238E27FC236}">
                <a16:creationId xmlns:a16="http://schemas.microsoft.com/office/drawing/2014/main" id="{6A12E119-088E-9A12-7316-3C19F48F1B90}"/>
              </a:ext>
            </a:extLst>
          </p:cNvPr>
          <p:cNvSpPr/>
          <p:nvPr/>
        </p:nvSpPr>
        <p:spPr bwMode="auto">
          <a:xfrm>
            <a:off x="6101959" y="4110353"/>
            <a:ext cx="2743200" cy="2286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1" i="0" u="none" strike="noStrike" cap="none" normalizeH="0" baseline="0" dirty="0">
              <a:ln>
                <a:noFill/>
              </a:ln>
              <a:effectLst/>
              <a:latin typeface="Arial" panose="020B0604020202020204" pitchFamily="34" charset="0"/>
              <a:cs typeface="Source Han Sans CN" charset="0"/>
            </a:endParaRPr>
          </a:p>
        </p:txBody>
      </p:sp>
      <p:sp>
        <p:nvSpPr>
          <p:cNvPr id="17" name="TextBox 16">
            <a:extLst>
              <a:ext uri="{FF2B5EF4-FFF2-40B4-BE49-F238E27FC236}">
                <a16:creationId xmlns:a16="http://schemas.microsoft.com/office/drawing/2014/main" id="{1D25CF19-EC30-8A87-D2E3-EDD7D9A9C199}"/>
              </a:ext>
            </a:extLst>
          </p:cNvPr>
          <p:cNvSpPr txBox="1"/>
          <p:nvPr/>
        </p:nvSpPr>
        <p:spPr>
          <a:xfrm>
            <a:off x="6099856" y="2083330"/>
            <a:ext cx="2743200" cy="14704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821D19"/>
                </a:solidFill>
                <a:latin typeface="Brandon Grotesque Regular" panose="020B0503020203060202" pitchFamily="34" charset="0"/>
              </a:rPr>
              <a:t>Investing in the viability and visibility of California Tribal Nations and communities to support in controlling and protecting land, water, food systems, and culture. </a:t>
            </a:r>
          </a:p>
        </p:txBody>
      </p:sp>
      <p:sp>
        <p:nvSpPr>
          <p:cNvPr id="18" name="TextBox 17">
            <a:extLst>
              <a:ext uri="{FF2B5EF4-FFF2-40B4-BE49-F238E27FC236}">
                <a16:creationId xmlns:a16="http://schemas.microsoft.com/office/drawing/2014/main" id="{00B675D2-4180-150B-9793-AF1235C0861B}"/>
              </a:ext>
            </a:extLst>
          </p:cNvPr>
          <p:cNvSpPr txBox="1"/>
          <p:nvPr/>
        </p:nvSpPr>
        <p:spPr>
          <a:xfrm>
            <a:off x="364579" y="1576936"/>
            <a:ext cx="2743200" cy="783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6921E"/>
                </a:solidFill>
                <a:latin typeface="Brandon Grotesque Bold" panose="020B0803020203060202" pitchFamily="34" charset="0"/>
              </a:rPr>
              <a:t>ACHIEVING NATIVE FINANCIAL EMPOWERMENT</a:t>
            </a:r>
          </a:p>
        </p:txBody>
      </p:sp>
      <p:sp>
        <p:nvSpPr>
          <p:cNvPr id="20" name="TextBox 19">
            <a:extLst>
              <a:ext uri="{FF2B5EF4-FFF2-40B4-BE49-F238E27FC236}">
                <a16:creationId xmlns:a16="http://schemas.microsoft.com/office/drawing/2014/main" id="{30F0773E-3509-58E4-82B5-204703D73DA0}"/>
              </a:ext>
            </a:extLst>
          </p:cNvPr>
          <p:cNvSpPr txBox="1"/>
          <p:nvPr/>
        </p:nvSpPr>
        <p:spPr>
          <a:xfrm>
            <a:off x="6091799" y="1576936"/>
            <a:ext cx="2743200" cy="3256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6921E"/>
                </a:solidFill>
                <a:latin typeface="Brandon Grotesque Bold" panose="020B0803020203060202" pitchFamily="34" charset="0"/>
              </a:rPr>
              <a:t>CALIFORNIA TRIBAL FUND</a:t>
            </a:r>
          </a:p>
        </p:txBody>
      </p:sp>
      <p:sp>
        <p:nvSpPr>
          <p:cNvPr id="21" name="TextBox 20">
            <a:extLst>
              <a:ext uri="{FF2B5EF4-FFF2-40B4-BE49-F238E27FC236}">
                <a16:creationId xmlns:a16="http://schemas.microsoft.com/office/drawing/2014/main" id="{607D3993-38FE-EACF-56A3-5DB9B56F3CAA}"/>
              </a:ext>
            </a:extLst>
          </p:cNvPr>
          <p:cNvSpPr txBox="1"/>
          <p:nvPr/>
        </p:nvSpPr>
        <p:spPr>
          <a:xfrm>
            <a:off x="354419" y="4743184"/>
            <a:ext cx="2743200" cy="12414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821D19"/>
                </a:solidFill>
                <a:latin typeface="Brandon Grotesque Regular" panose="020B0503020203060202" pitchFamily="34" charset="0"/>
              </a:rPr>
              <a:t>Financial and technical assistance to support Native ecological stewardship and Native control of ancestral lands and resources.</a:t>
            </a:r>
          </a:p>
        </p:txBody>
      </p:sp>
      <p:sp>
        <p:nvSpPr>
          <p:cNvPr id="32" name="TextBox 31">
            <a:extLst>
              <a:ext uri="{FF2B5EF4-FFF2-40B4-BE49-F238E27FC236}">
                <a16:creationId xmlns:a16="http://schemas.microsoft.com/office/drawing/2014/main" id="{ECBEEA46-7AFD-9A19-FE01-6E0DC71F8057}"/>
              </a:ext>
            </a:extLst>
          </p:cNvPr>
          <p:cNvSpPr txBox="1"/>
          <p:nvPr/>
        </p:nvSpPr>
        <p:spPr>
          <a:xfrm>
            <a:off x="6091799" y="4743184"/>
            <a:ext cx="2743200" cy="14704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821D19"/>
                </a:solidFill>
                <a:latin typeface="Brandon Grotesque Regular" panose="020B0503020203060202" pitchFamily="34" charset="0"/>
              </a:rPr>
              <a:t>Nonprofit capacity-building activities, support for Native arts, Native language immersion, professional development and coalition building.</a:t>
            </a:r>
          </a:p>
        </p:txBody>
      </p:sp>
      <p:sp>
        <p:nvSpPr>
          <p:cNvPr id="33" name="TextBox 32">
            <a:extLst>
              <a:ext uri="{FF2B5EF4-FFF2-40B4-BE49-F238E27FC236}">
                <a16:creationId xmlns:a16="http://schemas.microsoft.com/office/drawing/2014/main" id="{F3EBC455-196C-49BE-5F68-CEE529B42577}"/>
              </a:ext>
            </a:extLst>
          </p:cNvPr>
          <p:cNvSpPr txBox="1"/>
          <p:nvPr/>
        </p:nvSpPr>
        <p:spPr>
          <a:xfrm>
            <a:off x="354419" y="4188609"/>
            <a:ext cx="2743200" cy="5545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6921E"/>
                </a:solidFill>
                <a:latin typeface="Brandon Grotesque Bold" panose="020B0803020203060202" pitchFamily="34" charset="0"/>
              </a:rPr>
              <a:t>STEWARDING </a:t>
            </a:r>
          </a:p>
          <a:p>
            <a:r>
              <a:rPr lang="en-US" sz="1600" dirty="0">
                <a:solidFill>
                  <a:srgbClr val="F6921E"/>
                </a:solidFill>
                <a:latin typeface="Brandon Grotesque Bold" panose="020B0803020203060202" pitchFamily="34" charset="0"/>
              </a:rPr>
              <a:t>NATIVE LANDS</a:t>
            </a:r>
          </a:p>
        </p:txBody>
      </p:sp>
      <p:sp>
        <p:nvSpPr>
          <p:cNvPr id="8" name="Rectangle 7">
            <a:extLst>
              <a:ext uri="{FF2B5EF4-FFF2-40B4-BE49-F238E27FC236}">
                <a16:creationId xmlns:a16="http://schemas.microsoft.com/office/drawing/2014/main" id="{197111C4-436D-2284-21F6-CF9562B37BE6}"/>
              </a:ext>
            </a:extLst>
          </p:cNvPr>
          <p:cNvSpPr/>
          <p:nvPr/>
        </p:nvSpPr>
        <p:spPr bwMode="auto">
          <a:xfrm>
            <a:off x="3219631" y="1501526"/>
            <a:ext cx="2743200" cy="2286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1" i="0" u="none" strike="noStrike" cap="none" normalizeH="0" baseline="0" dirty="0">
              <a:ln>
                <a:noFill/>
              </a:ln>
              <a:effectLst/>
              <a:latin typeface="Arial" panose="020B0604020202020204" pitchFamily="34" charset="0"/>
              <a:cs typeface="Source Han Sans CN" charset="0"/>
            </a:endParaRPr>
          </a:p>
        </p:txBody>
      </p:sp>
      <p:sp>
        <p:nvSpPr>
          <p:cNvPr id="10" name="Rectangle 9">
            <a:extLst>
              <a:ext uri="{FF2B5EF4-FFF2-40B4-BE49-F238E27FC236}">
                <a16:creationId xmlns:a16="http://schemas.microsoft.com/office/drawing/2014/main" id="{1F7D7269-2D99-7019-0EBA-170B022EB890}"/>
              </a:ext>
            </a:extLst>
          </p:cNvPr>
          <p:cNvSpPr/>
          <p:nvPr/>
        </p:nvSpPr>
        <p:spPr bwMode="auto">
          <a:xfrm>
            <a:off x="3219631" y="4110353"/>
            <a:ext cx="2743200" cy="2286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1" i="0" u="none" strike="noStrike" cap="none" normalizeH="0" baseline="0" dirty="0">
              <a:ln>
                <a:noFill/>
              </a:ln>
              <a:effectLst/>
              <a:latin typeface="Arial" panose="020B0604020202020204" pitchFamily="34" charset="0"/>
              <a:cs typeface="Source Han Sans CN" charset="0"/>
            </a:endParaRPr>
          </a:p>
        </p:txBody>
      </p:sp>
      <p:sp>
        <p:nvSpPr>
          <p:cNvPr id="16" name="TextBox 15">
            <a:extLst>
              <a:ext uri="{FF2B5EF4-FFF2-40B4-BE49-F238E27FC236}">
                <a16:creationId xmlns:a16="http://schemas.microsoft.com/office/drawing/2014/main" id="{829588AE-C67B-55C8-43B6-66758A55A00A}"/>
              </a:ext>
            </a:extLst>
          </p:cNvPr>
          <p:cNvSpPr txBox="1"/>
          <p:nvPr/>
        </p:nvSpPr>
        <p:spPr>
          <a:xfrm>
            <a:off x="3219631" y="2350800"/>
            <a:ext cx="2743200" cy="783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821D19"/>
                </a:solidFill>
                <a:latin typeface="Brandon Grotesque Regular" panose="020B0503020203060202" pitchFamily="34" charset="0"/>
              </a:rPr>
              <a:t>Native food systems, food security, health and nutrition and food sovereignty efforts.</a:t>
            </a:r>
          </a:p>
        </p:txBody>
      </p:sp>
      <p:sp>
        <p:nvSpPr>
          <p:cNvPr id="19" name="TextBox 18">
            <a:extLst>
              <a:ext uri="{FF2B5EF4-FFF2-40B4-BE49-F238E27FC236}">
                <a16:creationId xmlns:a16="http://schemas.microsoft.com/office/drawing/2014/main" id="{45E7AB49-3F8E-5ECC-5098-F267A92F3E66}"/>
              </a:ext>
            </a:extLst>
          </p:cNvPr>
          <p:cNvSpPr txBox="1"/>
          <p:nvPr/>
        </p:nvSpPr>
        <p:spPr>
          <a:xfrm>
            <a:off x="3227688" y="1576936"/>
            <a:ext cx="2743200" cy="8127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6921E"/>
                </a:solidFill>
                <a:latin typeface="Brandon Grotesque Bold" panose="020B0803020203060202" pitchFamily="34" charset="0"/>
              </a:rPr>
              <a:t>NOURISHING </a:t>
            </a:r>
          </a:p>
          <a:p>
            <a:r>
              <a:rPr lang="en-US" sz="1600" dirty="0">
                <a:solidFill>
                  <a:srgbClr val="F6921E"/>
                </a:solidFill>
                <a:latin typeface="Brandon Grotesque Bold" panose="020B0803020203060202" pitchFamily="34" charset="0"/>
              </a:rPr>
              <a:t>NATIVE FOODS </a:t>
            </a:r>
          </a:p>
          <a:p>
            <a:r>
              <a:rPr lang="en-US" sz="1600" dirty="0">
                <a:solidFill>
                  <a:srgbClr val="F6921E"/>
                </a:solidFill>
                <a:latin typeface="Brandon Grotesque Bold" panose="020B0803020203060202" pitchFamily="34" charset="0"/>
              </a:rPr>
              <a:t>AND HEALTH</a:t>
            </a:r>
          </a:p>
        </p:txBody>
      </p:sp>
      <p:sp>
        <p:nvSpPr>
          <p:cNvPr id="22" name="TextBox 21">
            <a:extLst>
              <a:ext uri="{FF2B5EF4-FFF2-40B4-BE49-F238E27FC236}">
                <a16:creationId xmlns:a16="http://schemas.microsoft.com/office/drawing/2014/main" id="{83FFE7C2-3928-014D-75A2-BCBB33FC3F78}"/>
              </a:ext>
            </a:extLst>
          </p:cNvPr>
          <p:cNvSpPr txBox="1"/>
          <p:nvPr/>
        </p:nvSpPr>
        <p:spPr>
          <a:xfrm>
            <a:off x="3209471" y="4743184"/>
            <a:ext cx="2743200" cy="10125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821D19"/>
                </a:solidFill>
                <a:latin typeface="Brandon Grotesque Regular" panose="020B0503020203060202" pitchFamily="34" charset="0"/>
              </a:rPr>
              <a:t>Native Youth and Culture Fund, college scholarship/internship programs, and youth-oriented financial education.</a:t>
            </a:r>
          </a:p>
        </p:txBody>
      </p:sp>
      <p:sp>
        <p:nvSpPr>
          <p:cNvPr id="34" name="TextBox 33">
            <a:extLst>
              <a:ext uri="{FF2B5EF4-FFF2-40B4-BE49-F238E27FC236}">
                <a16:creationId xmlns:a16="http://schemas.microsoft.com/office/drawing/2014/main" id="{300F6979-922F-B5C4-5E81-2DB6CCC2B491}"/>
              </a:ext>
            </a:extLst>
          </p:cNvPr>
          <p:cNvSpPr txBox="1"/>
          <p:nvPr/>
        </p:nvSpPr>
        <p:spPr>
          <a:xfrm>
            <a:off x="3219631" y="4188608"/>
            <a:ext cx="2743200" cy="5545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6921E"/>
                </a:solidFill>
                <a:latin typeface="Brandon Grotesque Bold" panose="020B0803020203060202" pitchFamily="34" charset="0"/>
              </a:rPr>
              <a:t>INVESTING IN </a:t>
            </a:r>
          </a:p>
          <a:p>
            <a:r>
              <a:rPr lang="en-US" sz="1600" dirty="0">
                <a:solidFill>
                  <a:srgbClr val="F6921E"/>
                </a:solidFill>
                <a:latin typeface="Brandon Grotesque Bold" panose="020B0803020203060202" pitchFamily="34" charset="0"/>
              </a:rPr>
              <a:t>NATIVE YOUTH</a:t>
            </a:r>
          </a:p>
        </p:txBody>
      </p:sp>
      <p:sp>
        <p:nvSpPr>
          <p:cNvPr id="41" name="TextBox 40">
            <a:extLst>
              <a:ext uri="{FF2B5EF4-FFF2-40B4-BE49-F238E27FC236}">
                <a16:creationId xmlns:a16="http://schemas.microsoft.com/office/drawing/2014/main" id="{B1722CF0-2ABE-0A37-2AB8-C21801B8E18E}"/>
              </a:ext>
            </a:extLst>
          </p:cNvPr>
          <p:cNvSpPr txBox="1"/>
          <p:nvPr/>
        </p:nvSpPr>
        <p:spPr>
          <a:xfrm>
            <a:off x="6091799" y="4191121"/>
            <a:ext cx="2743200" cy="5545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6921E"/>
                </a:solidFill>
                <a:latin typeface="Brandon Grotesque Bold" panose="020B0803020203060202" pitchFamily="34" charset="0"/>
              </a:rPr>
              <a:t>NATIVE ARTS, LANGUAGE, &amp; CULTURE</a:t>
            </a:r>
          </a:p>
        </p:txBody>
      </p:sp>
      <p:pic>
        <p:nvPicPr>
          <p:cNvPr id="24" name="Picture 23">
            <a:extLst>
              <a:ext uri="{FF2B5EF4-FFF2-40B4-BE49-F238E27FC236}">
                <a16:creationId xmlns:a16="http://schemas.microsoft.com/office/drawing/2014/main" id="{B7C6AFB2-4E6B-4B43-ABD3-356C494DFB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29600" y="6172200"/>
            <a:ext cx="768180" cy="596875"/>
          </a:xfrm>
          <a:prstGeom prst="rect">
            <a:avLst/>
          </a:prstGeom>
        </p:spPr>
      </p:pic>
    </p:spTree>
    <p:extLst>
      <p:ext uri="{BB962C8B-B14F-4D97-AF65-F5344CB8AC3E}">
        <p14:creationId xmlns:p14="http://schemas.microsoft.com/office/powerpoint/2010/main" val="320024593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00EC76-EA6A-E93C-88D5-B001D3167D86}"/>
              </a:ext>
            </a:extLst>
          </p:cNvPr>
          <p:cNvSpPr txBox="1"/>
          <p:nvPr/>
        </p:nvSpPr>
        <p:spPr>
          <a:xfrm>
            <a:off x="639534" y="1524000"/>
            <a:ext cx="7737024" cy="7318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rgbClr val="2A4443"/>
                </a:solidFill>
                <a:latin typeface="Brandon Grotesque BOLD"/>
              </a:rPr>
              <a:t>ABOUT NYCF</a:t>
            </a:r>
            <a:endParaRPr lang="en-US" sz="2000" dirty="0"/>
          </a:p>
        </p:txBody>
      </p:sp>
      <p:sp>
        <p:nvSpPr>
          <p:cNvPr id="7" name="Rectangle 6">
            <a:extLst>
              <a:ext uri="{FF2B5EF4-FFF2-40B4-BE49-F238E27FC236}">
                <a16:creationId xmlns:a16="http://schemas.microsoft.com/office/drawing/2014/main" id="{DD73DFF7-1058-9D5B-C382-BE6E7D6687C1}"/>
              </a:ext>
            </a:extLst>
          </p:cNvPr>
          <p:cNvSpPr/>
          <p:nvPr/>
        </p:nvSpPr>
        <p:spPr bwMode="auto">
          <a:xfrm>
            <a:off x="767442" y="2243821"/>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sp>
        <p:nvSpPr>
          <p:cNvPr id="9" name="TextBox 8">
            <a:extLst>
              <a:ext uri="{FF2B5EF4-FFF2-40B4-BE49-F238E27FC236}">
                <a16:creationId xmlns:a16="http://schemas.microsoft.com/office/drawing/2014/main" id="{126EC19F-BB9A-87FF-34A7-75A026C9959D}"/>
              </a:ext>
            </a:extLst>
          </p:cNvPr>
          <p:cNvSpPr txBox="1"/>
          <p:nvPr/>
        </p:nvSpPr>
        <p:spPr>
          <a:xfrm>
            <a:off x="304800" y="2653328"/>
            <a:ext cx="853440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00000"/>
              </a:lnSpc>
              <a:buClr>
                <a:srgbClr val="F6921E"/>
              </a:buClr>
              <a:buSzPct val="400000"/>
              <a:buFont typeface="Brandon Grotesque Medium" panose="020B0603020203060202" pitchFamily="34" charset="0"/>
              <a:buChar char="."/>
            </a:pPr>
            <a:r>
              <a:rPr lang="en-US" dirty="0">
                <a:solidFill>
                  <a:srgbClr val="000000"/>
                </a:solidFill>
                <a:latin typeface="Brandon Grotesque Medium"/>
                <a:cs typeface="Arial"/>
              </a:rPr>
              <a:t>Launched in 2002 to support Native youth programs that provide Native language learning, leadership building, and intergenerational mentoring. </a:t>
            </a:r>
          </a:p>
          <a:p>
            <a:pPr marL="285750" indent="-285750">
              <a:lnSpc>
                <a:spcPct val="100000"/>
              </a:lnSpc>
              <a:buClr>
                <a:srgbClr val="F6921E"/>
              </a:buClr>
              <a:buSzPct val="400000"/>
              <a:buFont typeface="Brandon Grotesque Medium" panose="020B0603020203060202" pitchFamily="34" charset="0"/>
              <a:buChar char="."/>
            </a:pPr>
            <a:endParaRPr lang="en-US" dirty="0">
              <a:solidFill>
                <a:srgbClr val="000000"/>
              </a:solidFill>
              <a:latin typeface="Brandon Grotesque Medium"/>
              <a:cs typeface="Arial"/>
            </a:endParaRPr>
          </a:p>
          <a:p>
            <a:pPr marL="285750" indent="-285750">
              <a:lnSpc>
                <a:spcPct val="100000"/>
              </a:lnSpc>
              <a:buClr>
                <a:srgbClr val="F6921E"/>
              </a:buClr>
              <a:buSzPct val="400000"/>
              <a:buFont typeface="Brandon Grotesque Medium" panose="020B0603020203060202" pitchFamily="34" charset="0"/>
              <a:buChar char="."/>
            </a:pPr>
            <a:r>
              <a:rPr lang="en-US" dirty="0">
                <a:solidFill>
                  <a:srgbClr val="000000"/>
                </a:solidFill>
                <a:latin typeface="Brandon Grotesque Medium"/>
                <a:cs typeface="Arial"/>
              </a:rPr>
              <a:t>Through NYCF First Nations has awarded 532 grants totaling to over $10.3 million</a:t>
            </a:r>
          </a:p>
          <a:p>
            <a:pPr marL="285750" indent="-285750">
              <a:lnSpc>
                <a:spcPct val="100000"/>
              </a:lnSpc>
              <a:buClr>
                <a:srgbClr val="F6921E"/>
              </a:buClr>
              <a:buSzPct val="400000"/>
              <a:buFont typeface="Brandon Grotesque Medium" panose="020B0603020203060202" pitchFamily="34" charset="0"/>
              <a:buChar char="."/>
            </a:pPr>
            <a:endParaRPr lang="en-US" dirty="0">
              <a:solidFill>
                <a:srgbClr val="000000"/>
              </a:solidFill>
              <a:latin typeface="Brandon Grotesque Medium"/>
              <a:cs typeface="Arial"/>
            </a:endParaRPr>
          </a:p>
          <a:p>
            <a:pPr marL="285750" indent="-285750">
              <a:lnSpc>
                <a:spcPct val="100000"/>
              </a:lnSpc>
              <a:buClr>
                <a:srgbClr val="F6921E"/>
              </a:buClr>
              <a:buSzPct val="400000"/>
              <a:buFont typeface="Brandon Grotesque Medium" panose="020B0603020203060202" pitchFamily="34" charset="0"/>
              <a:buChar char="."/>
            </a:pPr>
            <a:r>
              <a:rPr lang="en-US" dirty="0">
                <a:solidFill>
                  <a:srgbClr val="000000"/>
                </a:solidFill>
                <a:latin typeface="Brandon Grotesque Medium"/>
                <a:cs typeface="Arial"/>
              </a:rPr>
              <a:t>First Nations believes that Native youth represent the future of Native communities and by investing in youth and giving them a sense of place and tradition in the community, it ensures a future of bright and capable leaders. First Nations’ programs supported NYCF meet youth where they are, support them in accomplishing their goals and dreams as future leaders, and shape pathways that prepare them for an empowered adulthood guided by their cultures and families. Through this opportunity, First Nations’ hopes to support programs focused on building a path towards sustainability and longevity.   </a:t>
            </a:r>
          </a:p>
          <a:p>
            <a:pPr>
              <a:lnSpc>
                <a:spcPct val="100000"/>
              </a:lnSpc>
            </a:pPr>
            <a:endParaRPr lang="en-US" dirty="0">
              <a:solidFill>
                <a:srgbClr val="000000"/>
              </a:solidFill>
              <a:latin typeface="Brandon Grotesque Medium"/>
              <a:cs typeface="Arial"/>
            </a:endParaRPr>
          </a:p>
        </p:txBody>
      </p:sp>
      <p:pic>
        <p:nvPicPr>
          <p:cNvPr id="27" name="Picture 26">
            <a:extLst>
              <a:ext uri="{FF2B5EF4-FFF2-40B4-BE49-F238E27FC236}">
                <a16:creationId xmlns:a16="http://schemas.microsoft.com/office/drawing/2014/main" id="{25B33901-CF6D-A9D4-5948-4A5AB3019C7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0698"/>
            <a:ext cx="9144000" cy="1319869"/>
          </a:xfrm>
          <a:prstGeom prst="rect">
            <a:avLst/>
          </a:prstGeom>
        </p:spPr>
      </p:pic>
      <p:pic>
        <p:nvPicPr>
          <p:cNvPr id="2" name="Picture 1">
            <a:extLst>
              <a:ext uri="{FF2B5EF4-FFF2-40B4-BE49-F238E27FC236}">
                <a16:creationId xmlns:a16="http://schemas.microsoft.com/office/drawing/2014/main" id="{CF516F00-D0A0-9979-560E-59E4E153C5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392" y="6056676"/>
            <a:ext cx="768180" cy="596876"/>
          </a:xfrm>
          <a:prstGeom prst="rect">
            <a:avLst/>
          </a:prstGeom>
        </p:spPr>
      </p:pic>
    </p:spTree>
    <p:extLst>
      <p:ext uri="{BB962C8B-B14F-4D97-AF65-F5344CB8AC3E}">
        <p14:creationId xmlns:p14="http://schemas.microsoft.com/office/powerpoint/2010/main" val="371175897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ackground pattern&#10;&#10;Description automatically generated">
            <a:extLst>
              <a:ext uri="{FF2B5EF4-FFF2-40B4-BE49-F238E27FC236}">
                <a16:creationId xmlns:a16="http://schemas.microsoft.com/office/drawing/2014/main" id="{D508BD3F-6057-C40D-C8AF-1D323A553841}"/>
              </a:ext>
            </a:extLst>
          </p:cNvPr>
          <p:cNvPicPr>
            <a:picLocks noChangeAspect="1"/>
          </p:cNvPicPr>
          <p:nvPr/>
        </p:nvPicPr>
        <p:blipFill>
          <a:blip r:embed="rId3"/>
          <a:stretch>
            <a:fillRect/>
          </a:stretch>
        </p:blipFill>
        <p:spPr>
          <a:xfrm>
            <a:off x="-1360" y="4294195"/>
            <a:ext cx="9145360" cy="2580872"/>
          </a:xfrm>
          <a:prstGeom prst="rect">
            <a:avLst/>
          </a:prstGeom>
        </p:spPr>
      </p:pic>
      <p:sp>
        <p:nvSpPr>
          <p:cNvPr id="6" name="TextBox 5">
            <a:extLst>
              <a:ext uri="{FF2B5EF4-FFF2-40B4-BE49-F238E27FC236}">
                <a16:creationId xmlns:a16="http://schemas.microsoft.com/office/drawing/2014/main" id="{8D37CDC0-F2C7-09E8-74A8-7D35875715A3}"/>
              </a:ext>
            </a:extLst>
          </p:cNvPr>
          <p:cNvSpPr txBox="1"/>
          <p:nvPr/>
        </p:nvSpPr>
        <p:spPr>
          <a:xfrm>
            <a:off x="381000" y="155871"/>
            <a:ext cx="7734712" cy="7318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4400" b="0" i="0" u="none" strike="noStrike" kern="1200" cap="none" spc="0" normalizeH="0" baseline="0" noProof="0" dirty="0">
                <a:ln>
                  <a:noFill/>
                </a:ln>
                <a:solidFill>
                  <a:srgbClr val="2A4443"/>
                </a:solidFill>
                <a:effectLst/>
                <a:uLnTx/>
                <a:uFillTx/>
                <a:latin typeface="Brandon Grotesque BOLD"/>
                <a:ea typeface="+mn-ea"/>
              </a:rPr>
              <a:t>ELIGIBLE ENTITIES</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endParaRPr>
          </a:p>
        </p:txBody>
      </p:sp>
      <p:pic>
        <p:nvPicPr>
          <p:cNvPr id="2" name="Picture 1">
            <a:extLst>
              <a:ext uri="{FF2B5EF4-FFF2-40B4-BE49-F238E27FC236}">
                <a16:creationId xmlns:a16="http://schemas.microsoft.com/office/drawing/2014/main" id="{DFC44D89-33E0-2C83-1BBB-9399808FB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3541" y="6211852"/>
            <a:ext cx="768180" cy="596876"/>
          </a:xfrm>
          <a:prstGeom prst="rect">
            <a:avLst/>
          </a:prstGeom>
        </p:spPr>
      </p:pic>
      <p:sp>
        <p:nvSpPr>
          <p:cNvPr id="10" name="TextBox 9">
            <a:extLst>
              <a:ext uri="{FF2B5EF4-FFF2-40B4-BE49-F238E27FC236}">
                <a16:creationId xmlns:a16="http://schemas.microsoft.com/office/drawing/2014/main" id="{6BD1F357-9326-4D52-ADC1-D899D18103E2}"/>
              </a:ext>
            </a:extLst>
          </p:cNvPr>
          <p:cNvSpPr txBox="1"/>
          <p:nvPr/>
        </p:nvSpPr>
        <p:spPr>
          <a:xfrm>
            <a:off x="2419245" y="1105511"/>
            <a:ext cx="1832589" cy="1129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2400" b="0" i="0" u="none" strike="noStrike" kern="1200" cap="none" spc="0" normalizeH="0" baseline="0" noProof="0" dirty="0">
                <a:ln>
                  <a:noFill/>
                </a:ln>
                <a:solidFill>
                  <a:srgbClr val="FFFFFF"/>
                </a:solidFill>
                <a:effectLst/>
                <a:uLnTx/>
                <a:uFillTx/>
                <a:latin typeface="Brandon Grotesque BOLD"/>
                <a:ea typeface="+mn-ea"/>
              </a:rPr>
              <a:t>Tribal Government Programs</a:t>
            </a:r>
          </a:p>
        </p:txBody>
      </p:sp>
      <p:sp>
        <p:nvSpPr>
          <p:cNvPr id="14" name="TextBox 13">
            <a:extLst>
              <a:ext uri="{FF2B5EF4-FFF2-40B4-BE49-F238E27FC236}">
                <a16:creationId xmlns:a16="http://schemas.microsoft.com/office/drawing/2014/main" id="{64B1305A-2F8E-43B7-A023-644EE024A4F9}"/>
              </a:ext>
            </a:extLst>
          </p:cNvPr>
          <p:cNvSpPr txBox="1"/>
          <p:nvPr/>
        </p:nvSpPr>
        <p:spPr>
          <a:xfrm>
            <a:off x="5303477" y="1273608"/>
            <a:ext cx="1832589" cy="7857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2400" b="0" i="0" u="none" strike="noStrike" kern="1200" cap="none" spc="0" normalizeH="0" baseline="0" noProof="0" dirty="0">
                <a:ln>
                  <a:noFill/>
                </a:ln>
                <a:solidFill>
                  <a:srgbClr val="FFFFFF"/>
                </a:solidFill>
                <a:effectLst/>
                <a:uLnTx/>
                <a:uFillTx/>
                <a:latin typeface="Brandon Grotesque BOLD"/>
                <a:ea typeface="+mn-ea"/>
              </a:rPr>
              <a:t>Tribal § 7871 entities</a:t>
            </a:r>
          </a:p>
        </p:txBody>
      </p:sp>
      <p:sp>
        <p:nvSpPr>
          <p:cNvPr id="17" name="TextBox 16">
            <a:extLst>
              <a:ext uri="{FF2B5EF4-FFF2-40B4-BE49-F238E27FC236}">
                <a16:creationId xmlns:a16="http://schemas.microsoft.com/office/drawing/2014/main" id="{AD28069E-E1A9-4838-8960-6877C2A32D29}"/>
              </a:ext>
            </a:extLst>
          </p:cNvPr>
          <p:cNvSpPr txBox="1"/>
          <p:nvPr/>
        </p:nvSpPr>
        <p:spPr>
          <a:xfrm>
            <a:off x="5002467" y="2804872"/>
            <a:ext cx="2430730" cy="1242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2000" b="0" i="0" u="none" strike="noStrike" kern="1200" cap="none" spc="0" normalizeH="0" baseline="0" noProof="0" dirty="0">
                <a:ln>
                  <a:noFill/>
                </a:ln>
                <a:solidFill>
                  <a:srgbClr val="FFFFFF"/>
                </a:solidFill>
                <a:effectLst/>
                <a:uLnTx/>
                <a:uFillTx/>
                <a:latin typeface="Brandon Grotesque BOLD"/>
                <a:ea typeface="+mn-ea"/>
              </a:rPr>
              <a:t>Native-Controlled Community Organizations </a:t>
            </a:r>
          </a:p>
          <a:p>
            <a:pPr marL="0" marR="0" lvl="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2000" b="0" i="0" u="none" strike="noStrike" kern="1200" cap="none" spc="0" normalizeH="0" baseline="0" noProof="0" dirty="0">
                <a:ln>
                  <a:noFill/>
                </a:ln>
                <a:solidFill>
                  <a:srgbClr val="FFFFFF"/>
                </a:solidFill>
                <a:effectLst/>
                <a:uLnTx/>
                <a:uFillTx/>
                <a:latin typeface="Brandon Grotesque BOLD"/>
                <a:ea typeface="+mn-ea"/>
              </a:rPr>
              <a:t>(with a fiscal agent)</a:t>
            </a:r>
          </a:p>
        </p:txBody>
      </p:sp>
      <p:graphicFrame>
        <p:nvGraphicFramePr>
          <p:cNvPr id="3" name="Diagram 2">
            <a:extLst>
              <a:ext uri="{FF2B5EF4-FFF2-40B4-BE49-F238E27FC236}">
                <a16:creationId xmlns:a16="http://schemas.microsoft.com/office/drawing/2014/main" id="{ABF27713-6E6C-4606-AF3D-CA0886082FCB}"/>
              </a:ext>
            </a:extLst>
          </p:cNvPr>
          <p:cNvGraphicFramePr/>
          <p:nvPr>
            <p:extLst>
              <p:ext uri="{D42A27DB-BD31-4B8C-83A1-F6EECF244321}">
                <p14:modId xmlns:p14="http://schemas.microsoft.com/office/powerpoint/2010/main" val="1636195414"/>
              </p:ext>
            </p:extLst>
          </p:nvPr>
        </p:nvGraphicFramePr>
        <p:xfrm>
          <a:off x="1219200" y="1134414"/>
          <a:ext cx="6339373" cy="41535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Rectangle 10">
            <a:extLst>
              <a:ext uri="{FF2B5EF4-FFF2-40B4-BE49-F238E27FC236}">
                <a16:creationId xmlns:a16="http://schemas.microsoft.com/office/drawing/2014/main" id="{B3F09F89-2308-4A0C-A1CE-B6B4FD3DB06F}"/>
              </a:ext>
            </a:extLst>
          </p:cNvPr>
          <p:cNvSpPr/>
          <p:nvPr/>
        </p:nvSpPr>
        <p:spPr bwMode="auto">
          <a:xfrm>
            <a:off x="533400" y="880115"/>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sp>
        <p:nvSpPr>
          <p:cNvPr id="5" name="Rectangle 4">
            <a:extLst>
              <a:ext uri="{FF2B5EF4-FFF2-40B4-BE49-F238E27FC236}">
                <a16:creationId xmlns:a16="http://schemas.microsoft.com/office/drawing/2014/main" id="{64F904E6-5505-43C8-8970-69BA0CF6AAD9}"/>
              </a:ext>
            </a:extLst>
          </p:cNvPr>
          <p:cNvSpPr/>
          <p:nvPr/>
        </p:nvSpPr>
        <p:spPr>
          <a:xfrm>
            <a:off x="650048" y="5698468"/>
            <a:ext cx="7842541" cy="612412"/>
          </a:xfrm>
          <a:prstGeom prst="rect">
            <a:avLst/>
          </a:prstGeom>
        </p:spPr>
        <p:txBody>
          <a:bodyPr wrap="square">
            <a:spAutoFit/>
          </a:bodyPr>
          <a:lstStyle/>
          <a:p>
            <a:r>
              <a:rPr lang="en-US" i="1" dirty="0">
                <a:solidFill>
                  <a:srgbClr val="000000"/>
                </a:solidFill>
                <a:latin typeface="Brandon Grotesque Bold" panose="020B0803020203060202" pitchFamily="34" charset="0"/>
              </a:rPr>
              <a:t>Note: First Nations considers “Native-controlled” to mean that the majority (51% or more) of the organization’s Board of Directors is tribally affiliated.   </a:t>
            </a:r>
          </a:p>
        </p:txBody>
      </p:sp>
    </p:spTree>
    <p:extLst>
      <p:ext uri="{BB962C8B-B14F-4D97-AF65-F5344CB8AC3E}">
        <p14:creationId xmlns:p14="http://schemas.microsoft.com/office/powerpoint/2010/main" val="308839326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E93637B-0ADB-2B06-9B72-7E84751A48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92608" y="-9525"/>
            <a:ext cx="2954440" cy="6870253"/>
          </a:xfrm>
          <a:prstGeom prst="rect">
            <a:avLst/>
          </a:prstGeom>
        </p:spPr>
      </p:pic>
      <p:sp>
        <p:nvSpPr>
          <p:cNvPr id="5" name="TextBox 4">
            <a:extLst>
              <a:ext uri="{FF2B5EF4-FFF2-40B4-BE49-F238E27FC236}">
                <a16:creationId xmlns:a16="http://schemas.microsoft.com/office/drawing/2014/main" id="{BC00EC76-EA6A-E93C-88D5-B001D3167D86}"/>
              </a:ext>
            </a:extLst>
          </p:cNvPr>
          <p:cNvSpPr txBox="1"/>
          <p:nvPr/>
        </p:nvSpPr>
        <p:spPr>
          <a:xfrm>
            <a:off x="630008" y="605516"/>
            <a:ext cx="5562600" cy="7318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rgbClr val="2A4443"/>
                </a:solidFill>
                <a:latin typeface="Brandon Grotesque BOLD"/>
              </a:rPr>
              <a:t>GRANT OVERVIEW</a:t>
            </a:r>
            <a:endParaRPr lang="en-US" sz="2000" dirty="0"/>
          </a:p>
        </p:txBody>
      </p:sp>
      <p:sp>
        <p:nvSpPr>
          <p:cNvPr id="7" name="Rectangle 6">
            <a:extLst>
              <a:ext uri="{FF2B5EF4-FFF2-40B4-BE49-F238E27FC236}">
                <a16:creationId xmlns:a16="http://schemas.microsoft.com/office/drawing/2014/main" id="{DD73DFF7-1058-9D5B-C382-BE6E7D6687C1}"/>
              </a:ext>
            </a:extLst>
          </p:cNvPr>
          <p:cNvSpPr/>
          <p:nvPr/>
        </p:nvSpPr>
        <p:spPr bwMode="auto">
          <a:xfrm>
            <a:off x="757916" y="132533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sp>
        <p:nvSpPr>
          <p:cNvPr id="9" name="TextBox 8">
            <a:extLst>
              <a:ext uri="{FF2B5EF4-FFF2-40B4-BE49-F238E27FC236}">
                <a16:creationId xmlns:a16="http://schemas.microsoft.com/office/drawing/2014/main" id="{126EC19F-BB9A-87FF-34A7-75A026C9959D}"/>
              </a:ext>
            </a:extLst>
          </p:cNvPr>
          <p:cNvSpPr txBox="1"/>
          <p:nvPr/>
        </p:nvSpPr>
        <p:spPr>
          <a:xfrm>
            <a:off x="1680436" y="1665022"/>
            <a:ext cx="411748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pPr>
            <a:r>
              <a:rPr lang="en-US" sz="1600" dirty="0">
                <a:solidFill>
                  <a:srgbClr val="000000"/>
                </a:solidFill>
                <a:latin typeface="Brandon Grotesque Medium"/>
                <a:cs typeface="Arial"/>
              </a:rPr>
              <a:t>DEADLINE TO APPLY:</a:t>
            </a:r>
          </a:p>
          <a:p>
            <a:pPr>
              <a:lnSpc>
                <a:spcPct val="100000"/>
              </a:lnSpc>
            </a:pPr>
            <a:r>
              <a:rPr lang="en-US" sz="1600" dirty="0">
                <a:solidFill>
                  <a:srgbClr val="000000"/>
                </a:solidFill>
                <a:latin typeface="Brandon Grotesque Medium"/>
              </a:rPr>
              <a:t>Wednesday, June 5, 2024 no later than 5:00pm (Mountain Daylight Time)</a:t>
            </a:r>
          </a:p>
        </p:txBody>
      </p:sp>
      <p:sp>
        <p:nvSpPr>
          <p:cNvPr id="10" name="TextBox 9">
            <a:extLst>
              <a:ext uri="{FF2B5EF4-FFF2-40B4-BE49-F238E27FC236}">
                <a16:creationId xmlns:a16="http://schemas.microsoft.com/office/drawing/2014/main" id="{E2830B83-93C3-DAF0-9A4C-0A0D8BA3756D}"/>
              </a:ext>
            </a:extLst>
          </p:cNvPr>
          <p:cNvSpPr txBox="1"/>
          <p:nvPr/>
        </p:nvSpPr>
        <p:spPr>
          <a:xfrm>
            <a:off x="1680436" y="2802468"/>
            <a:ext cx="411748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pPr>
            <a:r>
              <a:rPr lang="en-US" sz="1600" dirty="0">
                <a:solidFill>
                  <a:srgbClr val="000000"/>
                </a:solidFill>
                <a:latin typeface="Brandon Grotesque Medium"/>
                <a:cs typeface="Arial"/>
              </a:rPr>
              <a:t>GRANT PERIOD:</a:t>
            </a:r>
          </a:p>
          <a:p>
            <a:pPr>
              <a:lnSpc>
                <a:spcPct val="100000"/>
              </a:lnSpc>
            </a:pPr>
            <a:r>
              <a:rPr lang="en-US" sz="1600" dirty="0">
                <a:solidFill>
                  <a:srgbClr val="000000"/>
                </a:solidFill>
                <a:latin typeface="Brandon Grotesque Medium"/>
              </a:rPr>
              <a:t>July 1, 2024 – June 30, 2026</a:t>
            </a:r>
          </a:p>
        </p:txBody>
      </p:sp>
      <p:sp>
        <p:nvSpPr>
          <p:cNvPr id="12" name="TextBox 11">
            <a:extLst>
              <a:ext uri="{FF2B5EF4-FFF2-40B4-BE49-F238E27FC236}">
                <a16:creationId xmlns:a16="http://schemas.microsoft.com/office/drawing/2014/main" id="{B0C0A5A8-BB88-D7DE-A9E5-DB7CE8713788}"/>
              </a:ext>
            </a:extLst>
          </p:cNvPr>
          <p:cNvSpPr txBox="1"/>
          <p:nvPr/>
        </p:nvSpPr>
        <p:spPr>
          <a:xfrm>
            <a:off x="1680436" y="5077361"/>
            <a:ext cx="411748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pPr>
            <a:r>
              <a:rPr lang="en-US" sz="1600" dirty="0">
                <a:solidFill>
                  <a:srgbClr val="000000"/>
                </a:solidFill>
                <a:latin typeface="Brandon Grotesque Medium"/>
                <a:cs typeface="Arial"/>
              </a:rPr>
              <a:t>GRANT DETERMINATION NOTIFICATIONS:</a:t>
            </a:r>
          </a:p>
          <a:p>
            <a:pPr>
              <a:lnSpc>
                <a:spcPct val="100000"/>
              </a:lnSpc>
            </a:pPr>
            <a:r>
              <a:rPr lang="en-US" sz="1600" dirty="0">
                <a:solidFill>
                  <a:srgbClr val="000000"/>
                </a:solidFill>
                <a:latin typeface="Brandon Grotesque Medium"/>
                <a:cs typeface="Arial"/>
              </a:rPr>
              <a:t>Notifications on the final status of your grant application will be made on or before Sunday, June 30, 2024</a:t>
            </a:r>
            <a:endParaRPr lang="en-US" sz="1600" dirty="0">
              <a:solidFill>
                <a:srgbClr val="000000"/>
              </a:solidFill>
              <a:latin typeface="Brandon Grotesque Medium"/>
            </a:endParaRPr>
          </a:p>
        </p:txBody>
      </p:sp>
      <p:pic>
        <p:nvPicPr>
          <p:cNvPr id="6" name="Picture 13">
            <a:extLst>
              <a:ext uri="{FF2B5EF4-FFF2-40B4-BE49-F238E27FC236}">
                <a16:creationId xmlns:a16="http://schemas.microsoft.com/office/drawing/2014/main" id="{6533B07E-5941-F8CF-8178-7CF1E5B77DB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29330" y="1693061"/>
            <a:ext cx="424542" cy="457200"/>
          </a:xfrm>
          <a:prstGeom prst="rect">
            <a:avLst/>
          </a:prstGeom>
        </p:spPr>
      </p:pic>
      <p:sp>
        <p:nvSpPr>
          <p:cNvPr id="15" name="TextBox 14">
            <a:extLst>
              <a:ext uri="{FF2B5EF4-FFF2-40B4-BE49-F238E27FC236}">
                <a16:creationId xmlns:a16="http://schemas.microsoft.com/office/drawing/2014/main" id="{3CF6F6E4-842E-4DF2-997F-AA1245123301}"/>
              </a:ext>
            </a:extLst>
          </p:cNvPr>
          <p:cNvSpPr txBox="1"/>
          <p:nvPr/>
        </p:nvSpPr>
        <p:spPr>
          <a:xfrm>
            <a:off x="1680436" y="3939914"/>
            <a:ext cx="41174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pPr>
            <a:r>
              <a:rPr lang="en-US" sz="1600" dirty="0">
                <a:solidFill>
                  <a:srgbClr val="000000"/>
                </a:solidFill>
                <a:latin typeface="Brandon Grotesque Medium"/>
                <a:cs typeface="Arial"/>
              </a:rPr>
              <a:t>AWARD CEILING:</a:t>
            </a:r>
          </a:p>
          <a:p>
            <a:pPr>
              <a:lnSpc>
                <a:spcPct val="100000"/>
              </a:lnSpc>
            </a:pPr>
            <a:r>
              <a:rPr lang="en-US" sz="1600" dirty="0">
                <a:solidFill>
                  <a:srgbClr val="000000"/>
                </a:solidFill>
                <a:latin typeface="Brandon Grotesque Medium"/>
                <a:cs typeface="Arial"/>
              </a:rPr>
              <a:t>Total requested funds under this funding opportunity should not exceed $60,000. </a:t>
            </a:r>
          </a:p>
        </p:txBody>
      </p:sp>
      <p:pic>
        <p:nvPicPr>
          <p:cNvPr id="17" name="Picture 16">
            <a:extLst>
              <a:ext uri="{FF2B5EF4-FFF2-40B4-BE49-F238E27FC236}">
                <a16:creationId xmlns:a16="http://schemas.microsoft.com/office/drawing/2014/main" id="{A19B2CB7-1A3D-480C-87B0-D08B31A247E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87980" y="2830507"/>
            <a:ext cx="507242" cy="457200"/>
          </a:xfrm>
          <a:prstGeom prst="rect">
            <a:avLst/>
          </a:prstGeom>
        </p:spPr>
      </p:pic>
      <p:pic>
        <p:nvPicPr>
          <p:cNvPr id="18" name="Picture 15" descr="A picture containing logo&#10;&#10;Description automatically generated">
            <a:extLst>
              <a:ext uri="{FF2B5EF4-FFF2-40B4-BE49-F238E27FC236}">
                <a16:creationId xmlns:a16="http://schemas.microsoft.com/office/drawing/2014/main" id="{08BB3D4B-DE72-4DA1-9CD4-039D2A0F51BD}"/>
              </a:ext>
            </a:extLst>
          </p:cNvPr>
          <p:cNvPicPr>
            <a:picLocks noChangeAspect="1"/>
          </p:cNvPicPr>
          <p:nvPr/>
        </p:nvPicPr>
        <p:blipFill>
          <a:blip r:embed="rId6"/>
          <a:stretch>
            <a:fillRect/>
          </a:stretch>
        </p:blipFill>
        <p:spPr>
          <a:xfrm>
            <a:off x="835403" y="3967953"/>
            <a:ext cx="612397" cy="457200"/>
          </a:xfrm>
          <a:prstGeom prst="rect">
            <a:avLst/>
          </a:prstGeom>
        </p:spPr>
      </p:pic>
      <p:pic>
        <p:nvPicPr>
          <p:cNvPr id="20" name="Picture 13" descr="A picture containing text&#10;&#10;Description automatically generated">
            <a:extLst>
              <a:ext uri="{FF2B5EF4-FFF2-40B4-BE49-F238E27FC236}">
                <a16:creationId xmlns:a16="http://schemas.microsoft.com/office/drawing/2014/main" id="{1666BBF1-E638-4964-A625-47942898FA34}"/>
              </a:ext>
            </a:extLst>
          </p:cNvPr>
          <p:cNvPicPr>
            <a:picLocks noChangeAspect="1"/>
          </p:cNvPicPr>
          <p:nvPr/>
        </p:nvPicPr>
        <p:blipFill>
          <a:blip r:embed="rId7"/>
          <a:stretch>
            <a:fillRect/>
          </a:stretch>
        </p:blipFill>
        <p:spPr>
          <a:xfrm>
            <a:off x="899036" y="5105400"/>
            <a:ext cx="485131" cy="457200"/>
          </a:xfrm>
          <a:prstGeom prst="rect">
            <a:avLst/>
          </a:prstGeom>
        </p:spPr>
      </p:pic>
    </p:spTree>
    <p:extLst>
      <p:ext uri="{BB962C8B-B14F-4D97-AF65-F5344CB8AC3E}">
        <p14:creationId xmlns:p14="http://schemas.microsoft.com/office/powerpoint/2010/main" val="338740590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
        <a:cs typeface="Source Han Sans CN"/>
      </a:majorFont>
      <a:minorFont>
        <a:latin typeface="Calibri"/>
        <a:ea typeface=""/>
        <a:cs typeface="Source Han Sans C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cs typeface="Source Han Sans C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cs typeface="Source Han Sans C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1465</Words>
  <Application>Microsoft Office PowerPoint</Application>
  <PresentationFormat>On-screen Show (4:3)</PresentationFormat>
  <Paragraphs>195</Paragraphs>
  <Slides>18</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Arial</vt:lpstr>
      <vt:lpstr>Brandon Grotesque Black</vt:lpstr>
      <vt:lpstr>Brandon Grotesque Bold</vt:lpstr>
      <vt:lpstr>Brandon Grotesque Bold</vt:lpstr>
      <vt:lpstr>Brandon Grotesque Medium</vt:lpstr>
      <vt:lpstr>Brandon Grotesque Regular</vt:lpstr>
      <vt:lpstr>Calibri</vt:lpstr>
      <vt:lpstr>DejaVu Sans</vt:lpstr>
      <vt:lpstr>Source Han Sans CN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2024-05-15T18:58:47Z</dcterms:modified>
</cp:coreProperties>
</file>