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sldIdLst>
    <p:sldId id="256" r:id="rId2"/>
    <p:sldId id="297" r:id="rId3"/>
    <p:sldId id="315" r:id="rId4"/>
    <p:sldId id="305" r:id="rId5"/>
    <p:sldId id="269" r:id="rId6"/>
    <p:sldId id="306" r:id="rId7"/>
    <p:sldId id="311" r:id="rId8"/>
    <p:sldId id="303" r:id="rId9"/>
    <p:sldId id="310" r:id="rId10"/>
    <p:sldId id="293" r:id="rId11"/>
    <p:sldId id="312" r:id="rId12"/>
    <p:sldId id="307" r:id="rId13"/>
    <p:sldId id="309" r:id="rId14"/>
    <p:sldId id="275" r:id="rId15"/>
    <p:sldId id="265" r:id="rId16"/>
    <p:sldId id="264" r:id="rId17"/>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Demko" initials="JD" lastIdx="1" clrIdx="0">
    <p:extLst>
      <p:ext uri="{19B8F6BF-5375-455C-9EA6-DF929625EA0E}">
        <p15:presenceInfo xmlns:p15="http://schemas.microsoft.com/office/powerpoint/2012/main" userId="Jacqueline Dem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1D19"/>
    <a:srgbClr val="F6921E"/>
    <a:srgbClr val="2A4443"/>
    <a:srgbClr val="C96D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24"/>
    <p:restoredTop sz="93874" autoAdjust="0"/>
  </p:normalViewPr>
  <p:slideViewPr>
    <p:cSldViewPr>
      <p:cViewPr>
        <p:scale>
          <a:sx n="87" d="100"/>
          <a:sy n="87" d="100"/>
        </p:scale>
        <p:origin x="654" y="60"/>
      </p:cViewPr>
      <p:guideLst>
        <p:guide orient="horz" pos="2160"/>
        <p:guide pos="2880"/>
      </p:guideLst>
    </p:cSldViewPr>
  </p:slideViewPr>
  <p:outlineViewPr>
    <p:cViewPr varScale="1">
      <p:scale>
        <a:sx n="170" d="200"/>
        <a:sy n="170" d="200"/>
      </p:scale>
      <p:origin x="-780" y="-84"/>
    </p:cViewPr>
  </p:outlineViewPr>
  <p:notesTextViewPr>
    <p:cViewPr>
      <p:scale>
        <a:sx n="20" d="100"/>
        <a:sy n="2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6T12:49:08.906" idx="1">
    <p:pos x="6363" y="-324"/>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1CEB2-0EE3-4E7C-9888-4FB2569FE3E5}" type="doc">
      <dgm:prSet loTypeId="urn:microsoft.com/office/officeart/2005/8/layout/default" loCatId="list" qsTypeId="urn:microsoft.com/office/officeart/2005/8/quickstyle/simple5" qsCatId="simple" csTypeId="urn:microsoft.com/office/officeart/2005/8/colors/accent1_1" csCatId="accent1" phldr="1"/>
      <dgm:spPr/>
      <dgm:t>
        <a:bodyPr/>
        <a:lstStyle/>
        <a:p>
          <a:endParaRPr lang="en-US"/>
        </a:p>
      </dgm:t>
    </dgm:pt>
    <dgm:pt modelId="{597F1522-F3E0-46AB-85E6-ED3CFCA12E7E}">
      <dgm:prSet phldrT="[Text]" custT="1"/>
      <dgm:spPr/>
      <dgm:t>
        <a:bodyPr/>
        <a:lstStyle/>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Native-Led Nonprofit</a:t>
          </a:r>
        </a:p>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Founded in 1980</a:t>
          </a:r>
        </a:p>
      </dgm:t>
    </dgm:pt>
    <dgm:pt modelId="{D4064FCB-0674-4EC9-B6DD-E7F88940026E}" type="parTrans" cxnId="{572E4AA9-5C6A-40AB-99C8-DC33296A2C9B}">
      <dgm:prSet/>
      <dgm:spPr/>
      <dgm:t>
        <a:bodyPr/>
        <a:lstStyle/>
        <a:p>
          <a:endParaRPr lang="en-US"/>
        </a:p>
      </dgm:t>
    </dgm:pt>
    <dgm:pt modelId="{EB4AE916-CA73-4FA5-A04B-F0D346A57715}" type="sibTrans" cxnId="{572E4AA9-5C6A-40AB-99C8-DC33296A2C9B}">
      <dgm:prSet/>
      <dgm:spPr/>
      <dgm:t>
        <a:bodyPr/>
        <a:lstStyle/>
        <a:p>
          <a:endParaRPr lang="en-US"/>
        </a:p>
      </dgm:t>
    </dgm:pt>
    <dgm:pt modelId="{293B96D4-69D1-41AB-ACE6-2E7749EC1B27}">
      <dgm:prSet phldrT="[Text]" custT="1"/>
      <dgm:spPr/>
      <dgm:t>
        <a:bodyPr/>
        <a:lstStyle/>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Based in Longmont, Colorado</a:t>
          </a:r>
        </a:p>
      </dgm:t>
    </dgm:pt>
    <dgm:pt modelId="{E1BC1FB5-416B-4FA0-A564-75A61EEF5DBA}" type="parTrans" cxnId="{8ECB395A-3250-4F5A-A3E6-FA2A5F1CE1A5}">
      <dgm:prSet/>
      <dgm:spPr/>
      <dgm:t>
        <a:bodyPr/>
        <a:lstStyle/>
        <a:p>
          <a:endParaRPr lang="en-US"/>
        </a:p>
      </dgm:t>
    </dgm:pt>
    <dgm:pt modelId="{DDB50D55-EBF3-4920-AC98-B8269870A673}" type="sibTrans" cxnId="{8ECB395A-3250-4F5A-A3E6-FA2A5F1CE1A5}">
      <dgm:prSet/>
      <dgm:spPr/>
      <dgm:t>
        <a:bodyPr/>
        <a:lstStyle/>
        <a:p>
          <a:endParaRPr lang="en-US"/>
        </a:p>
      </dgm:t>
    </dgm:pt>
    <dgm:pt modelId="{2CF2CEF2-5059-4267-A24B-AEDABD4D1FB1}">
      <dgm:prSet phldrT="[Text]" custT="1"/>
      <dgm:spPr/>
      <dgm:t>
        <a:bodyPr/>
        <a:lstStyle/>
        <a:p>
          <a:pPr>
            <a:spcAft>
              <a:spcPts val="0"/>
            </a:spcAft>
          </a:pPr>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Seven Programs</a:t>
          </a:r>
        </a:p>
      </dgm:t>
    </dgm:pt>
    <dgm:pt modelId="{1CDDB62C-8E29-4DAE-BE72-B8E9CAF142C1}" type="parTrans" cxnId="{9F2DBC90-9526-4F3D-8489-35356C29401B}">
      <dgm:prSet/>
      <dgm:spPr/>
      <dgm:t>
        <a:bodyPr/>
        <a:lstStyle/>
        <a:p>
          <a:endParaRPr lang="en-US"/>
        </a:p>
      </dgm:t>
    </dgm:pt>
    <dgm:pt modelId="{9D205228-3F4A-41BA-B90A-FF4C5C36FBDB}" type="sibTrans" cxnId="{9F2DBC90-9526-4F3D-8489-35356C29401B}">
      <dgm:prSet/>
      <dgm:spPr/>
      <dgm:t>
        <a:bodyPr/>
        <a:lstStyle/>
        <a:p>
          <a:endParaRPr lang="en-US"/>
        </a:p>
      </dgm:t>
    </dgm:pt>
    <dgm:pt modelId="{B9DE5574-64F7-45C1-A023-CF6E71535716}">
      <dgm:prSet phldrT="[Text]" custT="1"/>
      <dgm:spPr/>
      <dgm:t>
        <a:bodyPr/>
        <a:lstStyle/>
        <a:p>
          <a:pPr>
            <a:spcAft>
              <a:spcPts val="0"/>
            </a:spcAft>
          </a:pPr>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Grantmaking to date: 3,385 grants, $80 million</a:t>
          </a:r>
        </a:p>
      </dgm:t>
    </dgm:pt>
    <dgm:pt modelId="{8EB8410F-D73C-4CF1-8EFE-AF870962731A}" type="parTrans" cxnId="{3A3D4439-E4FF-45B2-8C62-3172CF39F2E2}">
      <dgm:prSet/>
      <dgm:spPr/>
      <dgm:t>
        <a:bodyPr/>
        <a:lstStyle/>
        <a:p>
          <a:endParaRPr lang="en-US"/>
        </a:p>
      </dgm:t>
    </dgm:pt>
    <dgm:pt modelId="{C716B77E-0CFD-4B42-9998-81202EB7AE92}" type="sibTrans" cxnId="{3A3D4439-E4FF-45B2-8C62-3172CF39F2E2}">
      <dgm:prSet/>
      <dgm:spPr/>
      <dgm:t>
        <a:bodyPr/>
        <a:lstStyle/>
        <a:p>
          <a:endParaRPr lang="en-US"/>
        </a:p>
      </dgm:t>
    </dgm:pt>
    <dgm:pt modelId="{07FE0001-2384-4053-8B9B-CDF7023A74F8}">
      <dgm:prSet phldrT="[Text]" custT="1"/>
      <dgm:spPr/>
      <dgm:t>
        <a:bodyPr/>
        <a:lstStyle/>
        <a:p>
          <a:pPr>
            <a:lnSpc>
              <a:spcPct val="85000"/>
            </a:lnSpc>
            <a:spcAft>
              <a:spcPts val="0"/>
            </a:spcAft>
          </a:pPr>
          <a:r>
            <a:rPr lang="en-US" sz="23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Constituent Base: Tribal Programs, Native-Led Nonprofits &amp; Community Orgs</a:t>
          </a:r>
        </a:p>
      </dgm:t>
    </dgm:pt>
    <dgm:pt modelId="{C5382232-2890-450D-8D03-BB9578E22BDC}" type="parTrans" cxnId="{ADCD774D-EDC5-4845-8EAA-2651E3183F82}">
      <dgm:prSet/>
      <dgm:spPr/>
      <dgm:t>
        <a:bodyPr/>
        <a:lstStyle/>
        <a:p>
          <a:endParaRPr lang="en-US"/>
        </a:p>
      </dgm:t>
    </dgm:pt>
    <dgm:pt modelId="{E2E69F02-7D0B-4CF2-92BA-A9CCF6DBD5EB}" type="sibTrans" cxnId="{ADCD774D-EDC5-4845-8EAA-2651E3183F82}">
      <dgm:prSet/>
      <dgm:spPr/>
      <dgm:t>
        <a:bodyPr/>
        <a:lstStyle/>
        <a:p>
          <a:endParaRPr lang="en-US"/>
        </a:p>
      </dgm:t>
    </dgm:pt>
    <dgm:pt modelId="{078E6E4B-01DF-4E90-8A04-6A35A0B76E00}">
      <dgm:prSet phldrT="[Text]" custT="1"/>
      <dgm:spPr/>
      <dgm:t>
        <a:bodyPr/>
        <a:lstStyle/>
        <a:p>
          <a:pPr>
            <a:lnSpc>
              <a:spcPct val="90000"/>
            </a:lnSpc>
            <a:spcBef>
              <a:spcPts val="200"/>
            </a:spcBef>
            <a:spcAft>
              <a:spcPts val="200"/>
            </a:spcAft>
          </a:pPr>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57 Staff Members</a:t>
          </a:r>
        </a:p>
      </dgm:t>
    </dgm:pt>
    <dgm:pt modelId="{8CC66069-C59F-432D-B7F1-42497E34565E}" type="parTrans" cxnId="{6BD28E6D-83C4-4BC8-8983-1D3347130A8B}">
      <dgm:prSet/>
      <dgm:spPr/>
      <dgm:t>
        <a:bodyPr/>
        <a:lstStyle/>
        <a:p>
          <a:endParaRPr lang="en-US"/>
        </a:p>
      </dgm:t>
    </dgm:pt>
    <dgm:pt modelId="{FD9DE7CD-F135-423F-B21B-38161572EC38}" type="sibTrans" cxnId="{6BD28E6D-83C4-4BC8-8983-1D3347130A8B}">
      <dgm:prSet/>
      <dgm:spPr/>
      <dgm:t>
        <a:bodyPr/>
        <a:lstStyle/>
        <a:p>
          <a:endParaRPr lang="en-US"/>
        </a:p>
      </dgm:t>
    </dgm:pt>
    <dgm:pt modelId="{BF5CD607-ACB7-4728-AADF-5DDDABD63F00}" type="pres">
      <dgm:prSet presAssocID="{6401CEB2-0EE3-4E7C-9888-4FB2569FE3E5}" presName="diagram" presStyleCnt="0">
        <dgm:presLayoutVars>
          <dgm:dir/>
          <dgm:resizeHandles val="exact"/>
        </dgm:presLayoutVars>
      </dgm:prSet>
      <dgm:spPr/>
    </dgm:pt>
    <dgm:pt modelId="{900AEDF2-3DAD-4868-B36D-12A9111D3A79}" type="pres">
      <dgm:prSet presAssocID="{597F1522-F3E0-46AB-85E6-ED3CFCA12E7E}" presName="node" presStyleLbl="node1" presStyleIdx="0" presStyleCnt="6">
        <dgm:presLayoutVars>
          <dgm:bulletEnabled val="1"/>
        </dgm:presLayoutVars>
      </dgm:prSet>
      <dgm:spPr/>
    </dgm:pt>
    <dgm:pt modelId="{C7A50FB4-4CE0-456E-9157-975DF165663D}" type="pres">
      <dgm:prSet presAssocID="{EB4AE916-CA73-4FA5-A04B-F0D346A57715}" presName="sibTrans" presStyleCnt="0"/>
      <dgm:spPr/>
    </dgm:pt>
    <dgm:pt modelId="{1DDA8929-4CBE-456E-A778-3DE4DB34B537}" type="pres">
      <dgm:prSet presAssocID="{293B96D4-69D1-41AB-ACE6-2E7749EC1B27}" presName="node" presStyleLbl="node1" presStyleIdx="1" presStyleCnt="6">
        <dgm:presLayoutVars>
          <dgm:bulletEnabled val="1"/>
        </dgm:presLayoutVars>
      </dgm:prSet>
      <dgm:spPr/>
    </dgm:pt>
    <dgm:pt modelId="{5C625305-67E6-4254-906E-9AC5F636B0B4}" type="pres">
      <dgm:prSet presAssocID="{DDB50D55-EBF3-4920-AC98-B8269870A673}" presName="sibTrans" presStyleCnt="0"/>
      <dgm:spPr/>
    </dgm:pt>
    <dgm:pt modelId="{5E03C396-E2C1-47A0-9774-02FDC6ACB6FB}" type="pres">
      <dgm:prSet presAssocID="{078E6E4B-01DF-4E90-8A04-6A35A0B76E00}" presName="node" presStyleLbl="node1" presStyleIdx="2" presStyleCnt="6">
        <dgm:presLayoutVars>
          <dgm:bulletEnabled val="1"/>
        </dgm:presLayoutVars>
      </dgm:prSet>
      <dgm:spPr/>
    </dgm:pt>
    <dgm:pt modelId="{57733F2B-BC44-423D-AAD4-D74CF215AADB}" type="pres">
      <dgm:prSet presAssocID="{FD9DE7CD-F135-423F-B21B-38161572EC38}" presName="sibTrans" presStyleCnt="0"/>
      <dgm:spPr/>
    </dgm:pt>
    <dgm:pt modelId="{565C96AA-D503-4815-8F4D-F7943D4969C9}" type="pres">
      <dgm:prSet presAssocID="{2CF2CEF2-5059-4267-A24B-AEDABD4D1FB1}" presName="node" presStyleLbl="node1" presStyleIdx="3" presStyleCnt="6">
        <dgm:presLayoutVars>
          <dgm:bulletEnabled val="1"/>
        </dgm:presLayoutVars>
      </dgm:prSet>
      <dgm:spPr/>
    </dgm:pt>
    <dgm:pt modelId="{468D1672-8696-4683-B8C0-3C3F8D84719E}" type="pres">
      <dgm:prSet presAssocID="{9D205228-3F4A-41BA-B90A-FF4C5C36FBDB}" presName="sibTrans" presStyleCnt="0"/>
      <dgm:spPr/>
    </dgm:pt>
    <dgm:pt modelId="{A2D549AE-415E-4A03-BCE7-C4FE17433662}" type="pres">
      <dgm:prSet presAssocID="{B9DE5574-64F7-45C1-A023-CF6E71535716}" presName="node" presStyleLbl="node1" presStyleIdx="4" presStyleCnt="6">
        <dgm:presLayoutVars>
          <dgm:bulletEnabled val="1"/>
        </dgm:presLayoutVars>
      </dgm:prSet>
      <dgm:spPr/>
    </dgm:pt>
    <dgm:pt modelId="{26E52176-53C1-4D25-B608-D51321A124AE}" type="pres">
      <dgm:prSet presAssocID="{C716B77E-0CFD-4B42-9998-81202EB7AE92}" presName="sibTrans" presStyleCnt="0"/>
      <dgm:spPr/>
    </dgm:pt>
    <dgm:pt modelId="{706F1795-962C-4141-91FF-ECC370A39D4F}" type="pres">
      <dgm:prSet presAssocID="{07FE0001-2384-4053-8B9B-CDF7023A74F8}" presName="node" presStyleLbl="node1" presStyleIdx="5" presStyleCnt="6">
        <dgm:presLayoutVars>
          <dgm:bulletEnabled val="1"/>
        </dgm:presLayoutVars>
      </dgm:prSet>
      <dgm:spPr/>
    </dgm:pt>
  </dgm:ptLst>
  <dgm:cxnLst>
    <dgm:cxn modelId="{3A3D4439-E4FF-45B2-8C62-3172CF39F2E2}" srcId="{6401CEB2-0EE3-4E7C-9888-4FB2569FE3E5}" destId="{B9DE5574-64F7-45C1-A023-CF6E71535716}" srcOrd="4" destOrd="0" parTransId="{8EB8410F-D73C-4CF1-8EFE-AF870962731A}" sibTransId="{C716B77E-0CFD-4B42-9998-81202EB7AE92}"/>
    <dgm:cxn modelId="{4D959C39-3827-4445-A146-243D551B9A70}" type="presOf" srcId="{B9DE5574-64F7-45C1-A023-CF6E71535716}" destId="{A2D549AE-415E-4A03-BCE7-C4FE17433662}" srcOrd="0" destOrd="0" presId="urn:microsoft.com/office/officeart/2005/8/layout/default"/>
    <dgm:cxn modelId="{68BC3567-BC0D-460F-A9FD-F061A0319D40}" type="presOf" srcId="{2CF2CEF2-5059-4267-A24B-AEDABD4D1FB1}" destId="{565C96AA-D503-4815-8F4D-F7943D4969C9}" srcOrd="0" destOrd="0" presId="urn:microsoft.com/office/officeart/2005/8/layout/default"/>
    <dgm:cxn modelId="{13C78E4A-7C9A-488F-BE3B-8511D2EDB524}" type="presOf" srcId="{597F1522-F3E0-46AB-85E6-ED3CFCA12E7E}" destId="{900AEDF2-3DAD-4868-B36D-12A9111D3A79}" srcOrd="0" destOrd="0" presId="urn:microsoft.com/office/officeart/2005/8/layout/default"/>
    <dgm:cxn modelId="{ADCD774D-EDC5-4845-8EAA-2651E3183F82}" srcId="{6401CEB2-0EE3-4E7C-9888-4FB2569FE3E5}" destId="{07FE0001-2384-4053-8B9B-CDF7023A74F8}" srcOrd="5" destOrd="0" parTransId="{C5382232-2890-450D-8D03-BB9578E22BDC}" sibTransId="{E2E69F02-7D0B-4CF2-92BA-A9CCF6DBD5EB}"/>
    <dgm:cxn modelId="{6BD28E6D-83C4-4BC8-8983-1D3347130A8B}" srcId="{6401CEB2-0EE3-4E7C-9888-4FB2569FE3E5}" destId="{078E6E4B-01DF-4E90-8A04-6A35A0B76E00}" srcOrd="2" destOrd="0" parTransId="{8CC66069-C59F-432D-B7F1-42497E34565E}" sibTransId="{FD9DE7CD-F135-423F-B21B-38161572EC38}"/>
    <dgm:cxn modelId="{DA3BF171-F08C-4712-861F-4B31BCF3E651}" type="presOf" srcId="{293B96D4-69D1-41AB-ACE6-2E7749EC1B27}" destId="{1DDA8929-4CBE-456E-A778-3DE4DB34B537}" srcOrd="0" destOrd="0" presId="urn:microsoft.com/office/officeart/2005/8/layout/default"/>
    <dgm:cxn modelId="{8ECB395A-3250-4F5A-A3E6-FA2A5F1CE1A5}" srcId="{6401CEB2-0EE3-4E7C-9888-4FB2569FE3E5}" destId="{293B96D4-69D1-41AB-ACE6-2E7749EC1B27}" srcOrd="1" destOrd="0" parTransId="{E1BC1FB5-416B-4FA0-A564-75A61EEF5DBA}" sibTransId="{DDB50D55-EBF3-4920-AC98-B8269870A673}"/>
    <dgm:cxn modelId="{9F2DBC90-9526-4F3D-8489-35356C29401B}" srcId="{6401CEB2-0EE3-4E7C-9888-4FB2569FE3E5}" destId="{2CF2CEF2-5059-4267-A24B-AEDABD4D1FB1}" srcOrd="3" destOrd="0" parTransId="{1CDDB62C-8E29-4DAE-BE72-B8E9CAF142C1}" sibTransId="{9D205228-3F4A-41BA-B90A-FF4C5C36FBDB}"/>
    <dgm:cxn modelId="{572E4AA9-5C6A-40AB-99C8-DC33296A2C9B}" srcId="{6401CEB2-0EE3-4E7C-9888-4FB2569FE3E5}" destId="{597F1522-F3E0-46AB-85E6-ED3CFCA12E7E}" srcOrd="0" destOrd="0" parTransId="{D4064FCB-0674-4EC9-B6DD-E7F88940026E}" sibTransId="{EB4AE916-CA73-4FA5-A04B-F0D346A57715}"/>
    <dgm:cxn modelId="{71B417AD-DDE2-41FD-BEFB-EC2C3ACB7335}" type="presOf" srcId="{078E6E4B-01DF-4E90-8A04-6A35A0B76E00}" destId="{5E03C396-E2C1-47A0-9774-02FDC6ACB6FB}" srcOrd="0" destOrd="0" presId="urn:microsoft.com/office/officeart/2005/8/layout/default"/>
    <dgm:cxn modelId="{E301AFB9-4F7F-4F3E-B265-4593F6096D5C}" type="presOf" srcId="{6401CEB2-0EE3-4E7C-9888-4FB2569FE3E5}" destId="{BF5CD607-ACB7-4728-AADF-5DDDABD63F00}" srcOrd="0" destOrd="0" presId="urn:microsoft.com/office/officeart/2005/8/layout/default"/>
    <dgm:cxn modelId="{C6FF4FCC-319A-44A1-B47C-34CCA5C46372}" type="presOf" srcId="{07FE0001-2384-4053-8B9B-CDF7023A74F8}" destId="{706F1795-962C-4141-91FF-ECC370A39D4F}" srcOrd="0" destOrd="0" presId="urn:microsoft.com/office/officeart/2005/8/layout/default"/>
    <dgm:cxn modelId="{8A09ADE6-8127-4059-8B22-D5269A0498B1}" type="presParOf" srcId="{BF5CD607-ACB7-4728-AADF-5DDDABD63F00}" destId="{900AEDF2-3DAD-4868-B36D-12A9111D3A79}" srcOrd="0" destOrd="0" presId="urn:microsoft.com/office/officeart/2005/8/layout/default"/>
    <dgm:cxn modelId="{F31A61F9-1CA6-4148-B7A8-353941E042F0}" type="presParOf" srcId="{BF5CD607-ACB7-4728-AADF-5DDDABD63F00}" destId="{C7A50FB4-4CE0-456E-9157-975DF165663D}" srcOrd="1" destOrd="0" presId="urn:microsoft.com/office/officeart/2005/8/layout/default"/>
    <dgm:cxn modelId="{82FE4C1A-A511-4568-8B76-BA8826AE3410}" type="presParOf" srcId="{BF5CD607-ACB7-4728-AADF-5DDDABD63F00}" destId="{1DDA8929-4CBE-456E-A778-3DE4DB34B537}" srcOrd="2" destOrd="0" presId="urn:microsoft.com/office/officeart/2005/8/layout/default"/>
    <dgm:cxn modelId="{005BF084-FC9A-4B7D-80C4-A3E5D6ABDE79}" type="presParOf" srcId="{BF5CD607-ACB7-4728-AADF-5DDDABD63F00}" destId="{5C625305-67E6-4254-906E-9AC5F636B0B4}" srcOrd="3" destOrd="0" presId="urn:microsoft.com/office/officeart/2005/8/layout/default"/>
    <dgm:cxn modelId="{673971EC-7922-49A1-B18C-D03C7BCE185E}" type="presParOf" srcId="{BF5CD607-ACB7-4728-AADF-5DDDABD63F00}" destId="{5E03C396-E2C1-47A0-9774-02FDC6ACB6FB}" srcOrd="4" destOrd="0" presId="urn:microsoft.com/office/officeart/2005/8/layout/default"/>
    <dgm:cxn modelId="{B13EA5D4-5AA9-412A-8989-2B5F92080351}" type="presParOf" srcId="{BF5CD607-ACB7-4728-AADF-5DDDABD63F00}" destId="{57733F2B-BC44-423D-AAD4-D74CF215AADB}" srcOrd="5" destOrd="0" presId="urn:microsoft.com/office/officeart/2005/8/layout/default"/>
    <dgm:cxn modelId="{0B2096B8-E3C4-40A6-9225-11F6868AB9CD}" type="presParOf" srcId="{BF5CD607-ACB7-4728-AADF-5DDDABD63F00}" destId="{565C96AA-D503-4815-8F4D-F7943D4969C9}" srcOrd="6" destOrd="0" presId="urn:microsoft.com/office/officeart/2005/8/layout/default"/>
    <dgm:cxn modelId="{45E4FA45-D6A1-4664-99D0-5273668FAA3F}" type="presParOf" srcId="{BF5CD607-ACB7-4728-AADF-5DDDABD63F00}" destId="{468D1672-8696-4683-B8C0-3C3F8D84719E}" srcOrd="7" destOrd="0" presId="urn:microsoft.com/office/officeart/2005/8/layout/default"/>
    <dgm:cxn modelId="{CC17F6B8-97C0-4389-9126-CB18BBFA4774}" type="presParOf" srcId="{BF5CD607-ACB7-4728-AADF-5DDDABD63F00}" destId="{A2D549AE-415E-4A03-BCE7-C4FE17433662}" srcOrd="8" destOrd="0" presId="urn:microsoft.com/office/officeart/2005/8/layout/default"/>
    <dgm:cxn modelId="{059C3CF3-422E-4511-8A71-7B9F5780DE3D}" type="presParOf" srcId="{BF5CD607-ACB7-4728-AADF-5DDDABD63F00}" destId="{26E52176-53C1-4D25-B608-D51321A124AE}" srcOrd="9" destOrd="0" presId="urn:microsoft.com/office/officeart/2005/8/layout/default"/>
    <dgm:cxn modelId="{5D60199B-0EFA-4BF8-AF8A-36F38922FDBC}" type="presParOf" srcId="{BF5CD607-ACB7-4728-AADF-5DDDABD63F00}" destId="{706F1795-962C-4141-91FF-ECC370A39D4F}" srcOrd="10"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AEDF2-3DAD-4868-B36D-12A9111D3A79}">
      <dsp:nvSpPr>
        <dsp:cNvPr id="0" name=""/>
        <dsp:cNvSpPr/>
      </dsp:nvSpPr>
      <dsp:spPr>
        <a:xfrm>
          <a:off x="0" y="165304"/>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Native-Led Nonprofit</a:t>
          </a:r>
        </a:p>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Founded in 1980</a:t>
          </a:r>
        </a:p>
      </dsp:txBody>
      <dsp:txXfrm>
        <a:off x="0" y="165304"/>
        <a:ext cx="2844409" cy="1706645"/>
      </dsp:txXfrm>
    </dsp:sp>
    <dsp:sp modelId="{1DDA8929-4CBE-456E-A778-3DE4DB34B537}">
      <dsp:nvSpPr>
        <dsp:cNvPr id="0" name=""/>
        <dsp:cNvSpPr/>
      </dsp:nvSpPr>
      <dsp:spPr>
        <a:xfrm>
          <a:off x="3128850" y="165304"/>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Based in Longmont, Colorado</a:t>
          </a:r>
        </a:p>
      </dsp:txBody>
      <dsp:txXfrm>
        <a:off x="3128850" y="165304"/>
        <a:ext cx="2844409" cy="1706645"/>
      </dsp:txXfrm>
    </dsp:sp>
    <dsp:sp modelId="{5E03C396-E2C1-47A0-9774-02FDC6ACB6FB}">
      <dsp:nvSpPr>
        <dsp:cNvPr id="0" name=""/>
        <dsp:cNvSpPr/>
      </dsp:nvSpPr>
      <dsp:spPr>
        <a:xfrm>
          <a:off x="6257700" y="165304"/>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2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57 Staff Members</a:t>
          </a:r>
        </a:p>
      </dsp:txBody>
      <dsp:txXfrm>
        <a:off x="6257700" y="165304"/>
        <a:ext cx="2844409" cy="1706645"/>
      </dsp:txXfrm>
    </dsp:sp>
    <dsp:sp modelId="{565C96AA-D503-4815-8F4D-F7943D4969C9}">
      <dsp:nvSpPr>
        <dsp:cNvPr id="0" name=""/>
        <dsp:cNvSpPr/>
      </dsp:nvSpPr>
      <dsp:spPr>
        <a:xfrm>
          <a:off x="0" y="2156391"/>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Seven Programs</a:t>
          </a:r>
        </a:p>
      </dsp:txBody>
      <dsp:txXfrm>
        <a:off x="0" y="2156391"/>
        <a:ext cx="2844409" cy="1706645"/>
      </dsp:txXfrm>
    </dsp:sp>
    <dsp:sp modelId="{A2D549AE-415E-4A03-BCE7-C4FE17433662}">
      <dsp:nvSpPr>
        <dsp:cNvPr id="0" name=""/>
        <dsp:cNvSpPr/>
      </dsp:nvSpPr>
      <dsp:spPr>
        <a:xfrm>
          <a:off x="3128850" y="2156391"/>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Grantmaking to date: 3,385 grants, $80 million</a:t>
          </a:r>
        </a:p>
      </dsp:txBody>
      <dsp:txXfrm>
        <a:off x="3128850" y="2156391"/>
        <a:ext cx="2844409" cy="1706645"/>
      </dsp:txXfrm>
    </dsp:sp>
    <dsp:sp modelId="{706F1795-962C-4141-91FF-ECC370A39D4F}">
      <dsp:nvSpPr>
        <dsp:cNvPr id="0" name=""/>
        <dsp:cNvSpPr/>
      </dsp:nvSpPr>
      <dsp:spPr>
        <a:xfrm>
          <a:off x="6257700" y="2156391"/>
          <a:ext cx="2844409" cy="170664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85000"/>
            </a:lnSpc>
            <a:spcBef>
              <a:spcPct val="0"/>
            </a:spcBef>
            <a:spcAft>
              <a:spcPts val="0"/>
            </a:spcAft>
            <a:buNone/>
          </a:pPr>
          <a:r>
            <a:rPr lang="en-US" sz="2300" b="0" kern="1200" dirty="0">
              <a:solidFill>
                <a:schemeClr val="tx1">
                  <a:lumMod val="75000"/>
                  <a:lumOff val="25000"/>
                </a:schemeClr>
              </a:solidFill>
              <a:latin typeface="Brandon Grotesque Regular" panose="020B0503020203060202" pitchFamily="34" charset="0"/>
              <a:ea typeface="Gadugi" panose="020B0502040204020203" pitchFamily="34" charset="0"/>
              <a:cs typeface="Calibri" panose="020F0502020204030204" pitchFamily="34" charset="0"/>
            </a:rPr>
            <a:t>Constituent Base: Tribal Programs, Native-Led Nonprofits &amp; Community Orgs</a:t>
          </a:r>
        </a:p>
      </dsp:txBody>
      <dsp:txXfrm>
        <a:off x="6257700" y="2156391"/>
        <a:ext cx="2844409" cy="17066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4B755055-9C5F-48CE-94C4-00DA349B261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6989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4B755055-9C5F-48CE-94C4-00DA349B261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11</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67462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12</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13</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95970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0BE493A5-6567-83CA-B3F3-BB122E8F7350}"/>
              </a:ext>
            </a:extLst>
          </p:cNvPr>
          <p:cNvSpPr>
            <a:spLocks noGrp="1" noChangeArrowheads="1"/>
          </p:cNvSpPr>
          <p:nvPr>
            <p:ph type="sldNum"/>
          </p:nvPr>
        </p:nvSpPr>
        <p:spPr>
          <a:ln/>
        </p:spPr>
        <p:txBody>
          <a:bodyPr lIns="96661" tIns="48331" rIns="96661" bIns="48331"/>
          <a:lstStyle/>
          <a:p>
            <a:pPr algn="r" defTabSz="966612" fontAlgn="base" hangingPunct="0">
              <a:lnSpc>
                <a:spcPct val="93000"/>
              </a:lnSpc>
              <a:spcBef>
                <a:spcPts val="14"/>
              </a:spcBef>
              <a:spcAft>
                <a:spcPts val="14"/>
              </a:spcAft>
              <a:buSzPct val="100000"/>
              <a:tabLst>
                <a:tab pos="966612" algn="l"/>
                <a:tab pos="1933224" algn="l"/>
                <a:tab pos="2899837" algn="l"/>
              </a:tabLst>
              <a:defRPr/>
            </a:pPr>
            <a:endParaRPr lang="en-US" altLang="en-US" sz="1500" kern="1200" dirty="0">
              <a:latin typeface="Times New Roman" panose="02020603050405020304" pitchFamily="18" charset="0"/>
              <a:ea typeface="+mn-ea"/>
            </a:endParaRPr>
          </a:p>
        </p:txBody>
      </p:sp>
      <p:sp>
        <p:nvSpPr>
          <p:cNvPr id="13313" name="Rectangle 1">
            <a:extLst>
              <a:ext uri="{FF2B5EF4-FFF2-40B4-BE49-F238E27FC236}">
                <a16:creationId xmlns:a16="http://schemas.microsoft.com/office/drawing/2014/main" id="{566BD15B-91A6-4352-E5D3-709EC06DDEBC}"/>
              </a:ext>
            </a:extLst>
          </p:cNvPr>
          <p:cNvSpPr txBox="1">
            <a:spLocks noGrp="1" noRot="1" noChangeAspect="1" noChangeArrowheads="1"/>
          </p:cNvSpPr>
          <p:nvPr>
            <p:ph type="sldImg"/>
          </p:nvPr>
        </p:nvSpPr>
        <p:spPr bwMode="auto">
          <a:xfrm>
            <a:off x="2057400" y="0"/>
            <a:ext cx="5486400" cy="41148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TextBox 1">
            <a:extLst>
              <a:ext uri="{FF2B5EF4-FFF2-40B4-BE49-F238E27FC236}">
                <a16:creationId xmlns:a16="http://schemas.microsoft.com/office/drawing/2014/main" id="{7BC9FEE2-55FF-4426-B949-B1AD31F9A6D5}"/>
              </a:ext>
            </a:extLst>
          </p:cNvPr>
          <p:cNvSpPr txBox="1"/>
          <p:nvPr/>
        </p:nvSpPr>
        <p:spPr>
          <a:xfrm>
            <a:off x="335043" y="4262057"/>
            <a:ext cx="8931116" cy="3098427"/>
          </a:xfrm>
          <a:prstGeom prst="rect">
            <a:avLst/>
          </a:prstGeom>
          <a:noFill/>
        </p:spPr>
        <p:txBody>
          <a:bodyPr wrap="square" lIns="96661" tIns="48331" rIns="96661" bIns="48331" rtlCol="0">
            <a:spAutoFit/>
          </a:bodyPr>
          <a:lstStyle/>
          <a:p>
            <a:pPr marL="167815"/>
            <a:r>
              <a:rPr lang="en-US" altLang="en-US" sz="1300" dirty="0">
                <a:latin typeface="Brandon Grotesque Regular" panose="020B0503020203060202" pitchFamily="34" charset="0"/>
              </a:rPr>
              <a:t>I’d like to highlight our partnership with the Forest Service as a Community Navigator. In this role, we will grow our outreach and technical assistance to tribes in areas in which we are already invested and connected, and will enable greater tribal access to Forest Service programming. The vehicle for this work will be through the Stewarding Native Lands program and will utilize strategies we already have built into our programs and include:</a:t>
            </a:r>
          </a:p>
          <a:p>
            <a:pPr marL="483306" indent="-315491">
              <a:buFont typeface="Arial" panose="020B0604020202020204" pitchFamily="34" charset="0"/>
              <a:buChar char="•"/>
            </a:pPr>
            <a:r>
              <a:rPr lang="en-US" altLang="en-US" sz="1300" dirty="0">
                <a:latin typeface="Brandon Grotesque Regular" panose="020B0503020203060202" pitchFamily="34" charset="0"/>
              </a:rPr>
              <a:t>Targeted Technical Assistance – which will be provided to improve tribal access to and capacity building for participation in FS opportunities. This TA can cover needs like feasibility assessments, grant writing, project and grant management training, strategic planning, development of conservation strategies, plans that incorporate diverse funding sources, and more. TA will use site visits and consultants with relevant expertise. </a:t>
            </a:r>
          </a:p>
          <a:p>
            <a:pPr marL="483306" indent="-315491">
              <a:buFont typeface="Arial" panose="020B0604020202020204" pitchFamily="34" charset="0"/>
              <a:buChar char="•"/>
            </a:pPr>
            <a:r>
              <a:rPr lang="en-US" altLang="en-US" sz="1300" dirty="0">
                <a:latin typeface="Brandon Grotesque Regular" panose="020B0503020203060202" pitchFamily="34" charset="0"/>
              </a:rPr>
              <a:t>Capacity Support – will provide grants to cover costs associated with building capacity such as strategic planning, feasibility assessments, grant writing, project and grant management training, development of conservation strategies, and more. </a:t>
            </a:r>
          </a:p>
          <a:p>
            <a:pPr marL="483306" indent="-315491">
              <a:buFont typeface="Arial" panose="020B0604020202020204" pitchFamily="34" charset="0"/>
              <a:buChar char="•"/>
            </a:pPr>
            <a:r>
              <a:rPr lang="en-US" altLang="en-US" sz="1300" dirty="0">
                <a:latin typeface="Brandon Grotesque Regular" panose="020B0503020203060202" pitchFamily="34" charset="0"/>
              </a:rPr>
              <a:t>Webinars and Presentations – will support outreach and increase awareness of Forest Service opportunities and resources and collaborate with Tribes to develop webinar topics based on emerging needs and feedback.</a:t>
            </a:r>
          </a:p>
          <a:p>
            <a:pPr marL="483306" indent="-315491">
              <a:buFont typeface="Arial" panose="020B0604020202020204" pitchFamily="34" charset="0"/>
              <a:buChar char="•"/>
            </a:pPr>
            <a:r>
              <a:rPr lang="en-US" altLang="en-US" sz="1300" dirty="0">
                <a:latin typeface="Brandon Grotesque Regular" panose="020B0503020203060202" pitchFamily="34" charset="0"/>
              </a:rPr>
              <a:t>Publications and Resource Guides - will share lessons learned from our activities. We will also create an evaluation report to understand effectiveness this effort and to provide feedback to the US Forest Service and how to reduce barriers to accessing USFS programs and opportunities. </a:t>
            </a:r>
            <a:endParaRPr lang="en-US" sz="1300" dirty="0">
              <a:latin typeface="Brandon Grotesque Regular" panose="020B0503020203060202" pitchFamily="34" charset="0"/>
            </a:endParaRPr>
          </a:p>
        </p:txBody>
      </p:sp>
    </p:spTree>
    <p:extLst>
      <p:ext uri="{BB962C8B-B14F-4D97-AF65-F5344CB8AC3E}">
        <p14:creationId xmlns:p14="http://schemas.microsoft.com/office/powerpoint/2010/main" val="328235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15</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4A4E054-9A3C-48FD-A7C9-58023DE90997}"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16</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5A0C384D-5468-4A75-9C9D-99929536A002}"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672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3</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87798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4</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2923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5</a:t>
            </a:fld>
            <a:endParaRPr lang="en-US" altLang="en-US"/>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737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6</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7</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042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8</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0606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mailto:btreadway@firstnations.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firstnations.org/webinars/stewarding-native-lands-webinars/"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comments" Target="../comments/comment1.xml"/><Relationship Id="rId4" Type="http://schemas.openxmlformats.org/officeDocument/2006/relationships/image" Target="../media/image9.svg"/><Relationship Id="rId9" Type="http://schemas.openxmlformats.org/officeDocument/2006/relationships/hyperlink" Target="https://www.firstnations.org/fn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rotWithShape="1">
          <a:blip r:embed="rId3"/>
          <a:srcRect r="26004" b="511"/>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srcRect l="-11" r="27055"/>
          <a:stretch/>
        </p:blipFill>
        <p:spPr>
          <a:xfrm>
            <a:off x="0" y="-23087"/>
            <a:ext cx="9189153" cy="6971872"/>
          </a:xfrm>
          <a:prstGeom prst="rect">
            <a:avLst/>
          </a:prstGeom>
        </p:spPr>
      </p:pic>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11" name="TextBox 10">
            <a:extLst>
              <a:ext uri="{FF2B5EF4-FFF2-40B4-BE49-F238E27FC236}">
                <a16:creationId xmlns:a16="http://schemas.microsoft.com/office/drawing/2014/main" id="{810803AD-A29A-4370-8D72-0F6D045B6483}"/>
              </a:ext>
            </a:extLst>
          </p:cNvPr>
          <p:cNvSpPr txBox="1"/>
          <p:nvPr/>
        </p:nvSpPr>
        <p:spPr>
          <a:xfrm>
            <a:off x="251759" y="4953000"/>
            <a:ext cx="8686800" cy="1647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600" b="0" i="0" u="none" strike="noStrike" kern="1200" cap="all" spc="100" normalizeH="0" noProof="0" dirty="0">
                <a:ln>
                  <a:noFill/>
                </a:ln>
                <a:solidFill>
                  <a:schemeClr val="bg1"/>
                </a:solidFill>
                <a:effectLst/>
                <a:uLnTx/>
                <a:uFillTx/>
                <a:latin typeface="Brandon Grotesque BOLD"/>
                <a:ea typeface="+mn-ea"/>
              </a:rPr>
              <a:t>Indigenous stewardship on national forest lands webinar series: </a:t>
            </a:r>
            <a:r>
              <a:rPr kumimoji="0" lang="en-US" sz="3600" b="0" i="0" u="none" strike="noStrike" kern="1200" cap="all" spc="100" normalizeH="0" noProof="0" dirty="0">
                <a:ln>
                  <a:noFill/>
                </a:ln>
                <a:solidFill>
                  <a:srgbClr val="F6921E"/>
                </a:solidFill>
                <a:effectLst/>
                <a:uLnTx/>
                <a:uFillTx/>
                <a:latin typeface="Brandon Grotesque BOLD"/>
                <a:ea typeface="+mn-ea"/>
              </a:rPr>
              <a:t>East region </a:t>
            </a:r>
          </a:p>
        </p:txBody>
      </p:sp>
      <p:sp>
        <p:nvSpPr>
          <p:cNvPr id="15" name="TextBox 14">
            <a:extLst>
              <a:ext uri="{FF2B5EF4-FFF2-40B4-BE49-F238E27FC236}">
                <a16:creationId xmlns:a16="http://schemas.microsoft.com/office/drawing/2014/main" id="{2E253C6D-0ECD-4414-8405-C20A45918D75}"/>
              </a:ext>
            </a:extLst>
          </p:cNvPr>
          <p:cNvSpPr txBox="1"/>
          <p:nvPr/>
        </p:nvSpPr>
        <p:spPr>
          <a:xfrm>
            <a:off x="-39552" y="3886200"/>
            <a:ext cx="9183552" cy="901337"/>
          </a:xfrm>
          <a:prstGeom prst="rect">
            <a:avLst/>
          </a:prstGeom>
          <a:noFill/>
        </p:spPr>
        <p:txBody>
          <a:bodyPr wrap="square" rtlCol="0">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6921E"/>
                </a:solidFill>
                <a:effectLst/>
                <a:uLnTx/>
                <a:uFillTx/>
                <a:latin typeface="Brandon Grotesque Bold" panose="020B0803020203060202" pitchFamily="34" charset="0"/>
                <a:ea typeface="+mn-ea"/>
              </a:rPr>
              <a:t>STEWARDING NATIVE LANDS AND THE U.S. FOREST SERVICE PRESENTS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D09BF-402B-447A-BBFA-7DD38717F99D}"/>
              </a:ext>
            </a:extLst>
          </p:cNvPr>
          <p:cNvPicPr>
            <a:picLocks noChangeAspect="1"/>
          </p:cNvPicPr>
          <p:nvPr/>
        </p:nvPicPr>
        <p:blipFill>
          <a:blip r:embed="rId3"/>
          <a:stretch>
            <a:fillRect/>
          </a:stretch>
        </p:blipFill>
        <p:spPr>
          <a:xfrm>
            <a:off x="-12928" y="-42183"/>
            <a:ext cx="9144000" cy="1755648"/>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27979" y="1654784"/>
            <a:ext cx="91440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3200" dirty="0">
                <a:solidFill>
                  <a:srgbClr val="2A4443"/>
                </a:solidFill>
                <a:latin typeface="Brandon Grotesque Medium" panose="020B0603020203060202" pitchFamily="34" charset="0"/>
              </a:rPr>
              <a:t>Brett Treadway </a:t>
            </a:r>
            <a:r>
              <a:rPr lang="en-US" sz="2400" dirty="0">
                <a:solidFill>
                  <a:srgbClr val="2A4443"/>
                </a:solidFill>
                <a:latin typeface="Brandon Grotesque Medium" panose="020B0603020203060202" pitchFamily="34" charset="0"/>
              </a:rPr>
              <a:t>(FNDI)</a:t>
            </a:r>
          </a:p>
          <a:p>
            <a:pPr marR="0" lvl="0" algn="l" defTabSz="914400" rtl="0" eaLnBrk="1" fontAlgn="base" latinLnBrk="0" hangingPunct="0">
              <a:lnSpc>
                <a:spcPct val="100000"/>
              </a:lnSpc>
              <a:spcBef>
                <a:spcPts val="13"/>
              </a:spcBef>
              <a:spcAft>
                <a:spcPts val="13"/>
              </a:spcAft>
              <a:buClr>
                <a:srgbClr val="2E4343"/>
              </a:buClr>
              <a:buSzPct val="100000"/>
              <a:tabLst/>
              <a:defRPr/>
            </a:pPr>
            <a:r>
              <a:rPr lang="en-US" sz="2800" dirty="0">
                <a:solidFill>
                  <a:srgbClr val="2A4443"/>
                </a:solidFill>
                <a:latin typeface="Brandon Grotesque Medium" panose="020B0603020203060202" pitchFamily="34" charset="0"/>
              </a:rPr>
              <a:t>	</a:t>
            </a:r>
            <a:r>
              <a:rPr lang="en-US" sz="2800" dirty="0">
                <a:solidFill>
                  <a:srgbClr val="F6921E"/>
                </a:solidFill>
                <a:latin typeface="Brandon Grotesque Medium" panose="020B0603020203060202" pitchFamily="34" charset="0"/>
                <a:hlinkClick r:id="rId4">
                  <a:extLst>
                    <a:ext uri="{A12FA001-AC4F-418D-AE19-62706E023703}">
                      <ahyp:hlinkClr xmlns:ahyp="http://schemas.microsoft.com/office/drawing/2018/hyperlinkcolor" val="tx"/>
                    </a:ext>
                  </a:extLst>
                </a:hlinkClick>
              </a:rPr>
              <a:t>btreadway@firstnations.org</a:t>
            </a:r>
            <a:r>
              <a:rPr lang="en-US" sz="2800" dirty="0">
                <a:solidFill>
                  <a:srgbClr val="F6921E"/>
                </a:solidFill>
                <a:latin typeface="Brandon Grotesque Medium" panose="020B0603020203060202" pitchFamily="34" charset="0"/>
              </a:rPr>
              <a:t> / (303)867-8015</a:t>
            </a:r>
          </a:p>
          <a:p>
            <a:pPr marR="0" lvl="0" algn="l" defTabSz="914400" rtl="0" eaLnBrk="1" fontAlgn="base" latinLnBrk="0" hangingPunct="0">
              <a:lnSpc>
                <a:spcPct val="100000"/>
              </a:lnSpc>
              <a:spcBef>
                <a:spcPts val="13"/>
              </a:spcBef>
              <a:spcAft>
                <a:spcPts val="13"/>
              </a:spcAft>
              <a:buClr>
                <a:srgbClr val="2E4343"/>
              </a:buClr>
              <a:buSzPct val="100000"/>
              <a:tabLst/>
              <a:defRPr/>
            </a:pPr>
            <a:endParaRPr lang="en-US" sz="2800" dirty="0">
              <a:solidFill>
                <a:srgbClr val="C96D28"/>
              </a:solidFill>
              <a:latin typeface="Brandon Grotesque Medium" panose="020B0603020203060202" pitchFamily="34" charset="0"/>
            </a:endParaRPr>
          </a:p>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3200" dirty="0">
                <a:solidFill>
                  <a:srgbClr val="2A4443"/>
                </a:solidFill>
                <a:latin typeface="Brandon Grotesque Medium" panose="020B0603020203060202" pitchFamily="34" charset="0"/>
              </a:rPr>
              <a:t>Alex Bohman </a:t>
            </a:r>
            <a:r>
              <a:rPr lang="en-US" sz="2400" dirty="0">
                <a:solidFill>
                  <a:srgbClr val="2A4443"/>
                </a:solidFill>
                <a:latin typeface="Brandon Grotesque Medium" panose="020B0603020203060202" pitchFamily="34" charset="0"/>
              </a:rPr>
              <a:t>(Great Lakes Indian Fish and Wildlife Committee)</a:t>
            </a:r>
          </a:p>
          <a:p>
            <a:pPr lvl="0">
              <a:lnSpc>
                <a:spcPct val="100000"/>
              </a:lnSpc>
              <a:buClr>
                <a:srgbClr val="2E4343"/>
              </a:buClr>
              <a:defRPr/>
            </a:pPr>
            <a:r>
              <a:rPr lang="en-US" sz="2800" dirty="0">
                <a:solidFill>
                  <a:srgbClr val="2A4443"/>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abohman@glifwc.org</a:t>
            </a:r>
          </a:p>
          <a:p>
            <a:pPr lvl="0">
              <a:lnSpc>
                <a:spcPct val="100000"/>
              </a:lnSpc>
              <a:buClr>
                <a:srgbClr val="2E4343"/>
              </a:buClr>
              <a:defRPr/>
            </a:pPr>
            <a:endParaRPr lang="en-US" sz="2800" u="sng" dirty="0">
              <a:solidFill>
                <a:srgbClr val="F6921E"/>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3200" dirty="0">
                <a:solidFill>
                  <a:srgbClr val="2A4443"/>
                </a:solidFill>
                <a:latin typeface="Brandon Grotesque Medium" panose="020B0603020203060202" pitchFamily="34" charset="0"/>
              </a:rPr>
              <a:t>Travis Swanson </a:t>
            </a:r>
            <a:r>
              <a:rPr lang="en-US" sz="2800" dirty="0">
                <a:solidFill>
                  <a:srgbClr val="2A4443"/>
                </a:solidFill>
                <a:latin typeface="Brandon Grotesque Medium" panose="020B0603020203060202" pitchFamily="34" charset="0"/>
              </a:rPr>
              <a:t>(</a:t>
            </a:r>
            <a:r>
              <a:rPr lang="en-US" sz="2400" dirty="0">
                <a:solidFill>
                  <a:srgbClr val="2A4443"/>
                </a:solidFill>
                <a:latin typeface="Brandon Grotesque Medium" panose="020B0603020203060202" pitchFamily="34" charset="0"/>
              </a:rPr>
              <a:t>Great Lakes Indian Fish and Wildlife Committee)</a:t>
            </a:r>
          </a:p>
          <a:p>
            <a:pPr lvl="1" indent="0">
              <a:lnSpc>
                <a:spcPct val="100000"/>
              </a:lnSpc>
              <a:buClr>
                <a:srgbClr val="2E4343"/>
              </a:buClr>
              <a:defRPr/>
            </a:pPr>
            <a:r>
              <a:rPr lang="en-US" sz="2800" dirty="0">
                <a:solidFill>
                  <a:srgbClr val="F6921E"/>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tswanson@glifwc.org</a:t>
            </a:r>
            <a:endParaRPr lang="en-US" sz="2800" dirty="0">
              <a:solidFill>
                <a:srgbClr val="2A4443"/>
              </a:solidFill>
              <a:latin typeface="Brandon Grotesque Medium" panose="020B0603020203060202" pitchFamily="34" charset="0"/>
            </a:endParaRPr>
          </a:p>
          <a:p>
            <a:pPr lvl="1" indent="0">
              <a:lnSpc>
                <a:spcPct val="100000"/>
              </a:lnSpc>
              <a:buClr>
                <a:srgbClr val="2E4343"/>
              </a:buClr>
              <a:defRPr/>
            </a:pPr>
            <a:endParaRPr lang="en-US" sz="2400" dirty="0">
              <a:solidFill>
                <a:srgbClr val="2A4443"/>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3200" dirty="0">
                <a:solidFill>
                  <a:srgbClr val="2A4443"/>
                </a:solidFill>
                <a:latin typeface="Brandon Grotesque Medium" panose="020B0603020203060202" pitchFamily="34" charset="0"/>
              </a:rPr>
              <a:t>Tommy Cabe </a:t>
            </a:r>
            <a:r>
              <a:rPr lang="en-US" sz="2400" dirty="0">
                <a:solidFill>
                  <a:srgbClr val="2A4443"/>
                </a:solidFill>
                <a:latin typeface="Brandon Grotesque Medium" panose="020B0603020203060202" pitchFamily="34" charset="0"/>
              </a:rPr>
              <a:t>(Eastern Band of Cherokee Indians)</a:t>
            </a:r>
            <a:endParaRPr lang="en-US" sz="3200" dirty="0">
              <a:solidFill>
                <a:srgbClr val="2A4443"/>
              </a:solidFill>
              <a:latin typeface="Brandon Grotesque Medium" panose="020B0603020203060202" pitchFamily="34" charset="0"/>
            </a:endParaRPr>
          </a:p>
          <a:p>
            <a:pPr lvl="1" indent="0">
              <a:lnSpc>
                <a:spcPct val="100000"/>
              </a:lnSpc>
              <a:buClr>
                <a:srgbClr val="2E4343"/>
              </a:buClr>
              <a:defRPr/>
            </a:pPr>
            <a:r>
              <a:rPr lang="en-US" sz="2800" dirty="0">
                <a:solidFill>
                  <a:srgbClr val="F6921E"/>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tommcabe@ebci-nsn.gov</a:t>
            </a:r>
            <a:endParaRPr lang="en-US" sz="2800" dirty="0">
              <a:solidFill>
                <a:srgbClr val="2A4443"/>
              </a:solidFill>
              <a:latin typeface="Brandon Grotesque Medium" panose="020B0603020203060202" pitchFamily="34" charset="0"/>
            </a:endParaRPr>
          </a:p>
        </p:txBody>
      </p:sp>
      <p:pic>
        <p:nvPicPr>
          <p:cNvPr id="10" name="Picture 3">
            <a:extLst>
              <a:ext uri="{FF2B5EF4-FFF2-40B4-BE49-F238E27FC236}">
                <a16:creationId xmlns:a16="http://schemas.microsoft.com/office/drawing/2014/main" id="{5DE1AA6F-EDB2-49B5-8A17-3B1F3FED5A87}"/>
              </a:ext>
            </a:extLst>
          </p:cNvPr>
          <p:cNvPicPr>
            <a:picLocks noChangeAspect="1"/>
          </p:cNvPicPr>
          <p:nvPr/>
        </p:nvPicPr>
        <p:blipFill>
          <a:blip r:embed="rId5"/>
          <a:stretch>
            <a:fillRect/>
          </a:stretch>
        </p:blipFill>
        <p:spPr>
          <a:xfrm>
            <a:off x="5209642" y="-769579"/>
            <a:ext cx="3913413" cy="2666467"/>
          </a:xfrm>
          <a:prstGeom prst="rect">
            <a:avLst/>
          </a:prstGeom>
        </p:spPr>
      </p:pic>
      <p:sp>
        <p:nvSpPr>
          <p:cNvPr id="11" name="TextBox 10">
            <a:extLst>
              <a:ext uri="{FF2B5EF4-FFF2-40B4-BE49-F238E27FC236}">
                <a16:creationId xmlns:a16="http://schemas.microsoft.com/office/drawing/2014/main" id="{0669608F-5689-4FD2-AC30-1DC140544F27}"/>
              </a:ext>
            </a:extLst>
          </p:cNvPr>
          <p:cNvSpPr txBox="1"/>
          <p:nvPr/>
        </p:nvSpPr>
        <p:spPr>
          <a:xfrm>
            <a:off x="2476499" y="469445"/>
            <a:ext cx="41909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CONTACTS</a:t>
            </a:r>
            <a:endParaRPr lang="en-US" sz="2800" dirty="0">
              <a:solidFill>
                <a:srgbClr val="FFFFFF"/>
              </a:solidFill>
            </a:endParaRPr>
          </a:p>
        </p:txBody>
      </p:sp>
    </p:spTree>
    <p:extLst>
      <p:ext uri="{BB962C8B-B14F-4D97-AF65-F5344CB8AC3E}">
        <p14:creationId xmlns:p14="http://schemas.microsoft.com/office/powerpoint/2010/main" val="5691311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D09BF-402B-447A-BBFA-7DD38717F99D}"/>
              </a:ext>
            </a:extLst>
          </p:cNvPr>
          <p:cNvPicPr>
            <a:picLocks noChangeAspect="1"/>
          </p:cNvPicPr>
          <p:nvPr/>
        </p:nvPicPr>
        <p:blipFill>
          <a:blip r:embed="rId3"/>
          <a:stretch>
            <a:fillRect/>
          </a:stretch>
        </p:blipFill>
        <p:spPr>
          <a:xfrm>
            <a:off x="-12928" y="-42183"/>
            <a:ext cx="9144000" cy="1755648"/>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20945" y="1896888"/>
            <a:ext cx="9143999" cy="4132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3200" dirty="0">
                <a:solidFill>
                  <a:srgbClr val="2A4443"/>
                </a:solidFill>
                <a:latin typeface="Brandon Grotesque Medium" panose="020B0603020203060202" pitchFamily="34" charset="0"/>
              </a:rPr>
              <a:t>Rachel Riemann (Northern Research Station) </a:t>
            </a:r>
          </a:p>
          <a:p>
            <a:pPr lvl="0">
              <a:lnSpc>
                <a:spcPct val="100000"/>
              </a:lnSpc>
              <a:buClr>
                <a:srgbClr val="2E4343"/>
              </a:buClr>
              <a:defRPr/>
            </a:pPr>
            <a:r>
              <a:rPr lang="en-US" sz="2800" dirty="0">
                <a:solidFill>
                  <a:srgbClr val="2A4443"/>
                </a:solidFill>
                <a:latin typeface="Brandon Grotesque Medium" panose="020B0603020203060202" pitchFamily="34" charset="0"/>
              </a:rPr>
              <a:t>	</a:t>
            </a:r>
            <a:r>
              <a:rPr lang="en-US" sz="2800" dirty="0">
                <a:solidFill>
                  <a:srgbClr val="F6921E"/>
                </a:solidFill>
                <a:latin typeface="Brandon Grotesque Medium" panose="020B0603020203060202" pitchFamily="34" charset="0"/>
              </a:rPr>
              <a:t>rachel.riemann@usda.gov</a:t>
            </a:r>
          </a:p>
          <a:p>
            <a:pPr lvl="0">
              <a:lnSpc>
                <a:spcPct val="100000"/>
              </a:lnSpc>
              <a:buClr>
                <a:srgbClr val="2E4343"/>
              </a:buClr>
              <a:defRPr/>
            </a:pPr>
            <a:r>
              <a:rPr lang="en-US" sz="2800" dirty="0">
                <a:solidFill>
                  <a:srgbClr val="2A4443"/>
                </a:solidFill>
                <a:latin typeface="Brandon Grotesque Medium" panose="020B0603020203060202" pitchFamily="34" charset="0"/>
              </a:rPr>
              <a:t>	</a:t>
            </a:r>
            <a:endParaRPr lang="en-US" sz="2800" dirty="0">
              <a:solidFill>
                <a:srgbClr val="C96D28"/>
              </a:solidFill>
              <a:latin typeface="Brandon Grotesque Medium" panose="020B0603020203060202" pitchFamily="34" charset="0"/>
            </a:endParaRPr>
          </a:p>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3200" dirty="0">
                <a:solidFill>
                  <a:srgbClr val="2A4443"/>
                </a:solidFill>
                <a:latin typeface="Brandon Grotesque Medium" panose="020B0603020203060202" pitchFamily="34" charset="0"/>
              </a:rPr>
              <a:t>Michelle Baumflek (Southern Research Station) </a:t>
            </a:r>
          </a:p>
          <a:p>
            <a:pPr lvl="0">
              <a:lnSpc>
                <a:spcPct val="100000"/>
              </a:lnSpc>
              <a:buClr>
                <a:srgbClr val="2E4343"/>
              </a:buClr>
              <a:defRPr/>
            </a:pPr>
            <a:r>
              <a:rPr lang="en-US" sz="2800" dirty="0">
                <a:solidFill>
                  <a:srgbClr val="2A4443"/>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michelle.baumflek@usda.gov</a:t>
            </a:r>
          </a:p>
          <a:p>
            <a:pPr lvl="0">
              <a:lnSpc>
                <a:spcPct val="100000"/>
              </a:lnSpc>
              <a:buClr>
                <a:srgbClr val="2E4343"/>
              </a:buClr>
              <a:defRPr/>
            </a:pPr>
            <a:endParaRPr lang="en-US" sz="2800" u="sng" dirty="0">
              <a:solidFill>
                <a:srgbClr val="F6921E"/>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3200" dirty="0">
                <a:solidFill>
                  <a:srgbClr val="2A4443"/>
                </a:solidFill>
                <a:latin typeface="Brandon Grotesque Medium" panose="020B0603020203060202" pitchFamily="34" charset="0"/>
              </a:rPr>
              <a:t>Maria </a:t>
            </a:r>
            <a:r>
              <a:rPr lang="en-US" sz="3200" dirty="0" err="1">
                <a:solidFill>
                  <a:srgbClr val="2A4443"/>
                </a:solidFill>
                <a:latin typeface="Brandon Grotesque Medium" panose="020B0603020203060202" pitchFamily="34" charset="0"/>
              </a:rPr>
              <a:t>Dunlavey</a:t>
            </a:r>
            <a:r>
              <a:rPr lang="en-US" sz="3200" dirty="0">
                <a:solidFill>
                  <a:srgbClr val="2A4443"/>
                </a:solidFill>
                <a:latin typeface="Brandon Grotesque Medium" panose="020B0603020203060202" pitchFamily="34" charset="0"/>
              </a:rPr>
              <a:t> (Nantahala National Forest) </a:t>
            </a:r>
          </a:p>
          <a:p>
            <a:pPr lvl="1" indent="0">
              <a:lnSpc>
                <a:spcPct val="100000"/>
              </a:lnSpc>
              <a:buClr>
                <a:srgbClr val="2E4343"/>
              </a:buClr>
              <a:defRPr/>
            </a:pPr>
            <a:r>
              <a:rPr lang="en-US" sz="2800" dirty="0">
                <a:solidFill>
                  <a:srgbClr val="F6921E"/>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Maria.Dunlavey@usda.gov</a:t>
            </a:r>
            <a:endParaRPr lang="en-US" sz="2800" dirty="0">
              <a:solidFill>
                <a:srgbClr val="2A4443"/>
              </a:solidFill>
              <a:latin typeface="Brandon Grotesque Medium" panose="020B0603020203060202" pitchFamily="34" charset="0"/>
            </a:endParaRPr>
          </a:p>
          <a:p>
            <a:pPr lvl="1" indent="0">
              <a:buClr>
                <a:srgbClr val="2E4343"/>
              </a:buClr>
              <a:defRPr/>
            </a:pPr>
            <a:endParaRPr lang="en-US" sz="2800" dirty="0">
              <a:solidFill>
                <a:srgbClr val="2A4443"/>
              </a:solidFill>
              <a:latin typeface="Brandon Grotesque Medium" panose="020B0603020203060202" pitchFamily="34" charset="0"/>
            </a:endParaRPr>
          </a:p>
        </p:txBody>
      </p:sp>
      <p:pic>
        <p:nvPicPr>
          <p:cNvPr id="10" name="Picture 3">
            <a:extLst>
              <a:ext uri="{FF2B5EF4-FFF2-40B4-BE49-F238E27FC236}">
                <a16:creationId xmlns:a16="http://schemas.microsoft.com/office/drawing/2014/main" id="{5DE1AA6F-EDB2-49B5-8A17-3B1F3FED5A87}"/>
              </a:ext>
            </a:extLst>
          </p:cNvPr>
          <p:cNvPicPr>
            <a:picLocks noChangeAspect="1"/>
          </p:cNvPicPr>
          <p:nvPr/>
        </p:nvPicPr>
        <p:blipFill>
          <a:blip r:embed="rId4"/>
          <a:stretch>
            <a:fillRect/>
          </a:stretch>
        </p:blipFill>
        <p:spPr>
          <a:xfrm>
            <a:off x="5209642" y="-769579"/>
            <a:ext cx="3913413" cy="2666467"/>
          </a:xfrm>
          <a:prstGeom prst="rect">
            <a:avLst/>
          </a:prstGeom>
        </p:spPr>
      </p:pic>
      <p:sp>
        <p:nvSpPr>
          <p:cNvPr id="11" name="TextBox 10">
            <a:extLst>
              <a:ext uri="{FF2B5EF4-FFF2-40B4-BE49-F238E27FC236}">
                <a16:creationId xmlns:a16="http://schemas.microsoft.com/office/drawing/2014/main" id="{0669608F-5689-4FD2-AC30-1DC140544F27}"/>
              </a:ext>
            </a:extLst>
          </p:cNvPr>
          <p:cNvSpPr txBox="1"/>
          <p:nvPr/>
        </p:nvSpPr>
        <p:spPr>
          <a:xfrm>
            <a:off x="365760" y="503020"/>
            <a:ext cx="8382000"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U.S. FOREST SERVICE CONTACTS</a:t>
            </a:r>
            <a:endParaRPr lang="en-US" sz="2800" dirty="0">
              <a:solidFill>
                <a:srgbClr val="FFFFFF"/>
              </a:solidFill>
            </a:endParaRPr>
          </a:p>
        </p:txBody>
      </p:sp>
    </p:spTree>
    <p:extLst>
      <p:ext uri="{BB962C8B-B14F-4D97-AF65-F5344CB8AC3E}">
        <p14:creationId xmlns:p14="http://schemas.microsoft.com/office/powerpoint/2010/main" val="52368803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53103" y="483930"/>
            <a:ext cx="9102109" cy="1065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Previous Webinars</a:t>
            </a:r>
          </a:p>
          <a:p>
            <a:pPr algn="ctr"/>
            <a:endParaRPr lang="en-US" sz="2800" dirty="0">
              <a:solidFill>
                <a:srgbClr val="FFFFFF"/>
              </a:solidFill>
            </a:endParaRPr>
          </a:p>
        </p:txBody>
      </p:sp>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4"/>
          <a:stretch>
            <a:fillRect/>
          </a:stretch>
        </p:blipFill>
        <p:spPr>
          <a:xfrm>
            <a:off x="3868945" y="1219200"/>
            <a:ext cx="1194920" cy="103641"/>
          </a:xfrm>
          <a:prstGeom prst="rect">
            <a:avLst/>
          </a:prstGeom>
        </p:spPr>
      </p:pic>
      <p:sp>
        <p:nvSpPr>
          <p:cNvPr id="6" name="TextBox 5">
            <a:extLst>
              <a:ext uri="{FF2B5EF4-FFF2-40B4-BE49-F238E27FC236}">
                <a16:creationId xmlns:a16="http://schemas.microsoft.com/office/drawing/2014/main" id="{5789828C-00CC-49A0-AC3C-54B45C3D5AC1}"/>
              </a:ext>
            </a:extLst>
          </p:cNvPr>
          <p:cNvSpPr txBox="1"/>
          <p:nvPr/>
        </p:nvSpPr>
        <p:spPr>
          <a:xfrm>
            <a:off x="20945" y="1895703"/>
            <a:ext cx="9102110" cy="4820102"/>
          </a:xfrm>
          <a:prstGeom prst="rect">
            <a:avLst/>
          </a:prstGeom>
          <a:noFill/>
        </p:spPr>
        <p:txBody>
          <a:bodyPr wrap="square" rtlCol="0">
            <a:spAutoFit/>
          </a:bodyPr>
          <a:lstStyle/>
          <a:p>
            <a:pPr marL="285750" indent="-285750">
              <a:buClr>
                <a:srgbClr val="2A4443"/>
              </a:buClr>
              <a:buFont typeface="Arial" panose="020B0604020202020204" pitchFamily="34" charset="0"/>
              <a:buChar char="•"/>
            </a:pPr>
            <a:r>
              <a:rPr lang="en-US" sz="2400" dirty="0">
                <a:solidFill>
                  <a:srgbClr val="2A4443"/>
                </a:solidFill>
                <a:latin typeface="Brandon Grotesque Regular" panose="020B0503020203060202" pitchFamily="34" charset="0"/>
                <a:cs typeface="Arial" panose="020B0604020202020204" pitchFamily="34" charset="0"/>
              </a:rPr>
              <a:t>INDIGENOUS STEWARDSHIP ON NATIONAL FOREST LANDS: GREAT LAKES REGION</a:t>
            </a:r>
          </a:p>
          <a:p>
            <a:pPr marL="1028700" lvl="1">
              <a:buClr>
                <a:srgbClr val="2A4443"/>
              </a:buClr>
              <a:buFont typeface="Arial" panose="020B0604020202020204" pitchFamily="34" charset="0"/>
              <a:buChar char="•"/>
            </a:pPr>
            <a:r>
              <a:rPr lang="en-US" sz="2000" dirty="0">
                <a:solidFill>
                  <a:srgbClr val="F6921E"/>
                </a:solidFill>
                <a:latin typeface="Brandon Grotesque Regular" panose="020B0503020203060202" pitchFamily="34" charset="0"/>
                <a:cs typeface="Arial" panose="020B0604020202020204" pitchFamily="34" charset="0"/>
              </a:rPr>
              <a:t>KEITH KARNES, Leech Lake Band of Ojibwe</a:t>
            </a:r>
          </a:p>
          <a:p>
            <a:pPr marL="1028700" lvl="1">
              <a:buClr>
                <a:srgbClr val="2A4443"/>
              </a:buClr>
              <a:buFont typeface="Arial" panose="020B0604020202020204" pitchFamily="34" charset="0"/>
              <a:buChar char="•"/>
            </a:pPr>
            <a:r>
              <a:rPr lang="en-US" sz="2000" dirty="0">
                <a:solidFill>
                  <a:srgbClr val="F6921E"/>
                </a:solidFill>
                <a:latin typeface="Brandon Grotesque Regular" panose="020B0503020203060202" pitchFamily="34" charset="0"/>
                <a:cs typeface="Arial" panose="020B0604020202020204" pitchFamily="34" charset="0"/>
              </a:rPr>
              <a:t>ERIC CLARK, Sault Ste. Marie Band of Chippewa Indians</a:t>
            </a:r>
          </a:p>
          <a:p>
            <a:pPr lvl="1" indent="0">
              <a:buClr>
                <a:srgbClr val="2A4443"/>
              </a:buClr>
            </a:pPr>
            <a:endParaRPr lang="en-US" sz="2400" dirty="0">
              <a:solidFill>
                <a:srgbClr val="F6921E"/>
              </a:solidFill>
              <a:latin typeface="Brandon Grotesque Regular" panose="020B0503020203060202" pitchFamily="34" charset="0"/>
              <a:cs typeface="Arial" panose="020B0604020202020204" pitchFamily="34" charset="0"/>
            </a:endParaRPr>
          </a:p>
          <a:p>
            <a:pPr marL="285750" indent="-285750">
              <a:buClr>
                <a:srgbClr val="2A4443"/>
              </a:buClr>
              <a:buFont typeface="Arial" panose="020B0604020202020204" pitchFamily="34" charset="0"/>
              <a:buChar char="•"/>
            </a:pPr>
            <a:r>
              <a:rPr lang="en-US" sz="2400" dirty="0">
                <a:solidFill>
                  <a:srgbClr val="2A4443"/>
                </a:solidFill>
                <a:latin typeface="Brandon Grotesque Regular" panose="020B0503020203060202" pitchFamily="34" charset="0"/>
                <a:cs typeface="Arial" panose="020B0604020202020204" pitchFamily="34" charset="0"/>
              </a:rPr>
              <a:t>CO-STEWARDSHIP AND CO-MANAGEMENT 101 WEBINAR </a:t>
            </a:r>
          </a:p>
          <a:p>
            <a:pPr marL="1028700" lvl="1">
              <a:buClr>
                <a:srgbClr val="2A4443"/>
              </a:buClr>
              <a:buFont typeface="Arial" panose="020B0604020202020204" pitchFamily="34" charset="0"/>
              <a:buChar char="•"/>
            </a:pPr>
            <a:r>
              <a:rPr lang="en-US" sz="2000" dirty="0">
                <a:solidFill>
                  <a:srgbClr val="F6921E"/>
                </a:solidFill>
                <a:latin typeface="Brandon Grotesque Regular" panose="020B0503020203060202" pitchFamily="34" charset="0"/>
                <a:cs typeface="Arial" panose="020B0604020202020204" pitchFamily="34" charset="0"/>
              </a:rPr>
              <a:t>MARTIN NIE, University of Montana College of Forestry &amp; Director of the </a:t>
            </a:r>
            <a:r>
              <a:rPr lang="en-US" sz="2000" dirty="0" err="1">
                <a:solidFill>
                  <a:srgbClr val="F6921E"/>
                </a:solidFill>
                <a:latin typeface="Brandon Grotesque Regular" panose="020B0503020203060202" pitchFamily="34" charset="0"/>
                <a:cs typeface="Arial" panose="020B0604020202020204" pitchFamily="34" charset="0"/>
              </a:rPr>
              <a:t>Bolle</a:t>
            </a:r>
            <a:r>
              <a:rPr lang="en-US" sz="2000" dirty="0">
                <a:solidFill>
                  <a:srgbClr val="F6921E"/>
                </a:solidFill>
                <a:latin typeface="Brandon Grotesque Regular" panose="020B0503020203060202" pitchFamily="34" charset="0"/>
                <a:cs typeface="Arial" panose="020B0604020202020204" pitchFamily="34" charset="0"/>
              </a:rPr>
              <a:t> Center for People and Forests  </a:t>
            </a:r>
          </a:p>
          <a:p>
            <a:pPr lvl="1" indent="0">
              <a:buClr>
                <a:srgbClr val="2A4443"/>
              </a:buClr>
            </a:pPr>
            <a:endParaRPr lang="en-US" sz="2000" dirty="0">
              <a:solidFill>
                <a:srgbClr val="F6921E"/>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r>
              <a:rPr lang="en-US" sz="2000" dirty="0">
                <a:solidFill>
                  <a:srgbClr val="F6921E"/>
                </a:solidFill>
                <a:latin typeface="Brandon Grotesque Regular" panose="020B0503020203060202" pitchFamily="34" charset="0"/>
                <a:cs typeface="Arial" panose="020B0604020202020204" pitchFamily="34" charset="0"/>
              </a:rPr>
              <a:t>MONTE MILLS, University of Washington School of Law &amp; Director of the Native American Law Center </a:t>
            </a:r>
            <a:endParaRPr lang="en-US" sz="2000" dirty="0">
              <a:solidFill>
                <a:srgbClr val="2A4443"/>
              </a:solidFill>
              <a:latin typeface="Brandon Grotesque Regular" panose="020B0503020203060202" pitchFamily="34" charset="0"/>
              <a:cs typeface="Arial" panose="020B0604020202020204" pitchFamily="34" charset="0"/>
            </a:endParaRPr>
          </a:p>
          <a:p>
            <a:pPr marL="285750" indent="-285750">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marL="285750" indent="-285750">
              <a:buClr>
                <a:srgbClr val="2A4443"/>
              </a:buClr>
              <a:buFont typeface="Arial" panose="020B0604020202020204" pitchFamily="34" charset="0"/>
              <a:buChar char="•"/>
            </a:pPr>
            <a:r>
              <a:rPr lang="en-US" dirty="0">
                <a:solidFill>
                  <a:srgbClr val="2A4443"/>
                </a:solidFill>
                <a:latin typeface="Brandon Grotesque Regular" panose="020B0503020203060202" pitchFamily="34" charset="0"/>
                <a:cs typeface="Arial" panose="020B0604020202020204" pitchFamily="34" charset="0"/>
              </a:rPr>
              <a:t>LINK TO RECCORDINGS HERE: </a:t>
            </a:r>
            <a:r>
              <a:rPr lang="en-US" sz="2000" dirty="0">
                <a:solidFill>
                  <a:srgbClr val="821D19"/>
                </a:solidFill>
                <a:latin typeface="Brandon Grotesque Regular" panose="020B0503020203060202"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https://www.firstnations.org/webinars/stewarding-native-lands-webinars/</a:t>
            </a:r>
            <a:r>
              <a:rPr lang="en-US" sz="2000" dirty="0">
                <a:solidFill>
                  <a:srgbClr val="821D19"/>
                </a:solidFill>
                <a:latin typeface="Brandon Grotesque Regular" panose="020B0503020203060202" pitchFamily="34" charset="0"/>
                <a:cs typeface="Arial" panose="020B0604020202020204" pitchFamily="34" charset="0"/>
              </a:rPr>
              <a:t> </a:t>
            </a:r>
          </a:p>
          <a:p>
            <a:pPr marL="285750" indent="-285750">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endParaRPr lang="en-US" dirty="0">
              <a:solidFill>
                <a:srgbClr val="F6921E"/>
              </a:solidFill>
              <a:latin typeface="Brandon Grotesque Regular" panose="020B0503020203060202" pitchFamily="34" charset="0"/>
              <a:cs typeface="Arial" panose="020B0604020202020204" pitchFamily="34" charset="0"/>
            </a:endParaRPr>
          </a:p>
        </p:txBody>
      </p:sp>
    </p:spTree>
    <p:extLst>
      <p:ext uri="{BB962C8B-B14F-4D97-AF65-F5344CB8AC3E}">
        <p14:creationId xmlns:p14="http://schemas.microsoft.com/office/powerpoint/2010/main" val="384674201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UPCOMING WEBINARS</a:t>
            </a:r>
            <a:endParaRPr lang="en-US" sz="2800" dirty="0">
              <a:solidFill>
                <a:srgbClr val="FFFFFF"/>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5" name="Content Placeholder 4">
            <a:extLst>
              <a:ext uri="{FF2B5EF4-FFF2-40B4-BE49-F238E27FC236}">
                <a16:creationId xmlns:a16="http://schemas.microsoft.com/office/drawing/2014/main" id="{000B78F5-00BC-4632-9938-9203963EEC62}"/>
              </a:ext>
            </a:extLst>
          </p:cNvPr>
          <p:cNvSpPr>
            <a:spLocks noGrp="1"/>
          </p:cNvSpPr>
          <p:nvPr>
            <p:ph idx="1"/>
          </p:nvPr>
        </p:nvSpPr>
        <p:spPr>
          <a:xfrm>
            <a:off x="228600" y="1827270"/>
            <a:ext cx="8450601" cy="3506730"/>
          </a:xfrm>
        </p:spPr>
        <p:txBody>
          <a:bodyPr/>
          <a:lstStyle/>
          <a:p>
            <a:pPr marL="0" algn="l"/>
            <a:r>
              <a:rPr lang="en-US" sz="4400" i="1" dirty="0">
                <a:solidFill>
                  <a:srgbClr val="F6921E"/>
                </a:solidFill>
                <a:latin typeface="Brandon Grotesque Regular" panose="020B0503020203060202" pitchFamily="34" charset="0"/>
              </a:rPr>
              <a:t>Indigenous Stewardship on National Forest Lands Webinar Series</a:t>
            </a:r>
          </a:p>
          <a:p>
            <a:pPr marL="571500" indent="-571500" algn="l">
              <a:buClr>
                <a:srgbClr val="2A4443"/>
              </a:buClr>
              <a:buFont typeface="Arial" panose="020B0604020202020204" pitchFamily="34" charset="0"/>
              <a:buChar char="•"/>
            </a:pPr>
            <a:r>
              <a:rPr lang="en-US" sz="3600" dirty="0">
                <a:solidFill>
                  <a:srgbClr val="2A4443"/>
                </a:solidFill>
                <a:latin typeface="Brandon Grotesque Regular" panose="020B0503020203060202" pitchFamily="34" charset="0"/>
              </a:rPr>
              <a:t>Rocky Mountain Region:</a:t>
            </a:r>
          </a:p>
          <a:p>
            <a:pPr marL="0" indent="0" algn="l">
              <a:buClr>
                <a:srgbClr val="2A4443"/>
              </a:buClr>
            </a:pPr>
            <a:r>
              <a:rPr lang="en-US" sz="2400" dirty="0">
                <a:solidFill>
                  <a:srgbClr val="F6921E"/>
                </a:solidFill>
                <a:latin typeface="Brandon Grotesque Regular" panose="020B0503020203060202" pitchFamily="34" charset="0"/>
              </a:rPr>
              <a:t>	DATE TBD</a:t>
            </a:r>
          </a:p>
          <a:p>
            <a:pPr marL="571500" indent="-571500" algn="l">
              <a:buClr>
                <a:srgbClr val="2A4443"/>
              </a:buClr>
              <a:buFont typeface="Arial" panose="020B0604020202020204" pitchFamily="34" charset="0"/>
              <a:buChar char="•"/>
            </a:pPr>
            <a:r>
              <a:rPr lang="en-US" sz="3600" dirty="0">
                <a:solidFill>
                  <a:srgbClr val="2A4443"/>
                </a:solidFill>
                <a:latin typeface="Brandon Grotesque Regular" panose="020B0503020203060202" pitchFamily="34" charset="0"/>
              </a:rPr>
              <a:t>Pacific Region:</a:t>
            </a:r>
          </a:p>
          <a:p>
            <a:pPr marL="457200" lvl="2" indent="0"/>
            <a:r>
              <a:rPr lang="en-US" sz="2400" dirty="0">
                <a:solidFill>
                  <a:srgbClr val="F6921E"/>
                </a:solidFill>
                <a:latin typeface="Brandon Grotesque Regular" panose="020B0503020203060202" pitchFamily="34" charset="0"/>
              </a:rPr>
              <a:t>	DATE TBD</a:t>
            </a:r>
          </a:p>
          <a:p>
            <a:pPr algn="l"/>
            <a:endParaRPr lang="en-US" dirty="0">
              <a:latin typeface="Brandon Grotesque Regular" panose="020B0503020203060202" pitchFamily="34" charset="0"/>
            </a:endParaRPr>
          </a:p>
        </p:txBody>
      </p:sp>
    </p:spTree>
    <p:extLst>
      <p:ext uri="{BB962C8B-B14F-4D97-AF65-F5344CB8AC3E}">
        <p14:creationId xmlns:p14="http://schemas.microsoft.com/office/powerpoint/2010/main" val="224025272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32FE988-49C0-9126-4C1D-635FB45E1411}"/>
              </a:ext>
            </a:extLst>
          </p:cNvPr>
          <p:cNvSpPr txBox="1"/>
          <p:nvPr/>
        </p:nvSpPr>
        <p:spPr>
          <a:xfrm>
            <a:off x="3220013" y="3164168"/>
            <a:ext cx="5717060" cy="1793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Technical Assistance</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Capacity Support Grants (up to $25,000)</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Webinars and Presentations</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Publications and Resource Guides</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And more</a:t>
            </a:r>
          </a:p>
        </p:txBody>
      </p:sp>
      <p:pic>
        <p:nvPicPr>
          <p:cNvPr id="3" name="Picture 2">
            <a:extLst>
              <a:ext uri="{FF2B5EF4-FFF2-40B4-BE49-F238E27FC236}">
                <a16:creationId xmlns:a16="http://schemas.microsoft.com/office/drawing/2014/main" id="{B5D5F881-71B5-6E31-BED3-8766F0D52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487" y="6308970"/>
            <a:ext cx="576135" cy="447657"/>
          </a:xfrm>
          <a:prstGeom prst="rect">
            <a:avLst/>
          </a:prstGeom>
        </p:spPr>
      </p:pic>
      <p:pic>
        <p:nvPicPr>
          <p:cNvPr id="23" name="Google Shape;184;p41">
            <a:extLst>
              <a:ext uri="{FF2B5EF4-FFF2-40B4-BE49-F238E27FC236}">
                <a16:creationId xmlns:a16="http://schemas.microsoft.com/office/drawing/2014/main" id="{27799521-842C-46CB-9099-3914185281E4}"/>
              </a:ext>
            </a:extLst>
          </p:cNvPr>
          <p:cNvPicPr preferRelativeResize="0"/>
          <p:nvPr/>
        </p:nvPicPr>
        <p:blipFill rotWithShape="1">
          <a:blip r:embed="rId4">
            <a:alphaModFix/>
          </a:blip>
          <a:srcRect/>
          <a:stretch/>
        </p:blipFill>
        <p:spPr>
          <a:xfrm>
            <a:off x="383876" y="2051372"/>
            <a:ext cx="900762" cy="73158"/>
          </a:xfrm>
          <a:prstGeom prst="rect">
            <a:avLst/>
          </a:prstGeom>
          <a:noFill/>
          <a:ln>
            <a:noFill/>
          </a:ln>
        </p:spPr>
      </p:pic>
      <p:pic>
        <p:nvPicPr>
          <p:cNvPr id="7" name="Picture 6">
            <a:extLst>
              <a:ext uri="{FF2B5EF4-FFF2-40B4-BE49-F238E27FC236}">
                <a16:creationId xmlns:a16="http://schemas.microsoft.com/office/drawing/2014/main" id="{B2C59C16-4EB2-44DD-A990-5B731C6B7F34}"/>
              </a:ext>
            </a:extLst>
          </p:cNvPr>
          <p:cNvPicPr>
            <a:picLocks noChangeAspect="1"/>
          </p:cNvPicPr>
          <p:nvPr/>
        </p:nvPicPr>
        <p:blipFill rotWithShape="1">
          <a:blip r:embed="rId5"/>
          <a:srcRect l="39798" r="26144"/>
          <a:stretch/>
        </p:blipFill>
        <p:spPr>
          <a:xfrm>
            <a:off x="1" y="842774"/>
            <a:ext cx="2629737" cy="6014098"/>
          </a:xfrm>
          <a:prstGeom prst="rect">
            <a:avLst/>
          </a:prstGeom>
          <a:solidFill>
            <a:srgbClr val="2A4443"/>
          </a:solidFill>
        </p:spPr>
      </p:pic>
      <p:sp>
        <p:nvSpPr>
          <p:cNvPr id="24" name="TextBox 23">
            <a:extLst>
              <a:ext uri="{FF2B5EF4-FFF2-40B4-BE49-F238E27FC236}">
                <a16:creationId xmlns:a16="http://schemas.microsoft.com/office/drawing/2014/main" id="{E9A7115F-D35F-45BF-800C-4291F9BC3634}"/>
              </a:ext>
            </a:extLst>
          </p:cNvPr>
          <p:cNvSpPr txBox="1"/>
          <p:nvPr/>
        </p:nvSpPr>
        <p:spPr>
          <a:xfrm>
            <a:off x="2851064" y="1326558"/>
            <a:ext cx="5893356" cy="14496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spcBef>
                <a:spcPts val="10"/>
              </a:spcBef>
              <a:spcAft>
                <a:spcPts val="10"/>
              </a:spcAft>
            </a:pPr>
            <a:r>
              <a:rPr lang="en-US" sz="2400" i="1" dirty="0">
                <a:latin typeface="Brandon Grotesque Regular" panose="020B0503020203060202" pitchFamily="34" charset="0"/>
              </a:rPr>
              <a:t>First Nations will conduct outreach and support engagement of Tribes and Native-led Organizations in U.S. Forest Service IRA and related BIL programs and  opportunities.</a:t>
            </a:r>
          </a:p>
        </p:txBody>
      </p:sp>
      <p:sp>
        <p:nvSpPr>
          <p:cNvPr id="9" name="TextBox 8">
            <a:extLst>
              <a:ext uri="{FF2B5EF4-FFF2-40B4-BE49-F238E27FC236}">
                <a16:creationId xmlns:a16="http://schemas.microsoft.com/office/drawing/2014/main" id="{069C36B8-70DB-425F-B4B8-42BA9F03F489}"/>
              </a:ext>
            </a:extLst>
          </p:cNvPr>
          <p:cNvSpPr txBox="1"/>
          <p:nvPr/>
        </p:nvSpPr>
        <p:spPr>
          <a:xfrm>
            <a:off x="2700092" y="4942112"/>
            <a:ext cx="6262042" cy="5893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spcBef>
                <a:spcPts val="10"/>
              </a:spcBef>
              <a:spcAft>
                <a:spcPts val="10"/>
              </a:spcAft>
            </a:pPr>
            <a:r>
              <a:rPr lang="en-US" i="1" kern="1200" dirty="0">
                <a:solidFill>
                  <a:schemeClr val="tx1"/>
                </a:solidFill>
                <a:latin typeface="Brandon Grotesque Regular" panose="020B0503020203060202" pitchFamily="34" charset="0"/>
                <a:ea typeface="+mn-ea"/>
              </a:rPr>
              <a:t>IRA – Inflation Reduction Act</a:t>
            </a:r>
          </a:p>
          <a:p>
            <a:pPr defTabSz="685800">
              <a:spcBef>
                <a:spcPts val="10"/>
              </a:spcBef>
              <a:spcAft>
                <a:spcPts val="10"/>
              </a:spcAft>
            </a:pPr>
            <a:r>
              <a:rPr lang="en-US" i="1" kern="1200" dirty="0">
                <a:solidFill>
                  <a:schemeClr val="tx1"/>
                </a:solidFill>
                <a:latin typeface="Brandon Grotesque Regular" panose="020B0503020203060202" pitchFamily="34" charset="0"/>
                <a:ea typeface="+mn-ea"/>
              </a:rPr>
              <a:t>BIL – Bipartisan Infrastructure Law</a:t>
            </a:r>
          </a:p>
        </p:txBody>
      </p:sp>
      <p:sp>
        <p:nvSpPr>
          <p:cNvPr id="10" name="Rectangle 9">
            <a:extLst>
              <a:ext uri="{FF2B5EF4-FFF2-40B4-BE49-F238E27FC236}">
                <a16:creationId xmlns:a16="http://schemas.microsoft.com/office/drawing/2014/main" id="{05990AB1-6D29-4D82-BFD9-95DC3BE610EE}"/>
              </a:ext>
            </a:extLst>
          </p:cNvPr>
          <p:cNvSpPr/>
          <p:nvPr/>
        </p:nvSpPr>
        <p:spPr bwMode="auto">
          <a:xfrm>
            <a:off x="12875" y="818901"/>
            <a:ext cx="2616863" cy="6014098"/>
          </a:xfrm>
          <a:prstGeom prst="rect">
            <a:avLst/>
          </a:prstGeom>
          <a:solidFill>
            <a:srgbClr val="2A4443">
              <a:alpha val="6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dirty="0"/>
          </a:p>
        </p:txBody>
      </p:sp>
      <p:pic>
        <p:nvPicPr>
          <p:cNvPr id="8" name="Picture 7">
            <a:extLst>
              <a:ext uri="{FF2B5EF4-FFF2-40B4-BE49-F238E27FC236}">
                <a16:creationId xmlns:a16="http://schemas.microsoft.com/office/drawing/2014/main" id="{2EB65DB7-603C-4BA2-B780-38CE761B792E}"/>
              </a:ext>
            </a:extLst>
          </p:cNvPr>
          <p:cNvPicPr>
            <a:picLocks noChangeAspect="1"/>
          </p:cNvPicPr>
          <p:nvPr/>
        </p:nvPicPr>
        <p:blipFill>
          <a:blip r:embed="rId6"/>
          <a:stretch>
            <a:fillRect/>
          </a:stretch>
        </p:blipFill>
        <p:spPr>
          <a:xfrm>
            <a:off x="3554" y="1848025"/>
            <a:ext cx="2696538" cy="1433659"/>
          </a:xfrm>
          <a:prstGeom prst="rect">
            <a:avLst/>
          </a:prstGeom>
        </p:spPr>
      </p:pic>
      <p:sp>
        <p:nvSpPr>
          <p:cNvPr id="2" name="Rectangle 1">
            <a:extLst>
              <a:ext uri="{FF2B5EF4-FFF2-40B4-BE49-F238E27FC236}">
                <a16:creationId xmlns:a16="http://schemas.microsoft.com/office/drawing/2014/main" id="{1E43E715-FABF-4E7B-822E-761FD479CA44}"/>
              </a:ext>
            </a:extLst>
          </p:cNvPr>
          <p:cNvSpPr/>
          <p:nvPr/>
        </p:nvSpPr>
        <p:spPr>
          <a:xfrm>
            <a:off x="4221287" y="5758242"/>
            <a:ext cx="4267200" cy="1101455"/>
          </a:xfrm>
          <a:prstGeom prst="rect">
            <a:avLst/>
          </a:prstGeom>
        </p:spPr>
        <p:txBody>
          <a:bodyPr wrap="square">
            <a:spAutoFit/>
          </a:bodyPr>
          <a:lstStyle/>
          <a:p>
            <a:r>
              <a:rPr lang="en-US" sz="1050" dirty="0">
                <a:solidFill>
                  <a:srgbClr val="000000"/>
                </a:solidFill>
                <a:latin typeface="CIDFont+F2"/>
              </a:rPr>
              <a:t>Lindsay Riggs</a:t>
            </a:r>
          </a:p>
          <a:p>
            <a:r>
              <a:rPr lang="en-US" sz="1050" dirty="0">
                <a:solidFill>
                  <a:srgbClr val="000000"/>
                </a:solidFill>
                <a:latin typeface="CIDFont+F2"/>
              </a:rPr>
              <a:t>Lead Program Officer</a:t>
            </a:r>
          </a:p>
          <a:p>
            <a:r>
              <a:rPr lang="en-US" sz="1050" dirty="0">
                <a:solidFill>
                  <a:srgbClr val="000000"/>
                </a:solidFill>
                <a:latin typeface="CIDFont+F2"/>
              </a:rPr>
              <a:t>First Nations Development Institute</a:t>
            </a:r>
          </a:p>
          <a:p>
            <a:r>
              <a:rPr lang="en-US" sz="1050" dirty="0">
                <a:solidFill>
                  <a:srgbClr val="000000"/>
                </a:solidFill>
                <a:latin typeface="CIDFont+F2"/>
              </a:rPr>
              <a:t>lriggs@firstnations.org</a:t>
            </a:r>
          </a:p>
          <a:p>
            <a:r>
              <a:rPr lang="en-US" sz="1050" dirty="0">
                <a:solidFill>
                  <a:srgbClr val="000000"/>
                </a:solidFill>
                <a:latin typeface="CIDFont+F2"/>
              </a:rPr>
              <a:t>303.774.7836</a:t>
            </a:r>
          </a:p>
          <a:p>
            <a:r>
              <a:rPr lang="en-US" dirty="0">
                <a:solidFill>
                  <a:srgbClr val="2E4343"/>
                </a:solidFill>
                <a:latin typeface="CIDFont+F5"/>
              </a:rPr>
              <a:t>www.firstnations.org/community-navigator</a:t>
            </a:r>
            <a:endParaRPr lang="en-US" dirty="0"/>
          </a:p>
        </p:txBody>
      </p:sp>
      <p:pic>
        <p:nvPicPr>
          <p:cNvPr id="4" name="Picture 3">
            <a:extLst>
              <a:ext uri="{FF2B5EF4-FFF2-40B4-BE49-F238E27FC236}">
                <a16:creationId xmlns:a16="http://schemas.microsoft.com/office/drawing/2014/main" id="{C0162BFD-44D3-4A2D-8791-C18F908D092B}"/>
              </a:ext>
            </a:extLst>
          </p:cNvPr>
          <p:cNvPicPr>
            <a:picLocks noChangeAspect="1"/>
          </p:cNvPicPr>
          <p:nvPr/>
        </p:nvPicPr>
        <p:blipFill>
          <a:blip r:embed="rId7"/>
          <a:stretch>
            <a:fillRect/>
          </a:stretch>
        </p:blipFill>
        <p:spPr>
          <a:xfrm>
            <a:off x="0" y="1128"/>
            <a:ext cx="9144000" cy="1065672"/>
          </a:xfrm>
          <a:prstGeom prst="rect">
            <a:avLst/>
          </a:prstGeom>
        </p:spPr>
      </p:pic>
      <p:pic>
        <p:nvPicPr>
          <p:cNvPr id="5" name="Picture 4">
            <a:extLst>
              <a:ext uri="{FF2B5EF4-FFF2-40B4-BE49-F238E27FC236}">
                <a16:creationId xmlns:a16="http://schemas.microsoft.com/office/drawing/2014/main" id="{E99F9888-A9A1-4A17-B0EA-86E8C2943671}"/>
              </a:ext>
            </a:extLst>
          </p:cNvPr>
          <p:cNvPicPr>
            <a:picLocks noChangeAspect="1"/>
          </p:cNvPicPr>
          <p:nvPr/>
        </p:nvPicPr>
        <p:blipFill>
          <a:blip r:embed="rId8"/>
          <a:stretch>
            <a:fillRect/>
          </a:stretch>
        </p:blipFill>
        <p:spPr>
          <a:xfrm>
            <a:off x="5116681" y="-1459952"/>
            <a:ext cx="3913971" cy="2664183"/>
          </a:xfrm>
          <a:prstGeom prst="rect">
            <a:avLst/>
          </a:prstGeom>
        </p:spPr>
      </p:pic>
      <p:sp>
        <p:nvSpPr>
          <p:cNvPr id="13" name="Rectangle 12">
            <a:extLst>
              <a:ext uri="{FF2B5EF4-FFF2-40B4-BE49-F238E27FC236}">
                <a16:creationId xmlns:a16="http://schemas.microsoft.com/office/drawing/2014/main" id="{3F73B863-1DBF-45CB-80B4-2E3FF3206AEC}"/>
              </a:ext>
            </a:extLst>
          </p:cNvPr>
          <p:cNvSpPr/>
          <p:nvPr/>
        </p:nvSpPr>
        <p:spPr bwMode="auto">
          <a:xfrm>
            <a:off x="3897253" y="609600"/>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11" name="Rectangle 10">
            <a:extLst>
              <a:ext uri="{FF2B5EF4-FFF2-40B4-BE49-F238E27FC236}">
                <a16:creationId xmlns:a16="http://schemas.microsoft.com/office/drawing/2014/main" id="{0D54BCA1-E3DD-4A13-BBCA-899E91900392}"/>
              </a:ext>
            </a:extLst>
          </p:cNvPr>
          <p:cNvSpPr/>
          <p:nvPr/>
        </p:nvSpPr>
        <p:spPr>
          <a:xfrm>
            <a:off x="1411775" y="25001"/>
            <a:ext cx="6320449" cy="557460"/>
          </a:xfrm>
          <a:prstGeom prst="rect">
            <a:avLst/>
          </a:prstGeom>
        </p:spPr>
        <p:txBody>
          <a:bodyPr wrap="none">
            <a:spAutoFit/>
          </a:bodyPr>
          <a:lstStyle/>
          <a:p>
            <a:pPr algn="ctr"/>
            <a:r>
              <a:rPr lang="en-US" sz="3200" dirty="0">
                <a:solidFill>
                  <a:srgbClr val="FFFFFF"/>
                </a:solidFill>
                <a:latin typeface="Brandon Grotesque BOLD"/>
              </a:rPr>
              <a:t>Opportunities: Community Navigator</a:t>
            </a:r>
            <a:endParaRPr lang="en-US" sz="2000" dirty="0">
              <a:solidFill>
                <a:srgbClr val="FFFFFF"/>
              </a:solidFill>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609600" y="554595"/>
            <a:ext cx="8077200"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800" b="0" i="0" u="none" strike="noStrike" kern="1200" cap="none" spc="0" normalizeH="0" baseline="0" noProof="0" dirty="0">
                <a:ln>
                  <a:noFill/>
                </a:ln>
                <a:solidFill>
                  <a:srgbClr val="F6921E"/>
                </a:solidFill>
                <a:effectLst/>
                <a:uLnTx/>
                <a:uFillTx/>
                <a:latin typeface="Brandon Grotesque BOLD"/>
                <a:ea typeface="+mn-ea"/>
              </a:rPr>
              <a:t>COMMUNICATIONS</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18" name="TextBox 17">
            <a:extLst>
              <a:ext uri="{FF2B5EF4-FFF2-40B4-BE49-F238E27FC236}">
                <a16:creationId xmlns:a16="http://schemas.microsoft.com/office/drawing/2014/main" id="{85C4B9CD-CEFC-FBC8-7612-15E11C70FCCA}"/>
              </a:ext>
            </a:extLst>
          </p:cNvPr>
          <p:cNvSpPr txBox="1"/>
          <p:nvPr/>
        </p:nvSpPr>
        <p:spPr>
          <a:xfrm>
            <a:off x="790648" y="2982565"/>
            <a:ext cx="5308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FOLLOW US ON SOCIAL MEDIA</a:t>
            </a:r>
          </a:p>
        </p:txBody>
      </p:sp>
      <p:sp>
        <p:nvSpPr>
          <p:cNvPr id="19" name="TextBox 18">
            <a:extLst>
              <a:ext uri="{FF2B5EF4-FFF2-40B4-BE49-F238E27FC236}">
                <a16:creationId xmlns:a16="http://schemas.microsoft.com/office/drawing/2014/main" id="{C8308FBC-AF94-ACFD-418B-4E7C125D3EF2}"/>
              </a:ext>
            </a:extLst>
          </p:cNvPr>
          <p:cNvSpPr txBox="1"/>
          <p:nvPr/>
        </p:nvSpPr>
        <p:spPr>
          <a:xfrm>
            <a:off x="1060567" y="3391522"/>
            <a:ext cx="44196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20" name="Picture 14" descr="Icon&#10;&#10;Description automatically generated">
            <a:extLst>
              <a:ext uri="{FF2B5EF4-FFF2-40B4-BE49-F238E27FC236}">
                <a16:creationId xmlns:a16="http://schemas.microsoft.com/office/drawing/2014/main" id="{083A7461-1098-3271-D340-A50CC9054000}"/>
              </a:ext>
            </a:extLst>
          </p:cNvPr>
          <p:cNvPicPr>
            <a:picLocks noChangeAspect="1"/>
          </p:cNvPicPr>
          <p:nvPr/>
        </p:nvPicPr>
        <p:blipFill>
          <a:blip r:embed="rId5"/>
          <a:stretch>
            <a:fillRect/>
          </a:stretch>
        </p:blipFill>
        <p:spPr>
          <a:xfrm>
            <a:off x="790648" y="3496181"/>
            <a:ext cx="266634" cy="266633"/>
          </a:xfrm>
          <a:prstGeom prst="rect">
            <a:avLst/>
          </a:prstGeom>
        </p:spPr>
      </p:pic>
      <p:pic>
        <p:nvPicPr>
          <p:cNvPr id="21" name="Picture 16" descr="Logo, icon&#10;&#10;Description automatically generated">
            <a:extLst>
              <a:ext uri="{FF2B5EF4-FFF2-40B4-BE49-F238E27FC236}">
                <a16:creationId xmlns:a16="http://schemas.microsoft.com/office/drawing/2014/main" id="{3721A727-E6DE-9723-9C67-9A4FC876254E}"/>
              </a:ext>
            </a:extLst>
          </p:cNvPr>
          <p:cNvPicPr>
            <a:picLocks noChangeAspect="1"/>
          </p:cNvPicPr>
          <p:nvPr/>
        </p:nvPicPr>
        <p:blipFill>
          <a:blip r:embed="rId6"/>
          <a:stretch>
            <a:fillRect/>
          </a:stretch>
        </p:blipFill>
        <p:spPr>
          <a:xfrm>
            <a:off x="824876" y="3834559"/>
            <a:ext cx="230576" cy="230576"/>
          </a:xfrm>
          <a:prstGeom prst="rect">
            <a:avLst/>
          </a:prstGeom>
        </p:spPr>
      </p:pic>
      <p:pic>
        <p:nvPicPr>
          <p:cNvPr id="22" name="Picture 21">
            <a:extLst>
              <a:ext uri="{FF2B5EF4-FFF2-40B4-BE49-F238E27FC236}">
                <a16:creationId xmlns:a16="http://schemas.microsoft.com/office/drawing/2014/main" id="{F8FE5E06-2667-5A4B-6EC9-040D582B5650}"/>
              </a:ext>
            </a:extLst>
          </p:cNvPr>
          <p:cNvPicPr>
            <a:picLocks noChangeAspect="1"/>
          </p:cNvPicPr>
          <p:nvPr/>
        </p:nvPicPr>
        <p:blipFill>
          <a:blip r:embed="rId7"/>
          <a:stretch>
            <a:fillRect/>
          </a:stretch>
        </p:blipFill>
        <p:spPr>
          <a:xfrm>
            <a:off x="790648" y="4231136"/>
            <a:ext cx="266633" cy="266633"/>
          </a:xfrm>
          <a:prstGeom prst="rect">
            <a:avLst/>
          </a:prstGeom>
        </p:spPr>
      </p:pic>
      <p:pic>
        <p:nvPicPr>
          <p:cNvPr id="23" name="Picture 22">
            <a:extLst>
              <a:ext uri="{FF2B5EF4-FFF2-40B4-BE49-F238E27FC236}">
                <a16:creationId xmlns:a16="http://schemas.microsoft.com/office/drawing/2014/main" id="{DF340E68-6224-363D-F8C9-8926173594FE}"/>
              </a:ext>
            </a:extLst>
          </p:cNvPr>
          <p:cNvPicPr>
            <a:picLocks noChangeAspect="1"/>
          </p:cNvPicPr>
          <p:nvPr/>
        </p:nvPicPr>
        <p:blipFill>
          <a:blip r:embed="rId8"/>
          <a:stretch>
            <a:fillRect/>
          </a:stretch>
        </p:blipFill>
        <p:spPr>
          <a:xfrm>
            <a:off x="774097" y="4663770"/>
            <a:ext cx="281355" cy="228600"/>
          </a:xfrm>
          <a:prstGeom prst="rect">
            <a:avLst/>
          </a:prstGeom>
        </p:spPr>
      </p:pic>
      <p:sp>
        <p:nvSpPr>
          <p:cNvPr id="13" name="Rectangle 12">
            <a:extLst>
              <a:ext uri="{FF2B5EF4-FFF2-40B4-BE49-F238E27FC236}">
                <a16:creationId xmlns:a16="http://schemas.microsoft.com/office/drawing/2014/main" id="{C30DE54D-E9C1-438D-9A42-BD0CAA24E007}"/>
              </a:ext>
            </a:extLst>
          </p:cNvPr>
          <p:cNvSpPr/>
          <p:nvPr/>
        </p:nvSpPr>
        <p:spPr bwMode="auto">
          <a:xfrm>
            <a:off x="774097" y="1238196"/>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4" name="TextBox 3">
            <a:extLst>
              <a:ext uri="{FF2B5EF4-FFF2-40B4-BE49-F238E27FC236}">
                <a16:creationId xmlns:a16="http://schemas.microsoft.com/office/drawing/2014/main" id="{11E28EF4-881B-4F94-8EDF-430CC0371D17}"/>
              </a:ext>
            </a:extLst>
          </p:cNvPr>
          <p:cNvSpPr txBox="1"/>
          <p:nvPr/>
        </p:nvSpPr>
        <p:spPr>
          <a:xfrm>
            <a:off x="790648" y="1524000"/>
            <a:ext cx="6524552" cy="1587166"/>
          </a:xfrm>
          <a:prstGeom prst="rect">
            <a:avLst/>
          </a:prstGeom>
          <a:noFill/>
        </p:spPr>
        <p:txBody>
          <a:bodyPr wrap="square" rtlCol="0">
            <a:spAutoFit/>
          </a:bodyPr>
          <a:lstStyle/>
          <a:p>
            <a:r>
              <a:rPr lang="en-US" sz="2400" dirty="0">
                <a:solidFill>
                  <a:srgbClr val="FFFFFF"/>
                </a:solidFill>
                <a:latin typeface="Brandon Grotesque Regular" panose="020B0503020203060202" pitchFamily="34" charset="0"/>
              </a:rPr>
              <a:t>ACCESS THE WEINBAR RECORDING IN FIRST NATIONS KNOWLEDGE CENTER:</a:t>
            </a:r>
          </a:p>
          <a:p>
            <a:r>
              <a:rPr lang="en-US" sz="1600" b="1" dirty="0">
                <a:solidFill>
                  <a:srgbClr val="F6921E"/>
                </a:solidFill>
              </a:rPr>
              <a:t>Here is where you can find the webinar recording and slides once they are posted: </a:t>
            </a:r>
            <a:r>
              <a:rPr lang="en-US" sz="1600" u="sng" dirty="0">
                <a:solidFill>
                  <a:srgbClr val="F6921E"/>
                </a:solidFill>
                <a:hlinkClick r:id="rId9">
                  <a:extLst>
                    <a:ext uri="{A12FA001-AC4F-418D-AE19-62706E023703}">
                      <ahyp:hlinkClr xmlns:ahyp="http://schemas.microsoft.com/office/drawing/2018/hyperlinkcolor" val="tx"/>
                    </a:ext>
                  </a:extLst>
                </a:hlinkClick>
              </a:rPr>
              <a:t>https://www.firstnations.org/fnk</a:t>
            </a:r>
            <a:endParaRPr lang="en-US" sz="1600" dirty="0">
              <a:solidFill>
                <a:srgbClr val="F6921E"/>
              </a:solidFill>
            </a:endParaRPr>
          </a:p>
          <a:p>
            <a:endParaRPr lang="en-US" sz="2400" dirty="0">
              <a:solidFill>
                <a:srgbClr val="FFFFFF"/>
              </a:solidFill>
              <a:latin typeface="Brandon Grotesque Regular" panose="020B0503020203060202" pitchFamily="34" charset="0"/>
            </a:endParaRPr>
          </a:p>
        </p:txBody>
      </p:sp>
    </p:spTree>
    <p:extLst>
      <p:ext uri="{BB962C8B-B14F-4D97-AF65-F5344CB8AC3E}">
        <p14:creationId xmlns:p14="http://schemas.microsoft.com/office/powerpoint/2010/main" val="131519736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rotWithShape="1">
          <a:blip r:embed="rId3"/>
          <a:srcRect l="12856" t="178" r="12396"/>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2122713" y="3265710"/>
            <a:ext cx="4952999" cy="1036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6600" b="0" i="0" u="none" strike="noStrike" kern="1200" cap="none" spc="0" normalizeH="0" baseline="0" noProof="0" dirty="0">
                <a:ln>
                  <a:noFill/>
                </a:ln>
                <a:solidFill>
                  <a:srgbClr val="FFFFFF"/>
                </a:solidFill>
                <a:effectLst/>
                <a:uLnTx/>
                <a:uFillTx/>
                <a:latin typeface="Brandon Grotesque BOLD"/>
                <a:ea typeface="+mn-ea"/>
              </a:rPr>
              <a:t>THANK YOU</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5360235"/>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5360235"/>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5360235"/>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5284036"/>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NATIONAL HEADQUARTERS </a:t>
            </a:r>
            <a:endParaRPr kumimoji="0" lang="en-US" sz="1800" b="1" i="0" u="none" strike="noStrike" kern="1200" cap="none" spc="0" normalizeH="0" baseline="0" noProof="0" dirty="0">
              <a:ln>
                <a:noFill/>
              </a:ln>
              <a:solidFill>
                <a:srgbClr val="000000"/>
              </a:solidFill>
              <a:effectLst/>
              <a:uLnTx/>
              <a:uFillTx/>
              <a:latin typeface="Brandon Grotesque Black"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First Nations Development Institute 2432 Main Street</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5284036"/>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CONTACT</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Tel:  303.774.7836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Fax: 303.774.7841 </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hlinkClick r:id="rId6">
                  <a:extLst>
                    <a:ext uri="{A12FA001-AC4F-418D-AE19-62706E023703}">
                      <ahyp:hlinkClr xmlns:ahyp="http://schemas.microsoft.com/office/drawing/2018/hyperlinkcolor" val="tx"/>
                    </a:ext>
                  </a:extLst>
                </a:hlinkClick>
              </a:rPr>
              <a:t>info@firstnations.org</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5284036"/>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497626"/>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firstnations.org</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739868"/>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547849"/>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933226"/>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24450" y="4069295"/>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6108979"/>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6310512"/>
            <a:ext cx="137374" cy="11161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917D1F-EF8D-4176-B0B5-CDCFF4978F25}"/>
              </a:ext>
            </a:extLst>
          </p:cNvPr>
          <p:cNvSpPr/>
          <p:nvPr/>
        </p:nvSpPr>
        <p:spPr bwMode="auto">
          <a:xfrm>
            <a:off x="0" y="-124573"/>
            <a:ext cx="9146721" cy="698257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23" name="Picture 3">
            <a:extLst>
              <a:ext uri="{FF2B5EF4-FFF2-40B4-BE49-F238E27FC236}">
                <a16:creationId xmlns:a16="http://schemas.microsoft.com/office/drawing/2014/main" id="{EB525693-5CF5-4765-AF41-5EA9E04D9A6F}"/>
              </a:ext>
            </a:extLst>
          </p:cNvPr>
          <p:cNvPicPr>
            <a:picLocks noChangeAspect="1"/>
          </p:cNvPicPr>
          <p:nvPr/>
        </p:nvPicPr>
        <p:blipFill>
          <a:blip r:embed="rId3"/>
          <a:stretch>
            <a:fillRect/>
          </a:stretch>
        </p:blipFill>
        <p:spPr>
          <a:xfrm>
            <a:off x="5308828" y="4059844"/>
            <a:ext cx="3913413" cy="2666467"/>
          </a:xfrm>
          <a:prstGeom prst="rect">
            <a:avLst/>
          </a:prstGeom>
        </p:spPr>
      </p:pic>
      <p:sp>
        <p:nvSpPr>
          <p:cNvPr id="9" name="TextBox 8">
            <a:extLst>
              <a:ext uri="{FF2B5EF4-FFF2-40B4-BE49-F238E27FC236}">
                <a16:creationId xmlns:a16="http://schemas.microsoft.com/office/drawing/2014/main" id="{3AE0E684-8E03-3DD0-FDA5-BD64E2F6F588}"/>
              </a:ext>
            </a:extLst>
          </p:cNvPr>
          <p:cNvSpPr txBox="1"/>
          <p:nvPr/>
        </p:nvSpPr>
        <p:spPr>
          <a:xfrm>
            <a:off x="639535" y="605516"/>
            <a:ext cx="7737024"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lang="en-US" sz="4000" dirty="0">
                <a:solidFill>
                  <a:srgbClr val="FFFFFF"/>
                </a:solidFill>
                <a:latin typeface="Brandon Grotesque BOLD"/>
              </a:rPr>
              <a:t>WEBINAR MANAGEMENT</a:t>
            </a:r>
            <a:endParaRPr kumimoji="0" lang="en-US" b="0" i="0" u="none" strike="noStrike" kern="1200" cap="none" spc="0" normalizeH="0" baseline="0" noProof="0" dirty="0">
              <a:ln>
                <a:noFill/>
              </a:ln>
              <a:solidFill>
                <a:srgbClr val="FFFFFF"/>
              </a:solidFill>
              <a:effectLst/>
              <a:uLnTx/>
              <a:uFillTx/>
            </a:endParaRPr>
          </a:p>
        </p:txBody>
      </p:sp>
      <p:sp>
        <p:nvSpPr>
          <p:cNvPr id="11" name="Rectangle 10">
            <a:extLst>
              <a:ext uri="{FF2B5EF4-FFF2-40B4-BE49-F238E27FC236}">
                <a16:creationId xmlns:a16="http://schemas.microsoft.com/office/drawing/2014/main" id="{EC4CFDFF-18A7-B623-2F31-D11E381729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5" name="TextBox 4">
            <a:extLst>
              <a:ext uri="{FF2B5EF4-FFF2-40B4-BE49-F238E27FC236}">
                <a16:creationId xmlns:a16="http://schemas.microsoft.com/office/drawing/2014/main" id="{5973808C-9F88-449C-9C13-C6F8781EB684}"/>
              </a:ext>
            </a:extLst>
          </p:cNvPr>
          <p:cNvSpPr txBox="1"/>
          <p:nvPr/>
        </p:nvSpPr>
        <p:spPr>
          <a:xfrm>
            <a:off x="108914" y="2537087"/>
            <a:ext cx="2743901" cy="646331"/>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All attendees will be muted throughout this webinar.  </a:t>
            </a:r>
          </a:p>
        </p:txBody>
      </p:sp>
      <p:cxnSp>
        <p:nvCxnSpPr>
          <p:cNvPr id="33" name="Straight Arrow Connector 32">
            <a:extLst>
              <a:ext uri="{FF2B5EF4-FFF2-40B4-BE49-F238E27FC236}">
                <a16:creationId xmlns:a16="http://schemas.microsoft.com/office/drawing/2014/main" id="{30C32D04-43E4-496F-ACD7-E30F050A7FE1}"/>
              </a:ext>
            </a:extLst>
          </p:cNvPr>
          <p:cNvCxnSpPr>
            <a:cxnSpLocks/>
          </p:cNvCxnSpPr>
          <p:nvPr/>
        </p:nvCxnSpPr>
        <p:spPr bwMode="auto">
          <a:xfrm>
            <a:off x="5029200" y="3342556"/>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B8E53EC6-CE2A-4909-85D5-57372A6F5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4" y="4262649"/>
            <a:ext cx="8926171" cy="323895"/>
          </a:xfrm>
          <a:prstGeom prst="rect">
            <a:avLst/>
          </a:prstGeom>
        </p:spPr>
      </p:pic>
      <p:sp>
        <p:nvSpPr>
          <p:cNvPr id="24" name="TextBox 23">
            <a:extLst>
              <a:ext uri="{FF2B5EF4-FFF2-40B4-BE49-F238E27FC236}">
                <a16:creationId xmlns:a16="http://schemas.microsoft.com/office/drawing/2014/main" id="{8008FB3C-C35B-4395-A576-05D24FAA9658}"/>
              </a:ext>
            </a:extLst>
          </p:cNvPr>
          <p:cNvSpPr txBox="1"/>
          <p:nvPr/>
        </p:nvSpPr>
        <p:spPr>
          <a:xfrm>
            <a:off x="3927613" y="2040824"/>
            <a:ext cx="3504579" cy="1200329"/>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If you have questions, please type them in the question box. </a:t>
            </a:r>
          </a:p>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They will be addressed during the Questions section.</a:t>
            </a:r>
          </a:p>
        </p:txBody>
      </p:sp>
      <p:cxnSp>
        <p:nvCxnSpPr>
          <p:cNvPr id="27" name="Straight Arrow Connector 26">
            <a:extLst>
              <a:ext uri="{FF2B5EF4-FFF2-40B4-BE49-F238E27FC236}">
                <a16:creationId xmlns:a16="http://schemas.microsoft.com/office/drawing/2014/main" id="{F269E670-1217-44C9-BA19-07B1FCADEBF1}"/>
              </a:ext>
            </a:extLst>
          </p:cNvPr>
          <p:cNvCxnSpPr>
            <a:cxnSpLocks/>
          </p:cNvCxnSpPr>
          <p:nvPr/>
        </p:nvCxnSpPr>
        <p:spPr bwMode="auto">
          <a:xfrm>
            <a:off x="639535" y="3342555"/>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44BC1F71-1935-4313-A69C-3792D0F8A924}"/>
              </a:ext>
            </a:extLst>
          </p:cNvPr>
          <p:cNvSpPr txBox="1"/>
          <p:nvPr/>
        </p:nvSpPr>
        <p:spPr>
          <a:xfrm>
            <a:off x="-457200" y="5936007"/>
            <a:ext cx="5153824" cy="461665"/>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sz="2400"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This webinar is being recorded.</a:t>
            </a:r>
          </a:p>
        </p:txBody>
      </p:sp>
    </p:spTree>
    <p:extLst>
      <p:ext uri="{BB962C8B-B14F-4D97-AF65-F5344CB8AC3E}">
        <p14:creationId xmlns:p14="http://schemas.microsoft.com/office/powerpoint/2010/main" val="43760581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580" y="229923"/>
            <a:ext cx="9102109" cy="16380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ABOUT FIRST NATIONS DEVELOPMENT INSTITUTE</a:t>
            </a:r>
          </a:p>
          <a:p>
            <a:pPr algn="ctr"/>
            <a:endParaRPr lang="en-US" sz="2800" dirty="0">
              <a:solidFill>
                <a:srgbClr val="FFFFFF"/>
              </a:solidFill>
            </a:endParaRPr>
          </a:p>
        </p:txBody>
      </p:sp>
      <p:graphicFrame>
        <p:nvGraphicFramePr>
          <p:cNvPr id="23" name="Content Placeholder 7">
            <a:extLst>
              <a:ext uri="{FF2B5EF4-FFF2-40B4-BE49-F238E27FC236}">
                <a16:creationId xmlns:a16="http://schemas.microsoft.com/office/drawing/2014/main" id="{E249415D-C794-4087-BD04-94D153440DC7}"/>
              </a:ext>
            </a:extLst>
          </p:cNvPr>
          <p:cNvGraphicFramePr>
            <a:graphicFrameLocks/>
          </p:cNvGraphicFramePr>
          <p:nvPr>
            <p:extLst>
              <p:ext uri="{D42A27DB-BD31-4B8C-83A1-F6EECF244321}">
                <p14:modId xmlns:p14="http://schemas.microsoft.com/office/powerpoint/2010/main" val="2221586006"/>
              </p:ext>
            </p:extLst>
          </p:nvPr>
        </p:nvGraphicFramePr>
        <p:xfrm>
          <a:off x="20944" y="2086708"/>
          <a:ext cx="9102110" cy="402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9"/>
          <a:stretch>
            <a:fillRect/>
          </a:stretch>
        </p:blipFill>
        <p:spPr>
          <a:xfrm>
            <a:off x="3900492" y="1371600"/>
            <a:ext cx="1194920" cy="103641"/>
          </a:xfrm>
          <a:prstGeom prst="rect">
            <a:avLst/>
          </a:prstGeom>
        </p:spPr>
      </p:pic>
    </p:spTree>
    <p:extLst>
      <p:ext uri="{BB962C8B-B14F-4D97-AF65-F5344CB8AC3E}">
        <p14:creationId xmlns:p14="http://schemas.microsoft.com/office/powerpoint/2010/main" val="35088173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Rectangle 3">
            <a:extLst>
              <a:ext uri="{FF2B5EF4-FFF2-40B4-BE49-F238E27FC236}">
                <a16:creationId xmlns:a16="http://schemas.microsoft.com/office/drawing/2014/main" id="{7C7F8C66-4AF2-408D-B76C-315B350ED45B}"/>
              </a:ext>
            </a:extLst>
          </p:cNvPr>
          <p:cNvSpPr/>
          <p:nvPr/>
        </p:nvSpPr>
        <p:spPr>
          <a:xfrm>
            <a:off x="304800" y="609600"/>
            <a:ext cx="7848600" cy="4914102"/>
          </a:xfrm>
          <a:prstGeom prst="rect">
            <a:avLst/>
          </a:prstGeom>
        </p:spPr>
        <p:txBody>
          <a:bodyPr wrap="square">
            <a:spAutoFit/>
          </a:bodyPr>
          <a:lstStyle/>
          <a:p>
            <a:pPr lvl="0"/>
            <a:r>
              <a:rPr lang="en-US" sz="4800" b="1" dirty="0">
                <a:solidFill>
                  <a:srgbClr val="FFFFFF"/>
                </a:solidFill>
                <a:latin typeface="Brandon Grotesque Regular" panose="020B0503020203060202" pitchFamily="34" charset="0"/>
              </a:rPr>
              <a:t>First Nations Development Institute’s mission is to uplift and sustain the lifeways and economies of Native communities through advocacy, financial support, and knowledge sharing. </a:t>
            </a:r>
            <a:endParaRPr lang="en-US" sz="4800" dirty="0">
              <a:solidFill>
                <a:srgbClr val="FFFFFF"/>
              </a:solidFill>
              <a:latin typeface="Brandon Grotesque Regular" panose="020B0503020203060202" pitchFamily="34" charset="0"/>
            </a:endParaRPr>
          </a:p>
        </p:txBody>
      </p:sp>
    </p:spTree>
    <p:extLst>
      <p:ext uri="{BB962C8B-B14F-4D97-AF65-F5344CB8AC3E}">
        <p14:creationId xmlns:p14="http://schemas.microsoft.com/office/powerpoint/2010/main" val="33864741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00EC76-EA6A-E93C-88D5-B001D3167D86}"/>
              </a:ext>
            </a:extLst>
          </p:cNvPr>
          <p:cNvSpPr txBox="1"/>
          <p:nvPr/>
        </p:nvSpPr>
        <p:spPr>
          <a:xfrm>
            <a:off x="381000" y="605516"/>
            <a:ext cx="5811608" cy="557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2A4443"/>
                </a:solidFill>
                <a:latin typeface="Brandon Grotesque Black" panose="020B0A03020203060202" pitchFamily="34" charset="0"/>
              </a:rPr>
              <a:t>OUR STRATEGIES</a:t>
            </a:r>
            <a:endParaRPr lang="en-US" sz="1400" dirty="0">
              <a:solidFill>
                <a:srgbClr val="2A4443"/>
              </a:solidFill>
              <a:latin typeface="Brandon Grotesque Black" panose="020B0A03020203060202" pitchFamily="34" charset="0"/>
            </a:endParaRPr>
          </a:p>
        </p:txBody>
      </p:sp>
      <p:pic>
        <p:nvPicPr>
          <p:cNvPr id="3" name="Picture 2">
            <a:extLst>
              <a:ext uri="{FF2B5EF4-FFF2-40B4-BE49-F238E27FC236}">
                <a16:creationId xmlns:a16="http://schemas.microsoft.com/office/drawing/2014/main" id="{1547D18D-B332-8165-8FA2-7AF5E57559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8392" y="6048900"/>
            <a:ext cx="768180" cy="596875"/>
          </a:xfrm>
          <a:prstGeom prst="rect">
            <a:avLst/>
          </a:prstGeom>
        </p:spPr>
      </p:pic>
      <p:pic>
        <p:nvPicPr>
          <p:cNvPr id="15" name="Picture 2">
            <a:extLst>
              <a:ext uri="{FF2B5EF4-FFF2-40B4-BE49-F238E27FC236}">
                <a16:creationId xmlns:a16="http://schemas.microsoft.com/office/drawing/2014/main" id="{6A0062D9-D155-49E2-8950-C2841A784461}"/>
              </a:ext>
            </a:extLst>
          </p:cNvPr>
          <p:cNvPicPr>
            <a:picLocks noChangeAspect="1"/>
          </p:cNvPicPr>
          <p:nvPr/>
        </p:nvPicPr>
        <p:blipFill>
          <a:blip r:embed="rId4">
            <a:extLst>
              <a:ext uri="{28A0092B-C50C-407E-A947-70E740481C1C}">
                <a14:useLocalDpi xmlns:a14="http://schemas.microsoft.com/office/drawing/2010/main" val="0"/>
              </a:ext>
            </a:extLst>
          </a:blip>
          <a:srcRect l="35674" r="35674"/>
          <a:stretch/>
        </p:blipFill>
        <p:spPr>
          <a:xfrm>
            <a:off x="6187167" y="-9525"/>
            <a:ext cx="2954440" cy="6867525"/>
          </a:xfrm>
          <a:prstGeom prst="rect">
            <a:avLst/>
          </a:prstGeom>
        </p:spPr>
      </p:pic>
      <p:pic>
        <p:nvPicPr>
          <p:cNvPr id="2" name="Picture 1">
            <a:extLst>
              <a:ext uri="{FF2B5EF4-FFF2-40B4-BE49-F238E27FC236}">
                <a16:creationId xmlns:a16="http://schemas.microsoft.com/office/drawing/2014/main" id="{A575CAEC-E195-4A03-9C34-651F2C04BFC9}"/>
              </a:ext>
            </a:extLst>
          </p:cNvPr>
          <p:cNvPicPr>
            <a:picLocks noChangeAspect="1"/>
          </p:cNvPicPr>
          <p:nvPr/>
        </p:nvPicPr>
        <p:blipFill>
          <a:blip r:embed="rId5"/>
          <a:stretch>
            <a:fillRect/>
          </a:stretch>
        </p:blipFill>
        <p:spPr>
          <a:xfrm>
            <a:off x="403665" y="1202414"/>
            <a:ext cx="1201016" cy="97544"/>
          </a:xfrm>
          <a:prstGeom prst="rect">
            <a:avLst/>
          </a:prstGeom>
        </p:spPr>
      </p:pic>
      <p:pic>
        <p:nvPicPr>
          <p:cNvPr id="4" name="Picture 3">
            <a:extLst>
              <a:ext uri="{FF2B5EF4-FFF2-40B4-BE49-F238E27FC236}">
                <a16:creationId xmlns:a16="http://schemas.microsoft.com/office/drawing/2014/main" id="{4F0D15AB-5315-475E-9B63-46AD61E1F5EB}"/>
              </a:ext>
            </a:extLst>
          </p:cNvPr>
          <p:cNvPicPr>
            <a:picLocks noChangeAspect="1"/>
          </p:cNvPicPr>
          <p:nvPr/>
        </p:nvPicPr>
        <p:blipFill>
          <a:blip r:embed="rId6"/>
          <a:stretch>
            <a:fillRect/>
          </a:stretch>
        </p:blipFill>
        <p:spPr>
          <a:xfrm>
            <a:off x="376989" y="1814211"/>
            <a:ext cx="1932599" cy="4438273"/>
          </a:xfrm>
          <a:prstGeom prst="rect">
            <a:avLst/>
          </a:prstGeom>
        </p:spPr>
      </p:pic>
      <p:sp>
        <p:nvSpPr>
          <p:cNvPr id="8" name="TextBox 7">
            <a:extLst>
              <a:ext uri="{FF2B5EF4-FFF2-40B4-BE49-F238E27FC236}">
                <a16:creationId xmlns:a16="http://schemas.microsoft.com/office/drawing/2014/main" id="{9EF58BDF-DAF9-4937-8852-6A6F4561EF48}"/>
              </a:ext>
            </a:extLst>
          </p:cNvPr>
          <p:cNvSpPr txBox="1"/>
          <p:nvPr/>
        </p:nvSpPr>
        <p:spPr>
          <a:xfrm>
            <a:off x="1235660" y="2498385"/>
            <a:ext cx="4343400" cy="354777"/>
          </a:xfrm>
          <a:prstGeom prst="rect">
            <a:avLst/>
          </a:prstGeom>
          <a:noFill/>
        </p:spPr>
        <p:txBody>
          <a:bodyPr wrap="square" rtlCol="0">
            <a:spAutoFit/>
          </a:bodyPr>
          <a:lstStyle/>
          <a:p>
            <a:r>
              <a:rPr lang="en-US" dirty="0">
                <a:latin typeface="Brandon Grotesque Regular" panose="020B0503020203060202" pitchFamily="34" charset="0"/>
              </a:rPr>
              <a:t>TECHNICAL ASSISTANCE &amp; TRAININGS</a:t>
            </a:r>
          </a:p>
        </p:txBody>
      </p:sp>
      <p:sp>
        <p:nvSpPr>
          <p:cNvPr id="11" name="TextBox 10">
            <a:extLst>
              <a:ext uri="{FF2B5EF4-FFF2-40B4-BE49-F238E27FC236}">
                <a16:creationId xmlns:a16="http://schemas.microsoft.com/office/drawing/2014/main" id="{A7C2BA24-9FFE-49EA-A374-480E735CBFD7}"/>
              </a:ext>
            </a:extLst>
          </p:cNvPr>
          <p:cNvSpPr txBox="1"/>
          <p:nvPr/>
        </p:nvSpPr>
        <p:spPr>
          <a:xfrm>
            <a:off x="1235660" y="3268090"/>
            <a:ext cx="4572000" cy="354777"/>
          </a:xfrm>
          <a:prstGeom prst="rect">
            <a:avLst/>
          </a:prstGeom>
          <a:noFill/>
        </p:spPr>
        <p:txBody>
          <a:bodyPr wrap="square" rtlCol="0">
            <a:spAutoFit/>
          </a:bodyPr>
          <a:lstStyle/>
          <a:p>
            <a:r>
              <a:rPr lang="en-US" dirty="0">
                <a:latin typeface="Brandon Grotesque Regular" panose="020B0503020203060202" pitchFamily="34" charset="0"/>
              </a:rPr>
              <a:t>CONVENINGS &amp; WEBINARS</a:t>
            </a:r>
          </a:p>
        </p:txBody>
      </p:sp>
      <p:sp>
        <p:nvSpPr>
          <p:cNvPr id="12" name="TextBox 11">
            <a:extLst>
              <a:ext uri="{FF2B5EF4-FFF2-40B4-BE49-F238E27FC236}">
                <a16:creationId xmlns:a16="http://schemas.microsoft.com/office/drawing/2014/main" id="{BF430D6D-FA10-4632-8532-EDF4487CDA67}"/>
              </a:ext>
            </a:extLst>
          </p:cNvPr>
          <p:cNvSpPr txBox="1"/>
          <p:nvPr/>
        </p:nvSpPr>
        <p:spPr>
          <a:xfrm>
            <a:off x="1244956" y="4117212"/>
            <a:ext cx="6199198" cy="354777"/>
          </a:xfrm>
          <a:prstGeom prst="rect">
            <a:avLst/>
          </a:prstGeom>
          <a:noFill/>
        </p:spPr>
        <p:txBody>
          <a:bodyPr wrap="square" rtlCol="0">
            <a:spAutoFit/>
          </a:bodyPr>
          <a:lstStyle/>
          <a:p>
            <a:r>
              <a:rPr lang="en-US" dirty="0">
                <a:latin typeface="Brandon Grotesque Regular" panose="020B0503020203060202" pitchFamily="34" charset="0"/>
              </a:rPr>
              <a:t>RESEARCH ON BEST PRACTICES &amp; MODELS</a:t>
            </a:r>
          </a:p>
        </p:txBody>
      </p:sp>
      <p:sp>
        <p:nvSpPr>
          <p:cNvPr id="13" name="TextBox 12">
            <a:extLst>
              <a:ext uri="{FF2B5EF4-FFF2-40B4-BE49-F238E27FC236}">
                <a16:creationId xmlns:a16="http://schemas.microsoft.com/office/drawing/2014/main" id="{5149FC17-A946-45F5-9A43-39C789876DB9}"/>
              </a:ext>
            </a:extLst>
          </p:cNvPr>
          <p:cNvSpPr txBox="1"/>
          <p:nvPr/>
        </p:nvSpPr>
        <p:spPr>
          <a:xfrm>
            <a:off x="1235660" y="4981433"/>
            <a:ext cx="4691479" cy="354777"/>
          </a:xfrm>
          <a:prstGeom prst="rect">
            <a:avLst/>
          </a:prstGeom>
          <a:noFill/>
        </p:spPr>
        <p:txBody>
          <a:bodyPr wrap="square" rtlCol="0">
            <a:spAutoFit/>
          </a:bodyPr>
          <a:lstStyle/>
          <a:p>
            <a:r>
              <a:rPr lang="en-US" dirty="0">
                <a:latin typeface="Brandon Grotesque Regular" panose="020B0503020203060202" pitchFamily="34" charset="0"/>
              </a:rPr>
              <a:t>COALITION BUILDING &amp; FELLOWSHIPS</a:t>
            </a:r>
          </a:p>
        </p:txBody>
      </p:sp>
      <p:sp>
        <p:nvSpPr>
          <p:cNvPr id="16" name="Rectangle 15">
            <a:extLst>
              <a:ext uri="{FF2B5EF4-FFF2-40B4-BE49-F238E27FC236}">
                <a16:creationId xmlns:a16="http://schemas.microsoft.com/office/drawing/2014/main" id="{E2790FC5-FFC2-48ED-A79D-7A47F90C3E9D}"/>
              </a:ext>
            </a:extLst>
          </p:cNvPr>
          <p:cNvSpPr/>
          <p:nvPr/>
        </p:nvSpPr>
        <p:spPr bwMode="auto">
          <a:xfrm>
            <a:off x="1244956" y="5695024"/>
            <a:ext cx="1041044" cy="34996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Brandon Grotesque Black" panose="020B0A03020203060202" pitchFamily="34" charset="0"/>
            </a:endParaRPr>
          </a:p>
        </p:txBody>
      </p:sp>
      <p:sp>
        <p:nvSpPr>
          <p:cNvPr id="17" name="TextBox 16">
            <a:extLst>
              <a:ext uri="{FF2B5EF4-FFF2-40B4-BE49-F238E27FC236}">
                <a16:creationId xmlns:a16="http://schemas.microsoft.com/office/drawing/2014/main" id="{535C1ACF-47C5-41F1-8A49-930B8F8C8D0A}"/>
              </a:ext>
            </a:extLst>
          </p:cNvPr>
          <p:cNvSpPr txBox="1"/>
          <p:nvPr/>
        </p:nvSpPr>
        <p:spPr>
          <a:xfrm>
            <a:off x="1213274" y="5714872"/>
            <a:ext cx="3429000" cy="354777"/>
          </a:xfrm>
          <a:prstGeom prst="rect">
            <a:avLst/>
          </a:prstGeom>
          <a:noFill/>
        </p:spPr>
        <p:txBody>
          <a:bodyPr wrap="square" rtlCol="0">
            <a:spAutoFit/>
          </a:bodyPr>
          <a:lstStyle/>
          <a:p>
            <a:r>
              <a:rPr lang="en-US" dirty="0">
                <a:latin typeface="Brandon Grotesque Regular" panose="020B0503020203060202" pitchFamily="34" charset="0"/>
              </a:rPr>
              <a:t>ADVOCACY </a:t>
            </a:r>
          </a:p>
        </p:txBody>
      </p:sp>
      <p:sp>
        <p:nvSpPr>
          <p:cNvPr id="6" name="Rectangle 5">
            <a:extLst>
              <a:ext uri="{FF2B5EF4-FFF2-40B4-BE49-F238E27FC236}">
                <a16:creationId xmlns:a16="http://schemas.microsoft.com/office/drawing/2014/main" id="{5550C0FE-F941-4436-90AB-60C57CAE87EB}"/>
              </a:ext>
            </a:extLst>
          </p:cNvPr>
          <p:cNvSpPr/>
          <p:nvPr/>
        </p:nvSpPr>
        <p:spPr bwMode="auto">
          <a:xfrm>
            <a:off x="6187167" y="-9525"/>
            <a:ext cx="2954440" cy="6867525"/>
          </a:xfrm>
          <a:prstGeom prst="rect">
            <a:avLst/>
          </a:prstGeom>
          <a:solidFill>
            <a:srgbClr val="FFFFFF">
              <a:alpha val="50196"/>
            </a:srgb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7" name="TextBox 6">
            <a:extLst>
              <a:ext uri="{FF2B5EF4-FFF2-40B4-BE49-F238E27FC236}">
                <a16:creationId xmlns:a16="http://schemas.microsoft.com/office/drawing/2014/main" id="{94105B16-4C6E-4BBC-B9C1-65C388D38263}"/>
              </a:ext>
            </a:extLst>
          </p:cNvPr>
          <p:cNvSpPr txBox="1"/>
          <p:nvPr/>
        </p:nvSpPr>
        <p:spPr>
          <a:xfrm>
            <a:off x="1213274" y="1806661"/>
            <a:ext cx="6477064" cy="354777"/>
          </a:xfrm>
          <a:prstGeom prst="rect">
            <a:avLst/>
          </a:prstGeom>
          <a:noFill/>
        </p:spPr>
        <p:txBody>
          <a:bodyPr wrap="square" rtlCol="0">
            <a:spAutoFit/>
          </a:bodyPr>
          <a:lstStyle/>
          <a:p>
            <a:r>
              <a:rPr lang="en-US" dirty="0">
                <a:latin typeface="Brandon Grotesque Regular" panose="020B0503020203060202" pitchFamily="34" charset="0"/>
              </a:rPr>
              <a:t>DIRECT FINANCIAL SUPPORT THROUGH GRANTMAKING</a:t>
            </a:r>
          </a:p>
        </p:txBody>
      </p:sp>
    </p:spTree>
    <p:extLst>
      <p:ext uri="{BB962C8B-B14F-4D97-AF65-F5344CB8AC3E}">
        <p14:creationId xmlns:p14="http://schemas.microsoft.com/office/powerpoint/2010/main" val="33874059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STEWARDING NATIVE LANDS</a:t>
            </a:r>
            <a:endParaRPr lang="en-US" sz="2800" dirty="0">
              <a:solidFill>
                <a:srgbClr val="FFFFFF"/>
              </a:solidFill>
            </a:endParaRPr>
          </a:p>
        </p:txBody>
      </p:sp>
      <p:sp>
        <p:nvSpPr>
          <p:cNvPr id="18" name="TextBox 17">
            <a:extLst>
              <a:ext uri="{FF2B5EF4-FFF2-40B4-BE49-F238E27FC236}">
                <a16:creationId xmlns:a16="http://schemas.microsoft.com/office/drawing/2014/main" id="{AF193C46-A1A2-A62B-3058-99B23F61A37A}"/>
              </a:ext>
            </a:extLst>
          </p:cNvPr>
          <p:cNvSpPr txBox="1"/>
          <p:nvPr/>
        </p:nvSpPr>
        <p:spPr>
          <a:xfrm>
            <a:off x="484713" y="4202057"/>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BOLD"/>
                <a:cs typeface="Arial"/>
              </a:rPr>
              <a:t>ENVIRONMENTAL SOVEREIGNTY &amp; JUSTICE </a:t>
            </a:r>
          </a:p>
        </p:txBody>
      </p:sp>
      <p:sp>
        <p:nvSpPr>
          <p:cNvPr id="43" name="TextBox 42">
            <a:extLst>
              <a:ext uri="{FF2B5EF4-FFF2-40B4-BE49-F238E27FC236}">
                <a16:creationId xmlns:a16="http://schemas.microsoft.com/office/drawing/2014/main" id="{0F22AC3F-340B-49D7-A0B9-963BFDEC6BC6}"/>
              </a:ext>
            </a:extLst>
          </p:cNvPr>
          <p:cNvSpPr txBox="1"/>
          <p:nvPr/>
        </p:nvSpPr>
        <p:spPr>
          <a:xfrm>
            <a:off x="2487882" y="4255253"/>
            <a:ext cx="1942524" cy="496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BOLD"/>
                <a:cs typeface="Arial"/>
              </a:rPr>
              <a:t>ECOLOGICAL STEWARDSHIP </a:t>
            </a:r>
          </a:p>
        </p:txBody>
      </p:sp>
      <p:sp>
        <p:nvSpPr>
          <p:cNvPr id="44" name="TextBox 43">
            <a:extLst>
              <a:ext uri="{FF2B5EF4-FFF2-40B4-BE49-F238E27FC236}">
                <a16:creationId xmlns:a16="http://schemas.microsoft.com/office/drawing/2014/main" id="{106C5192-1402-4A13-B103-55B58162F777}"/>
              </a:ext>
            </a:extLst>
          </p:cNvPr>
          <p:cNvSpPr txBox="1"/>
          <p:nvPr/>
        </p:nvSpPr>
        <p:spPr>
          <a:xfrm>
            <a:off x="2505467" y="5321028"/>
            <a:ext cx="1942524" cy="897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latin typeface="Brandon Grotesque Regular" panose="020B0503020203060202" pitchFamily="34" charset="0"/>
                <a:cs typeface="Arial"/>
              </a:rPr>
              <a:t>Sustainably managing and restoring lands for our communities and future generations</a:t>
            </a:r>
          </a:p>
        </p:txBody>
      </p:sp>
      <p:sp>
        <p:nvSpPr>
          <p:cNvPr id="28" name="TextBox 27">
            <a:extLst>
              <a:ext uri="{FF2B5EF4-FFF2-40B4-BE49-F238E27FC236}">
                <a16:creationId xmlns:a16="http://schemas.microsoft.com/office/drawing/2014/main" id="{A6D0A247-A168-468B-81BF-C6A553E38BBB}"/>
              </a:ext>
            </a:extLst>
          </p:cNvPr>
          <p:cNvSpPr txBox="1"/>
          <p:nvPr/>
        </p:nvSpPr>
        <p:spPr>
          <a:xfrm>
            <a:off x="4463111" y="4342737"/>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Brandon Grotesque BOLD"/>
                <a:cs typeface="Arial"/>
              </a:rPr>
              <a:t>CLIMATE</a:t>
            </a:r>
            <a:endParaRPr lang="en-US" sz="2000" dirty="0">
              <a:latin typeface="Brandon Grotesque BOLD"/>
            </a:endParaRPr>
          </a:p>
        </p:txBody>
      </p:sp>
      <p:sp>
        <p:nvSpPr>
          <p:cNvPr id="29" name="TextBox 28">
            <a:extLst>
              <a:ext uri="{FF2B5EF4-FFF2-40B4-BE49-F238E27FC236}">
                <a16:creationId xmlns:a16="http://schemas.microsoft.com/office/drawing/2014/main" id="{67BCDE7B-899B-4190-8444-548E0840E5E9}"/>
              </a:ext>
            </a:extLst>
          </p:cNvPr>
          <p:cNvSpPr txBox="1"/>
          <p:nvPr/>
        </p:nvSpPr>
        <p:spPr>
          <a:xfrm>
            <a:off x="6549475" y="5322316"/>
            <a:ext cx="1942524" cy="496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latin typeface="Brandon Grotesque Regular"/>
                <a:cs typeface="Arial"/>
              </a:rPr>
              <a:t>Upholding traditions and amplifying knowledge</a:t>
            </a:r>
          </a:p>
        </p:txBody>
      </p:sp>
      <p:pic>
        <p:nvPicPr>
          <p:cNvPr id="10" name="Picture 9">
            <a:extLst>
              <a:ext uri="{FF2B5EF4-FFF2-40B4-BE49-F238E27FC236}">
                <a16:creationId xmlns:a16="http://schemas.microsoft.com/office/drawing/2014/main" id="{C219AADE-2F5A-42C9-AD62-43D243C25BB9}"/>
              </a:ext>
            </a:extLst>
          </p:cNvPr>
          <p:cNvPicPr>
            <a:picLocks noChangeAspect="1"/>
          </p:cNvPicPr>
          <p:nvPr/>
        </p:nvPicPr>
        <p:blipFill>
          <a:blip r:embed="rId4"/>
          <a:stretch>
            <a:fillRect/>
          </a:stretch>
        </p:blipFill>
        <p:spPr>
          <a:xfrm>
            <a:off x="679703" y="2577105"/>
            <a:ext cx="1475360" cy="1481456"/>
          </a:xfrm>
          <a:prstGeom prst="rect">
            <a:avLst/>
          </a:prstGeom>
        </p:spPr>
      </p:pic>
      <p:pic>
        <p:nvPicPr>
          <p:cNvPr id="12" name="Picture 11">
            <a:extLst>
              <a:ext uri="{FF2B5EF4-FFF2-40B4-BE49-F238E27FC236}">
                <a16:creationId xmlns:a16="http://schemas.microsoft.com/office/drawing/2014/main" id="{3731F379-32A8-4B92-8716-40393999BB5E}"/>
              </a:ext>
            </a:extLst>
          </p:cNvPr>
          <p:cNvPicPr>
            <a:picLocks noChangeAspect="1"/>
          </p:cNvPicPr>
          <p:nvPr/>
        </p:nvPicPr>
        <p:blipFill>
          <a:blip r:embed="rId5"/>
          <a:stretch>
            <a:fillRect/>
          </a:stretch>
        </p:blipFill>
        <p:spPr>
          <a:xfrm>
            <a:off x="2679311" y="2577105"/>
            <a:ext cx="1475360" cy="1475360"/>
          </a:xfrm>
          <a:prstGeom prst="rect">
            <a:avLst/>
          </a:prstGeom>
        </p:spPr>
      </p:pic>
      <p:pic>
        <p:nvPicPr>
          <p:cNvPr id="13" name="Picture 12">
            <a:extLst>
              <a:ext uri="{FF2B5EF4-FFF2-40B4-BE49-F238E27FC236}">
                <a16:creationId xmlns:a16="http://schemas.microsoft.com/office/drawing/2014/main" id="{EA22092A-1DF4-4D1A-AF5B-BCAEA4A08182}"/>
              </a:ext>
            </a:extLst>
          </p:cNvPr>
          <p:cNvPicPr>
            <a:picLocks noChangeAspect="1"/>
          </p:cNvPicPr>
          <p:nvPr/>
        </p:nvPicPr>
        <p:blipFill>
          <a:blip r:embed="rId6"/>
          <a:stretch>
            <a:fillRect/>
          </a:stretch>
        </p:blipFill>
        <p:spPr>
          <a:xfrm>
            <a:off x="4678919" y="2568182"/>
            <a:ext cx="1469263" cy="1511939"/>
          </a:xfrm>
          <a:prstGeom prst="rect">
            <a:avLst/>
          </a:prstGeom>
        </p:spPr>
      </p:pic>
      <p:pic>
        <p:nvPicPr>
          <p:cNvPr id="14" name="Picture 13">
            <a:extLst>
              <a:ext uri="{FF2B5EF4-FFF2-40B4-BE49-F238E27FC236}">
                <a16:creationId xmlns:a16="http://schemas.microsoft.com/office/drawing/2014/main" id="{DA45B5ED-D8FA-40AE-B52E-76363179628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9533"/>
                    </a14:imgEffect>
                    <a14:imgEffect>
                      <a14:saturation sat="147000"/>
                    </a14:imgEffect>
                  </a14:imgLayer>
                </a14:imgProps>
              </a:ext>
            </a:extLst>
          </a:blip>
          <a:stretch>
            <a:fillRect/>
          </a:stretch>
        </p:blipFill>
        <p:spPr>
          <a:xfrm>
            <a:off x="6672430" y="2577105"/>
            <a:ext cx="1481456" cy="1481456"/>
          </a:xfrm>
          <a:prstGeom prst="rect">
            <a:avLst/>
          </a:prstGeom>
        </p:spPr>
      </p:pic>
      <p:sp>
        <p:nvSpPr>
          <p:cNvPr id="15" name="Rectangle 14">
            <a:extLst>
              <a:ext uri="{FF2B5EF4-FFF2-40B4-BE49-F238E27FC236}">
                <a16:creationId xmlns:a16="http://schemas.microsoft.com/office/drawing/2014/main" id="{A38F55F6-2E74-4A54-9744-414946B47381}"/>
              </a:ext>
            </a:extLst>
          </p:cNvPr>
          <p:cNvSpPr/>
          <p:nvPr/>
        </p:nvSpPr>
        <p:spPr>
          <a:xfrm>
            <a:off x="6382188" y="4327684"/>
            <a:ext cx="2277098" cy="296428"/>
          </a:xfrm>
          <a:prstGeom prst="rect">
            <a:avLst/>
          </a:prstGeom>
        </p:spPr>
        <p:txBody>
          <a:bodyPr wrap="none">
            <a:spAutoFit/>
          </a:bodyPr>
          <a:lstStyle/>
          <a:p>
            <a:pPr algn="ctr"/>
            <a:r>
              <a:rPr lang="en-US" sz="1400" dirty="0">
                <a:solidFill>
                  <a:srgbClr val="000000"/>
                </a:solidFill>
                <a:latin typeface="Brandon Grotesque BOLD"/>
                <a:cs typeface="Arial"/>
              </a:rPr>
              <a:t>COMMUNITY PATHWAYS </a:t>
            </a:r>
            <a:endParaRPr lang="en-US" sz="2000" dirty="0">
              <a:solidFill>
                <a:srgbClr val="000000"/>
              </a:solidFill>
              <a:latin typeface="Brandon Grotesque BOLD"/>
            </a:endParaRPr>
          </a:p>
        </p:txBody>
      </p:sp>
      <p:sp>
        <p:nvSpPr>
          <p:cNvPr id="16" name="TextBox 15">
            <a:extLst>
              <a:ext uri="{FF2B5EF4-FFF2-40B4-BE49-F238E27FC236}">
                <a16:creationId xmlns:a16="http://schemas.microsoft.com/office/drawing/2014/main" id="{4D48D7F7-B20F-43C2-B0B5-CC976C5563C6}"/>
              </a:ext>
            </a:extLst>
          </p:cNvPr>
          <p:cNvSpPr txBox="1"/>
          <p:nvPr/>
        </p:nvSpPr>
        <p:spPr>
          <a:xfrm>
            <a:off x="300550" y="5302738"/>
            <a:ext cx="2233665" cy="951094"/>
          </a:xfrm>
          <a:prstGeom prst="rect">
            <a:avLst/>
          </a:prstGeom>
          <a:noFill/>
        </p:spPr>
        <p:txBody>
          <a:bodyPr wrap="square" rtlCol="0">
            <a:spAutoFit/>
          </a:bodyPr>
          <a:lstStyle/>
          <a:p>
            <a:pPr algn="ctr"/>
            <a:r>
              <a:rPr lang="en-US" sz="1400" dirty="0">
                <a:solidFill>
                  <a:srgbClr val="000000"/>
                </a:solidFill>
                <a:latin typeface="Brandon Grotesque Regular" panose="020B0503020203060202" pitchFamily="34" charset="0"/>
                <a:ea typeface="Calibri" panose="020F0502020204030204" pitchFamily="34" charset="0"/>
              </a:rPr>
              <a:t>Protecting communities and lands from harmful practices, projects, and policies</a:t>
            </a:r>
            <a:endParaRPr lang="en-US" sz="1400" dirty="0">
              <a:solidFill>
                <a:srgbClr val="000000"/>
              </a:solidFill>
              <a:latin typeface="Brandon Grotesque Regular" panose="020B0503020203060202" pitchFamily="34" charset="0"/>
              <a:cs typeface="Arial"/>
            </a:endParaRPr>
          </a:p>
          <a:p>
            <a:endParaRPr lang="en-US" dirty="0"/>
          </a:p>
        </p:txBody>
      </p:sp>
      <p:sp>
        <p:nvSpPr>
          <p:cNvPr id="17" name="TextBox 16">
            <a:extLst>
              <a:ext uri="{FF2B5EF4-FFF2-40B4-BE49-F238E27FC236}">
                <a16:creationId xmlns:a16="http://schemas.microsoft.com/office/drawing/2014/main" id="{9D847CC5-0F2E-42B5-9A93-F144E6568582}"/>
              </a:ext>
            </a:extLst>
          </p:cNvPr>
          <p:cNvSpPr txBox="1"/>
          <p:nvPr/>
        </p:nvSpPr>
        <p:spPr>
          <a:xfrm>
            <a:off x="4491546" y="5327082"/>
            <a:ext cx="1928594" cy="1294585"/>
          </a:xfrm>
          <a:prstGeom prst="rect">
            <a:avLst/>
          </a:prstGeom>
          <a:noFill/>
        </p:spPr>
        <p:txBody>
          <a:bodyPr wrap="square" rtlCol="0">
            <a:spAutoFit/>
          </a:bodyPr>
          <a:lstStyle/>
          <a:p>
            <a:pPr algn="ctr"/>
            <a:r>
              <a:rPr lang="en-US" sz="1400" dirty="0">
                <a:solidFill>
                  <a:srgbClr val="000000"/>
                </a:solidFill>
                <a:latin typeface="Brandon Grotesque Regular"/>
                <a:cs typeface="Arial"/>
              </a:rPr>
              <a:t>Addressing ongoing and anticipated impacts of climate change to preserve lands and cultural lifeways</a:t>
            </a:r>
          </a:p>
          <a:p>
            <a:endParaRPr lang="en-US" sz="1400" dirty="0"/>
          </a:p>
        </p:txBody>
      </p:sp>
      <p:pic>
        <p:nvPicPr>
          <p:cNvPr id="22" name="Picture 21">
            <a:extLst>
              <a:ext uri="{FF2B5EF4-FFF2-40B4-BE49-F238E27FC236}">
                <a16:creationId xmlns:a16="http://schemas.microsoft.com/office/drawing/2014/main" id="{BE4F6C0D-AAD9-4B92-9398-36BE0102849F}"/>
              </a:ext>
            </a:extLst>
          </p:cNvPr>
          <p:cNvPicPr>
            <a:picLocks noChangeAspect="1"/>
          </p:cNvPicPr>
          <p:nvPr/>
        </p:nvPicPr>
        <p:blipFill>
          <a:blip r:embed="rId9"/>
          <a:stretch>
            <a:fillRect/>
          </a:stretch>
        </p:blipFill>
        <p:spPr>
          <a:xfrm>
            <a:off x="3237143" y="4957283"/>
            <a:ext cx="359695" cy="36579"/>
          </a:xfrm>
          <a:prstGeom prst="rect">
            <a:avLst/>
          </a:prstGeom>
        </p:spPr>
      </p:pic>
      <p:sp>
        <p:nvSpPr>
          <p:cNvPr id="30" name="Rectangle 29">
            <a:extLst>
              <a:ext uri="{FF2B5EF4-FFF2-40B4-BE49-F238E27FC236}">
                <a16:creationId xmlns:a16="http://schemas.microsoft.com/office/drawing/2014/main" id="{499BB2AD-3BC6-4C14-A59D-F1AC6E6163EE}"/>
              </a:ext>
            </a:extLst>
          </p:cNvPr>
          <p:cNvSpPr/>
          <p:nvPr/>
        </p:nvSpPr>
        <p:spPr bwMode="auto">
          <a:xfrm>
            <a:off x="5276147" y="49455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1" name="Rectangle 30">
            <a:extLst>
              <a:ext uri="{FF2B5EF4-FFF2-40B4-BE49-F238E27FC236}">
                <a16:creationId xmlns:a16="http://schemas.microsoft.com/office/drawing/2014/main" id="{74C2CAE6-A7DF-4DE9-A5AA-D18DBAC14A26}"/>
              </a:ext>
            </a:extLst>
          </p:cNvPr>
          <p:cNvSpPr/>
          <p:nvPr/>
        </p:nvSpPr>
        <p:spPr bwMode="auto">
          <a:xfrm>
            <a:off x="7341040" y="4919032"/>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2" name="Rectangle 31">
            <a:extLst>
              <a:ext uri="{FF2B5EF4-FFF2-40B4-BE49-F238E27FC236}">
                <a16:creationId xmlns:a16="http://schemas.microsoft.com/office/drawing/2014/main" id="{D735B2BC-0130-4086-AEF1-212B451491DD}"/>
              </a:ext>
            </a:extLst>
          </p:cNvPr>
          <p:cNvSpPr/>
          <p:nvPr/>
        </p:nvSpPr>
        <p:spPr bwMode="auto">
          <a:xfrm>
            <a:off x="1276278" y="4939451"/>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Tree>
    <p:extLst>
      <p:ext uri="{BB962C8B-B14F-4D97-AF65-F5344CB8AC3E}">
        <p14:creationId xmlns:p14="http://schemas.microsoft.com/office/powerpoint/2010/main" val="35347568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609600" y="308"/>
            <a:ext cx="7667588" cy="12461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Great Lakes Indian Fish and Wildlife Commission</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01A4740E-9CCF-4C31-A590-FCCA3B74F96A}"/>
              </a:ext>
            </a:extLst>
          </p:cNvPr>
          <p:cNvSpPr txBox="1"/>
          <p:nvPr/>
        </p:nvSpPr>
        <p:spPr>
          <a:xfrm>
            <a:off x="2128347" y="2023161"/>
            <a:ext cx="6338901" cy="1013162"/>
          </a:xfrm>
          <a:prstGeom prst="rect">
            <a:avLst/>
          </a:prstGeom>
          <a:noFill/>
        </p:spPr>
        <p:txBody>
          <a:bodyPr wrap="square" rtlCol="0">
            <a:spAutoFit/>
          </a:bodyPr>
          <a:lstStyle/>
          <a:p>
            <a:r>
              <a:rPr lang="en-US" sz="2800" b="1" dirty="0">
                <a:latin typeface="Brandon Grotesque Regular" panose="020B0503020203060202" pitchFamily="34" charset="0"/>
              </a:rPr>
              <a:t>ALEX BOHMAN</a:t>
            </a:r>
          </a:p>
          <a:p>
            <a:r>
              <a:rPr lang="en-US" dirty="0">
                <a:latin typeface="Brandon Grotesque Regular" panose="020B0503020203060202" pitchFamily="34" charset="0"/>
              </a:rPr>
              <a:t>Forest Ecology Program Coordinator, Great Lakes Indian Fish &amp; Wildlife Commission</a:t>
            </a:r>
          </a:p>
        </p:txBody>
      </p:sp>
      <p:sp>
        <p:nvSpPr>
          <p:cNvPr id="20" name="TextBox 19">
            <a:extLst>
              <a:ext uri="{FF2B5EF4-FFF2-40B4-BE49-F238E27FC236}">
                <a16:creationId xmlns:a16="http://schemas.microsoft.com/office/drawing/2014/main" id="{83633CAF-CB32-4CB9-8ECD-97D112506737}"/>
              </a:ext>
            </a:extLst>
          </p:cNvPr>
          <p:cNvSpPr txBox="1"/>
          <p:nvPr/>
        </p:nvSpPr>
        <p:spPr>
          <a:xfrm>
            <a:off x="2128347" y="5320038"/>
            <a:ext cx="5644726" cy="1615892"/>
          </a:xfrm>
          <a:prstGeom prst="rect">
            <a:avLst/>
          </a:prstGeom>
          <a:noFill/>
        </p:spPr>
        <p:txBody>
          <a:bodyPr wrap="square" rtlCol="0">
            <a:spAutoFit/>
          </a:bodyPr>
          <a:lstStyle/>
          <a:p>
            <a:r>
              <a:rPr lang="en-US" sz="2800" b="1" dirty="0">
                <a:latin typeface="Brandon Grotesque Regular" panose="020B0503020203060202" pitchFamily="34" charset="0"/>
              </a:rPr>
              <a:t>RACHEL RIEMANN</a:t>
            </a:r>
          </a:p>
          <a:p>
            <a:r>
              <a:rPr lang="en-US" dirty="0">
                <a:latin typeface="Brandon Grotesque Regular" panose="020B0503020203060202" pitchFamily="34" charset="0"/>
              </a:rPr>
              <a:t>U.S. Forest Service Norther Research Station, Research Forester and NRS FIA Tribal Liaison </a:t>
            </a:r>
          </a:p>
          <a:p>
            <a:endParaRPr lang="en-US" b="1" dirty="0">
              <a:latin typeface="Brandon Grotesque Regular" panose="020B0503020203060202" pitchFamily="34" charset="0"/>
            </a:endParaRPr>
          </a:p>
          <a:p>
            <a:r>
              <a:rPr lang="en-US" sz="2400" b="1" dirty="0">
                <a:latin typeface="Brandon Grotesque Regular" panose="020B0503020203060202" pitchFamily="34" charset="0"/>
              </a:rPr>
              <a:t> </a:t>
            </a:r>
          </a:p>
        </p:txBody>
      </p:sp>
      <p:pic>
        <p:nvPicPr>
          <p:cNvPr id="6" name="Picture 5">
            <a:extLst>
              <a:ext uri="{FF2B5EF4-FFF2-40B4-BE49-F238E27FC236}">
                <a16:creationId xmlns:a16="http://schemas.microsoft.com/office/drawing/2014/main" id="{0EA82658-876B-474F-B5F2-3258F7843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33" y="5181600"/>
            <a:ext cx="1179311" cy="1572415"/>
          </a:xfrm>
          <a:prstGeom prst="rect">
            <a:avLst/>
          </a:prstGeom>
        </p:spPr>
      </p:pic>
      <p:pic>
        <p:nvPicPr>
          <p:cNvPr id="13" name="Picture 12">
            <a:extLst>
              <a:ext uri="{FF2B5EF4-FFF2-40B4-BE49-F238E27FC236}">
                <a16:creationId xmlns:a16="http://schemas.microsoft.com/office/drawing/2014/main" id="{C99478AE-1C2B-4E2A-86C2-4A8D4B516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315" y="1849985"/>
            <a:ext cx="1568949" cy="1568949"/>
          </a:xfrm>
          <a:prstGeom prst="rect">
            <a:avLst/>
          </a:prstGeom>
        </p:spPr>
      </p:pic>
      <p:sp>
        <p:nvSpPr>
          <p:cNvPr id="16" name="TextBox 15">
            <a:extLst>
              <a:ext uri="{FF2B5EF4-FFF2-40B4-BE49-F238E27FC236}">
                <a16:creationId xmlns:a16="http://schemas.microsoft.com/office/drawing/2014/main" id="{65444401-96B0-4793-932F-E9E56C667D94}"/>
              </a:ext>
            </a:extLst>
          </p:cNvPr>
          <p:cNvSpPr txBox="1"/>
          <p:nvPr/>
        </p:nvSpPr>
        <p:spPr>
          <a:xfrm>
            <a:off x="2128347" y="3715948"/>
            <a:ext cx="5644726" cy="1100622"/>
          </a:xfrm>
          <a:prstGeom prst="rect">
            <a:avLst/>
          </a:prstGeom>
          <a:noFill/>
        </p:spPr>
        <p:txBody>
          <a:bodyPr wrap="square" rtlCol="0">
            <a:spAutoFit/>
          </a:bodyPr>
          <a:lstStyle/>
          <a:p>
            <a:r>
              <a:rPr lang="en-US" sz="2800" b="1" dirty="0">
                <a:latin typeface="Brandon Grotesque Regular" panose="020B0503020203060202" pitchFamily="34" charset="0"/>
              </a:rPr>
              <a:t>TRAVIS SWANSON </a:t>
            </a:r>
          </a:p>
          <a:p>
            <a:r>
              <a:rPr lang="en-US" dirty="0">
                <a:latin typeface="Brandon Grotesque Regular" panose="020B0503020203060202" pitchFamily="34" charset="0"/>
              </a:rPr>
              <a:t>U.S. Forest Service Norther Research Station, Research Forester and NRS FIA Tribal Liaison </a:t>
            </a:r>
            <a:r>
              <a:rPr lang="en-US" sz="2400" b="1" dirty="0">
                <a:latin typeface="Brandon Grotesque Regular" panose="020B0503020203060202" pitchFamily="34" charset="0"/>
              </a:rPr>
              <a:t> </a:t>
            </a:r>
          </a:p>
        </p:txBody>
      </p:sp>
      <p:pic>
        <p:nvPicPr>
          <p:cNvPr id="14" name="Picture 13">
            <a:extLst>
              <a:ext uri="{FF2B5EF4-FFF2-40B4-BE49-F238E27FC236}">
                <a16:creationId xmlns:a16="http://schemas.microsoft.com/office/drawing/2014/main" id="{561A6EC3-D471-4FE4-9F5E-A1A1C721DD99}"/>
              </a:ext>
            </a:extLst>
          </p:cNvPr>
          <p:cNvPicPr>
            <a:picLocks noChangeAspect="1"/>
          </p:cNvPicPr>
          <p:nvPr/>
        </p:nvPicPr>
        <p:blipFill>
          <a:blip r:embed="rId6"/>
          <a:stretch>
            <a:fillRect/>
          </a:stretch>
        </p:blipFill>
        <p:spPr>
          <a:xfrm>
            <a:off x="2037694" y="5175503"/>
            <a:ext cx="5620999" cy="12193"/>
          </a:xfrm>
          <a:prstGeom prst="rect">
            <a:avLst/>
          </a:prstGeom>
        </p:spPr>
      </p:pic>
      <p:pic>
        <p:nvPicPr>
          <p:cNvPr id="15" name="Picture 14">
            <a:extLst>
              <a:ext uri="{FF2B5EF4-FFF2-40B4-BE49-F238E27FC236}">
                <a16:creationId xmlns:a16="http://schemas.microsoft.com/office/drawing/2014/main" id="{0D90AE38-7DE8-4E63-BE25-0F0B9FA3826D}"/>
              </a:ext>
            </a:extLst>
          </p:cNvPr>
          <p:cNvPicPr>
            <a:picLocks noChangeAspect="1"/>
          </p:cNvPicPr>
          <p:nvPr/>
        </p:nvPicPr>
        <p:blipFill>
          <a:blip r:embed="rId7"/>
          <a:stretch>
            <a:fillRect/>
          </a:stretch>
        </p:blipFill>
        <p:spPr>
          <a:xfrm>
            <a:off x="291304" y="3478646"/>
            <a:ext cx="1568949" cy="1575226"/>
          </a:xfrm>
          <a:prstGeom prst="rect">
            <a:avLst/>
          </a:prstGeom>
        </p:spPr>
      </p:pic>
    </p:spTree>
    <p:extLst>
      <p:ext uri="{BB962C8B-B14F-4D97-AF65-F5344CB8AC3E}">
        <p14:creationId xmlns:p14="http://schemas.microsoft.com/office/powerpoint/2010/main" val="385317055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2"/>
            <a:ext cx="9146721" cy="1595196"/>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736332" y="33414"/>
            <a:ext cx="7671334"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Eastern Band of Cherokee Indians</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01A4740E-9CCF-4C31-A590-FCCA3B74F96A}"/>
              </a:ext>
            </a:extLst>
          </p:cNvPr>
          <p:cNvSpPr txBox="1"/>
          <p:nvPr/>
        </p:nvSpPr>
        <p:spPr>
          <a:xfrm>
            <a:off x="2712720" y="1800179"/>
            <a:ext cx="5644726" cy="1013675"/>
          </a:xfrm>
          <a:prstGeom prst="rect">
            <a:avLst/>
          </a:prstGeom>
          <a:noFill/>
        </p:spPr>
        <p:txBody>
          <a:bodyPr wrap="square" rtlCol="0">
            <a:spAutoFit/>
          </a:bodyPr>
          <a:lstStyle/>
          <a:p>
            <a:r>
              <a:rPr lang="en-US" sz="2400" b="1" dirty="0">
                <a:latin typeface="Brandon Grotesque Regular" panose="020B0503020203060202" pitchFamily="34" charset="0"/>
              </a:rPr>
              <a:t>TOMMY CABE</a:t>
            </a:r>
          </a:p>
          <a:p>
            <a:r>
              <a:rPr lang="en-US" sz="2000" dirty="0">
                <a:latin typeface="Brandon Grotesque Regular" panose="020B0503020203060202" pitchFamily="34" charset="0"/>
              </a:rPr>
              <a:t>Forest Resource Specialist, Eastern Band of Cherokee Indians Natural Resource Department</a:t>
            </a:r>
          </a:p>
        </p:txBody>
      </p:sp>
      <p:sp>
        <p:nvSpPr>
          <p:cNvPr id="20" name="TextBox 19">
            <a:extLst>
              <a:ext uri="{FF2B5EF4-FFF2-40B4-BE49-F238E27FC236}">
                <a16:creationId xmlns:a16="http://schemas.microsoft.com/office/drawing/2014/main" id="{83633CAF-CB32-4CB9-8ECD-97D112506737}"/>
              </a:ext>
            </a:extLst>
          </p:cNvPr>
          <p:cNvSpPr txBox="1"/>
          <p:nvPr/>
        </p:nvSpPr>
        <p:spPr>
          <a:xfrm>
            <a:off x="2564916" y="4000065"/>
            <a:ext cx="5644726" cy="1013675"/>
          </a:xfrm>
          <a:prstGeom prst="rect">
            <a:avLst/>
          </a:prstGeom>
          <a:noFill/>
        </p:spPr>
        <p:txBody>
          <a:bodyPr wrap="square" rtlCol="0">
            <a:spAutoFit/>
          </a:bodyPr>
          <a:lstStyle/>
          <a:p>
            <a:r>
              <a:rPr lang="en-US" sz="2400" b="1" dirty="0">
                <a:latin typeface="Brandon Grotesque Regular" panose="020B0503020203060202" pitchFamily="34" charset="0"/>
              </a:rPr>
              <a:t>MICHELLE BAUMFLEK</a:t>
            </a:r>
          </a:p>
          <a:p>
            <a:r>
              <a:rPr lang="en-US" sz="2000" dirty="0">
                <a:latin typeface="Brandon Grotesque Regular" panose="020B0503020203060202" pitchFamily="34" charset="0"/>
              </a:rPr>
              <a:t>U.S. Forest Service, Research Biologist and Tribal Liaison, Southern Research Station</a:t>
            </a:r>
          </a:p>
        </p:txBody>
      </p:sp>
      <p:cxnSp>
        <p:nvCxnSpPr>
          <p:cNvPr id="12" name="Straight Connector 11">
            <a:extLst>
              <a:ext uri="{FF2B5EF4-FFF2-40B4-BE49-F238E27FC236}">
                <a16:creationId xmlns:a16="http://schemas.microsoft.com/office/drawing/2014/main" id="{533FC371-858D-45C6-B954-617E5C05963B}"/>
              </a:ext>
            </a:extLst>
          </p:cNvPr>
          <p:cNvCxnSpPr>
            <a:cxnSpLocks/>
          </p:cNvCxnSpPr>
          <p:nvPr/>
        </p:nvCxnSpPr>
        <p:spPr bwMode="auto">
          <a:xfrm>
            <a:off x="2521952" y="3761769"/>
            <a:ext cx="5614246" cy="0"/>
          </a:xfrm>
          <a:prstGeom prst="line">
            <a:avLst/>
          </a:prstGeom>
          <a:solidFill>
            <a:srgbClr val="00B8FF"/>
          </a:solidFill>
          <a:ln w="9525" cap="flat" cmpd="sng" algn="ctr">
            <a:solidFill>
              <a:srgbClr val="F6921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6716B06E-22CA-4DA2-80C3-482ED3DB3863}"/>
              </a:ext>
            </a:extLst>
          </p:cNvPr>
          <p:cNvSpPr txBox="1"/>
          <p:nvPr/>
        </p:nvSpPr>
        <p:spPr>
          <a:xfrm>
            <a:off x="2564916" y="5592076"/>
            <a:ext cx="5181600" cy="1265924"/>
          </a:xfrm>
          <a:prstGeom prst="rect">
            <a:avLst/>
          </a:prstGeom>
          <a:noFill/>
        </p:spPr>
        <p:txBody>
          <a:bodyPr wrap="square" rtlCol="0">
            <a:spAutoFit/>
          </a:bodyPr>
          <a:lstStyle/>
          <a:p>
            <a:r>
              <a:rPr lang="en-US" sz="2400" b="1" dirty="0">
                <a:latin typeface="Brandon Grotesque Regular" panose="020B0503020203060202" pitchFamily="34" charset="0"/>
              </a:rPr>
              <a:t>MARIA DUNLAVEY </a:t>
            </a:r>
          </a:p>
          <a:p>
            <a:r>
              <a:rPr lang="en-US" sz="2000" dirty="0">
                <a:latin typeface="Brandon Grotesque Regular" panose="020B0503020203060202" pitchFamily="34" charset="0"/>
              </a:rPr>
              <a:t>U.S. Forest Service, Botanist, Nantahala National Forest </a:t>
            </a:r>
          </a:p>
          <a:p>
            <a:endParaRPr lang="en-US" dirty="0"/>
          </a:p>
        </p:txBody>
      </p:sp>
      <p:pic>
        <p:nvPicPr>
          <p:cNvPr id="4" name="Picture 3">
            <a:extLst>
              <a:ext uri="{FF2B5EF4-FFF2-40B4-BE49-F238E27FC236}">
                <a16:creationId xmlns:a16="http://schemas.microsoft.com/office/drawing/2014/main" id="{887FE71D-4702-4C7C-853B-3973A24C9B40}"/>
              </a:ext>
            </a:extLst>
          </p:cNvPr>
          <p:cNvPicPr>
            <a:picLocks noChangeAspect="1"/>
          </p:cNvPicPr>
          <p:nvPr/>
        </p:nvPicPr>
        <p:blipFill>
          <a:blip r:embed="rId4"/>
          <a:stretch>
            <a:fillRect/>
          </a:stretch>
        </p:blipFill>
        <p:spPr>
          <a:xfrm>
            <a:off x="800386" y="3710773"/>
            <a:ext cx="1194193" cy="1592258"/>
          </a:xfrm>
          <a:prstGeom prst="rect">
            <a:avLst/>
          </a:prstGeom>
        </p:spPr>
      </p:pic>
      <p:pic>
        <p:nvPicPr>
          <p:cNvPr id="10" name="Picture 9">
            <a:extLst>
              <a:ext uri="{FF2B5EF4-FFF2-40B4-BE49-F238E27FC236}">
                <a16:creationId xmlns:a16="http://schemas.microsoft.com/office/drawing/2014/main" id="{59737DFC-2315-402B-A3EA-29EC2A6FA066}"/>
              </a:ext>
            </a:extLst>
          </p:cNvPr>
          <p:cNvPicPr>
            <a:picLocks noChangeAspect="1"/>
          </p:cNvPicPr>
          <p:nvPr/>
        </p:nvPicPr>
        <p:blipFill>
          <a:blip r:embed="rId5"/>
          <a:stretch>
            <a:fillRect/>
          </a:stretch>
        </p:blipFill>
        <p:spPr>
          <a:xfrm>
            <a:off x="609600" y="1596115"/>
            <a:ext cx="1489117" cy="2057376"/>
          </a:xfrm>
          <a:prstGeom prst="rect">
            <a:avLst/>
          </a:prstGeom>
        </p:spPr>
      </p:pic>
      <p:pic>
        <p:nvPicPr>
          <p:cNvPr id="16" name="Picture 15">
            <a:extLst>
              <a:ext uri="{FF2B5EF4-FFF2-40B4-BE49-F238E27FC236}">
                <a16:creationId xmlns:a16="http://schemas.microsoft.com/office/drawing/2014/main" id="{81BC1DBC-1077-4E76-BBBF-0CF012123E3A}"/>
              </a:ext>
            </a:extLst>
          </p:cNvPr>
          <p:cNvPicPr>
            <a:picLocks noChangeAspect="1"/>
          </p:cNvPicPr>
          <p:nvPr/>
        </p:nvPicPr>
        <p:blipFill>
          <a:blip r:embed="rId6"/>
          <a:stretch>
            <a:fillRect/>
          </a:stretch>
        </p:blipFill>
        <p:spPr>
          <a:xfrm>
            <a:off x="653841" y="5360313"/>
            <a:ext cx="1487281" cy="1410299"/>
          </a:xfrm>
          <a:prstGeom prst="rect">
            <a:avLst/>
          </a:prstGeom>
        </p:spPr>
      </p:pic>
    </p:spTree>
    <p:extLst>
      <p:ext uri="{BB962C8B-B14F-4D97-AF65-F5344CB8AC3E}">
        <p14:creationId xmlns:p14="http://schemas.microsoft.com/office/powerpoint/2010/main" val="37168689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533399" y="2407779"/>
            <a:ext cx="80772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7200" b="0" i="0" u="none" strike="noStrike" kern="1200" cap="none" spc="0" normalizeH="0" baseline="0" noProof="0" dirty="0">
                <a:ln>
                  <a:noFill/>
                </a:ln>
                <a:solidFill>
                  <a:srgbClr val="F6921E"/>
                </a:solidFill>
                <a:effectLst/>
                <a:uLnTx/>
                <a:uFillTx/>
                <a:latin typeface="Brandon Grotesque Regular" panose="020B0503020203060202" pitchFamily="34" charset="0"/>
              </a:rPr>
              <a:t>Question &amp; Answer</a:t>
            </a:r>
            <a:endParaRPr kumimoji="0" lang="en-US" sz="72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Tree>
    <p:extLst>
      <p:ext uri="{BB962C8B-B14F-4D97-AF65-F5344CB8AC3E}">
        <p14:creationId xmlns:p14="http://schemas.microsoft.com/office/powerpoint/2010/main" val="15721572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52660</TotalTime>
  <Words>1007</Words>
  <Application>Microsoft Office PowerPoint</Application>
  <PresentationFormat>On-screen Show (4:3)</PresentationFormat>
  <Paragraphs>140</Paragraphs>
  <Slides>16</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Arial</vt:lpstr>
      <vt:lpstr>Brandon Grotesque Black</vt:lpstr>
      <vt:lpstr>Brandon Grotesque Bold</vt:lpstr>
      <vt:lpstr>Brandon Grotesque Bold</vt:lpstr>
      <vt:lpstr>Brandon Grotesque Medium</vt:lpstr>
      <vt:lpstr>Brandon Grotesque Regular</vt:lpstr>
      <vt:lpstr>Calibri</vt:lpstr>
      <vt:lpstr>CIDFont+F2</vt:lpstr>
      <vt:lpstr>CIDFont+F5</vt:lpstr>
      <vt:lpstr>DejaVu Sans</vt:lpstr>
      <vt:lpstr>Gadugi</vt:lpstr>
      <vt:lpstr>Segoe UI Emoji</vt:lpstr>
      <vt:lpstr>Source Han Sans CN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Treadway</dc:creator>
  <cp:lastModifiedBy>Brett Treadway</cp:lastModifiedBy>
  <cp:revision>557</cp:revision>
  <dcterms:modified xsi:type="dcterms:W3CDTF">2024-05-30T22:02:01Z</dcterms:modified>
</cp:coreProperties>
</file>