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2.xml" ContentType="application/vnd.openxmlformats-officedocument.presentationml.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23"/>
  </p:notesMasterIdLst>
  <p:sldIdLst>
    <p:sldId id="256" r:id="rId2"/>
    <p:sldId id="259" r:id="rId3"/>
    <p:sldId id="257" r:id="rId4"/>
    <p:sldId id="288" r:id="rId5"/>
    <p:sldId id="274" r:id="rId6"/>
    <p:sldId id="304" r:id="rId7"/>
    <p:sldId id="301" r:id="rId8"/>
    <p:sldId id="292" r:id="rId9"/>
    <p:sldId id="300" r:id="rId10"/>
    <p:sldId id="294" r:id="rId11"/>
    <p:sldId id="317" r:id="rId12"/>
    <p:sldId id="318" r:id="rId13"/>
    <p:sldId id="302" r:id="rId14"/>
    <p:sldId id="296" r:id="rId15"/>
    <p:sldId id="319" r:id="rId16"/>
    <p:sldId id="280" r:id="rId17"/>
    <p:sldId id="295" r:id="rId18"/>
    <p:sldId id="299" r:id="rId19"/>
    <p:sldId id="320" r:id="rId20"/>
    <p:sldId id="289" r:id="rId21"/>
    <p:sldId id="291" r:id="rId22"/>
  </p:sldIdLst>
  <p:sldSz cx="9144000" cy="6858000" type="screen4x3"/>
  <p:notesSz cx="7772400" cy="10058400"/>
  <p:defaultTextStyle>
    <a:defPPr>
      <a:defRPr lang="en-GB"/>
    </a:defPPr>
    <a:lvl1pPr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1pPr>
    <a:lvl2pPr marL="742950" indent="-28575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2pPr>
    <a:lvl3pPr marL="1143000" indent="-22860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3pPr>
    <a:lvl4pPr marL="1600200" indent="-22860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4pPr>
    <a:lvl5pPr marL="2057400" indent="-228600" algn="l" rtl="0" fontAlgn="base" hangingPunct="0">
      <a:lnSpc>
        <a:spcPct val="93000"/>
      </a:lnSpc>
      <a:spcBef>
        <a:spcPts val="13"/>
      </a:spcBef>
      <a:spcAft>
        <a:spcPts val="13"/>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Source Han Sans CN" charset="0"/>
      </a:defRPr>
    </a:lvl5pPr>
    <a:lvl6pPr marL="2286000" algn="l" defTabSz="914400" rtl="0" eaLnBrk="1" latinLnBrk="0" hangingPunct="1">
      <a:defRPr kern="1200">
        <a:solidFill>
          <a:schemeClr val="tx1"/>
        </a:solidFill>
        <a:latin typeface="Arial" panose="020B0604020202020204" pitchFamily="34" charset="0"/>
        <a:ea typeface="+mn-ea"/>
        <a:cs typeface="Source Han Sans CN" charset="0"/>
      </a:defRPr>
    </a:lvl6pPr>
    <a:lvl7pPr marL="2743200" algn="l" defTabSz="914400" rtl="0" eaLnBrk="1" latinLnBrk="0" hangingPunct="1">
      <a:defRPr kern="1200">
        <a:solidFill>
          <a:schemeClr val="tx1"/>
        </a:solidFill>
        <a:latin typeface="Arial" panose="020B0604020202020204" pitchFamily="34" charset="0"/>
        <a:ea typeface="+mn-ea"/>
        <a:cs typeface="Source Han Sans CN" charset="0"/>
      </a:defRPr>
    </a:lvl7pPr>
    <a:lvl8pPr marL="3200400" algn="l" defTabSz="914400" rtl="0" eaLnBrk="1" latinLnBrk="0" hangingPunct="1">
      <a:defRPr kern="1200">
        <a:solidFill>
          <a:schemeClr val="tx1"/>
        </a:solidFill>
        <a:latin typeface="Arial" panose="020B0604020202020204" pitchFamily="34" charset="0"/>
        <a:ea typeface="+mn-ea"/>
        <a:cs typeface="Source Han Sans CN" charset="0"/>
      </a:defRPr>
    </a:lvl8pPr>
    <a:lvl9pPr marL="3657600" algn="l" defTabSz="914400" rtl="0" eaLnBrk="1" latinLnBrk="0" hangingPunct="1">
      <a:defRPr kern="1200">
        <a:solidFill>
          <a:schemeClr val="tx1"/>
        </a:solidFill>
        <a:latin typeface="Arial" panose="020B0604020202020204" pitchFamily="34" charset="0"/>
        <a:ea typeface="+mn-ea"/>
        <a:cs typeface="Source Han Sans CN" charset="0"/>
      </a:defRPr>
    </a:lvl9pPr>
  </p:defaultTextStyle>
  <p:extLst>
    <p:ext uri="{521415D9-36F7-43E2-AB2F-B90AF26B5E84}">
      <p14:sectionLst xmlns:p14="http://schemas.microsoft.com/office/powerpoint/2010/main">
        <p14:section name="Default Section" id="{08135E21-CCC1-42C9-AAE7-F4C502925F2E}">
          <p14:sldIdLst>
            <p14:sldId id="256"/>
            <p14:sldId id="259"/>
            <p14:sldId id="257"/>
            <p14:sldId id="288"/>
            <p14:sldId id="274"/>
            <p14:sldId id="304"/>
            <p14:sldId id="301"/>
            <p14:sldId id="292"/>
            <p14:sldId id="300"/>
            <p14:sldId id="294"/>
            <p14:sldId id="317"/>
            <p14:sldId id="318"/>
            <p14:sldId id="302"/>
            <p14:sldId id="296"/>
            <p14:sldId id="319"/>
            <p14:sldId id="280"/>
            <p14:sldId id="295"/>
            <p14:sldId id="299"/>
            <p14:sldId id="320"/>
            <p14:sldId id="289"/>
            <p14:sldId id="291"/>
          </p14:sldIdLst>
        </p14:section>
        <p14:section name="Untitled Section" id="{F3FB15D2-00A3-460C-B012-667C17D1B08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umn Romero" initials="AR" lastIdx="7" clrIdx="0">
    <p:extLst>
      <p:ext uri="{19B8F6BF-5375-455C-9EA6-DF929625EA0E}">
        <p15:presenceInfo xmlns:p15="http://schemas.microsoft.com/office/powerpoint/2012/main" userId="Autumn Romero"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96D28"/>
    <a:srgbClr val="FFFFFF"/>
    <a:srgbClr val="F6921E"/>
    <a:srgbClr val="000000"/>
    <a:srgbClr val="B0C2CA"/>
    <a:srgbClr val="2A4443"/>
    <a:srgbClr val="821D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592" autoAdjust="0"/>
    <p:restoredTop sz="82160" autoAdjust="0"/>
  </p:normalViewPr>
  <p:slideViewPr>
    <p:cSldViewPr>
      <p:cViewPr>
        <p:scale>
          <a:sx n="100" d="100"/>
          <a:sy n="100" d="100"/>
        </p:scale>
        <p:origin x="2148" y="-318"/>
      </p:cViewPr>
      <p:guideLst>
        <p:guide orient="horz" pos="2160"/>
        <p:guide pos="2880"/>
      </p:guideLst>
    </p:cSldViewPr>
  </p:slideViewPr>
  <p:outlineViewPr>
    <p:cViewPr varScale="1">
      <p:scale>
        <a:sx n="170" d="200"/>
        <a:sy n="170" d="200"/>
      </p:scale>
      <p:origin x="0" y="0"/>
    </p:cViewPr>
  </p:outlineViewPr>
  <p:notesTextViewPr>
    <p:cViewPr>
      <p:scale>
        <a:sx n="75" d="100"/>
        <a:sy n="75" d="100"/>
      </p:scale>
      <p:origin x="0" y="0"/>
    </p:cViewPr>
  </p:notesTextViewPr>
  <p:sorterViewPr>
    <p:cViewPr>
      <p:scale>
        <a:sx n="100" d="100"/>
        <a:sy n="100" d="100"/>
      </p:scale>
      <p:origin x="0" y="0"/>
    </p:cViewPr>
  </p:sorterViewPr>
  <p:notesViewPr>
    <p:cSldViewPr>
      <p:cViewPr varScale="1">
        <p:scale>
          <a:sx n="63" d="100"/>
          <a:sy n="63" d="100"/>
        </p:scale>
        <p:origin x="2794"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4-04-05T20:17:00.391" idx="5">
    <p:pos x="10" y="10"/>
    <p:text>update this</p:text>
    <p:extLst>
      <p:ext uri="{C676402C-5697-4E1C-873F-D02D1690AC5C}">
        <p15:threadingInfo xmlns:p15="http://schemas.microsoft.com/office/powerpoint/2012/main" timeZoneBias="36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4-04-05T20:19:01.903" idx="6">
    <p:pos x="10" y="10"/>
    <p:text>No advisory committee established  yet</p:text>
    <p:extLst>
      <p:ext uri="{C676402C-5697-4E1C-873F-D02D1690AC5C}">
        <p15:threadingInfo xmlns:p15="http://schemas.microsoft.com/office/powerpoint/2012/main" timeZoneBias="360"/>
      </p:ext>
    </p:extLst>
  </p:cm>
</p:cmLst>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F46461-F830-4ACE-9398-537A34B74C2F}"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US"/>
        </a:p>
      </dgm:t>
    </dgm:pt>
    <dgm:pt modelId="{857C216E-7456-4971-B31C-7F249E5631E1}">
      <dgm:prSet phldrT="[Text]" custT="1"/>
      <dgm:spPr>
        <a:solidFill>
          <a:srgbClr val="C96D28"/>
        </a:solidFill>
        <a:ln>
          <a:noFill/>
        </a:ln>
      </dgm:spPr>
      <dgm:t>
        <a:bodyPr/>
        <a:lstStyle/>
        <a:p>
          <a:pPr>
            <a:spcAft>
              <a:spcPts val="0"/>
            </a:spcAft>
          </a:pPr>
          <a:r>
            <a:rPr lang="en-US" sz="2000" b="0" dirty="0">
              <a:solidFill>
                <a:schemeClr val="tx1"/>
              </a:solidFill>
              <a:latin typeface="Brandon Grotesque Regular" panose="020B0503020203060202" pitchFamily="34" charset="0"/>
              <a:ea typeface="Gadugi" panose="020B0502040204020203" pitchFamily="34" charset="0"/>
            </a:rPr>
            <a:t>Tribally-affiliated with a Native American, Alaska Native or Native Hawaiian community*</a:t>
          </a:r>
          <a:endParaRPr lang="en-US" sz="2000" b="0" dirty="0">
            <a:solidFill>
              <a:schemeClr val="tx1"/>
            </a:solidFill>
            <a:latin typeface="Brandon Grotesque Regular" panose="020B0503020203060202" pitchFamily="34" charset="0"/>
          </a:endParaRPr>
        </a:p>
      </dgm:t>
    </dgm:pt>
    <dgm:pt modelId="{95B299A1-1432-4D46-92A9-86819B5A4C22}" type="parTrans" cxnId="{608B0B61-7660-4C09-8927-DF8A2CBD2E59}">
      <dgm:prSet/>
      <dgm:spPr/>
      <dgm:t>
        <a:bodyPr/>
        <a:lstStyle/>
        <a:p>
          <a:endParaRPr lang="en-US"/>
        </a:p>
      </dgm:t>
    </dgm:pt>
    <dgm:pt modelId="{78F3C830-B140-44C7-821F-A8287551EB4A}" type="sibTrans" cxnId="{608B0B61-7660-4C09-8927-DF8A2CBD2E59}">
      <dgm:prSet/>
      <dgm:spPr/>
      <dgm:t>
        <a:bodyPr/>
        <a:lstStyle/>
        <a:p>
          <a:endParaRPr lang="en-US"/>
        </a:p>
      </dgm:t>
    </dgm:pt>
    <dgm:pt modelId="{9F562E8A-2410-436C-9CF5-050708A5E260}">
      <dgm:prSet phldrT="[Text]" custT="1"/>
      <dgm:spPr>
        <a:solidFill>
          <a:srgbClr val="FBF4E9"/>
        </a:solidFill>
        <a:ln>
          <a:noFill/>
        </a:ln>
      </dgm:spPr>
      <dgm:t>
        <a:bodyPr/>
        <a:lstStyle/>
        <a:p>
          <a:r>
            <a:rPr lang="en-US" sz="2000" b="0" dirty="0">
              <a:solidFill>
                <a:schemeClr val="tx1">
                  <a:lumMod val="75000"/>
                  <a:lumOff val="25000"/>
                </a:schemeClr>
              </a:solidFill>
              <a:latin typeface="Brandon Grotesque Regular" panose="020B0503020203060202" pitchFamily="34" charset="0"/>
              <a:ea typeface="Gadugi" panose="020B0502040204020203" pitchFamily="34" charset="0"/>
            </a:rPr>
            <a:t>Actively engaged in the creation, dissemination and/or perpetuation of knowledge in your field</a:t>
          </a:r>
        </a:p>
      </dgm:t>
    </dgm:pt>
    <dgm:pt modelId="{6E391B0B-A7E1-4D79-9253-EEEAC67A24FE}" type="parTrans" cxnId="{1AA16C9D-5F56-4D41-8D35-3752EB7DBBDF}">
      <dgm:prSet/>
      <dgm:spPr/>
      <dgm:t>
        <a:bodyPr/>
        <a:lstStyle/>
        <a:p>
          <a:endParaRPr lang="en-US"/>
        </a:p>
      </dgm:t>
    </dgm:pt>
    <dgm:pt modelId="{7C370EDC-D285-45A3-AD3D-B22E3DDFF192}" type="sibTrans" cxnId="{1AA16C9D-5F56-4D41-8D35-3752EB7DBBDF}">
      <dgm:prSet/>
      <dgm:spPr/>
      <dgm:t>
        <a:bodyPr/>
        <a:lstStyle/>
        <a:p>
          <a:endParaRPr lang="en-US"/>
        </a:p>
      </dgm:t>
    </dgm:pt>
    <dgm:pt modelId="{58256ACC-2608-4016-BCCF-A9C5DA067E27}">
      <dgm:prSet phldrT="[Text]" custT="1"/>
      <dgm:spPr>
        <a:solidFill>
          <a:srgbClr val="2A4443"/>
        </a:solidFill>
        <a:ln>
          <a:noFill/>
        </a:ln>
      </dgm:spPr>
      <dgm:t>
        <a:bodyPr/>
        <a:lstStyle/>
        <a:p>
          <a:r>
            <a:rPr lang="en-US" sz="2000" b="0" dirty="0">
              <a:solidFill>
                <a:srgbClr val="FFFFFF"/>
              </a:solidFill>
              <a:latin typeface="Brandon Grotesque Light" panose="020B0303020203060202" pitchFamily="34" charset="0"/>
              <a:ea typeface="Gadugi" panose="020B0502040204020203" pitchFamily="34" charset="0"/>
            </a:rPr>
            <a:t>Experience or expertise within the knowledge field/area you are pursuing</a:t>
          </a:r>
        </a:p>
      </dgm:t>
    </dgm:pt>
    <dgm:pt modelId="{A3FE0994-B511-4E49-8C57-C72BB9FD0938}" type="parTrans" cxnId="{DACE1768-B2AA-49F7-8839-E344444D1235}">
      <dgm:prSet/>
      <dgm:spPr/>
      <dgm:t>
        <a:bodyPr/>
        <a:lstStyle/>
        <a:p>
          <a:endParaRPr lang="en-US"/>
        </a:p>
      </dgm:t>
    </dgm:pt>
    <dgm:pt modelId="{58E8BCAC-908E-4164-9EFD-930C48F6C2D2}" type="sibTrans" cxnId="{DACE1768-B2AA-49F7-8839-E344444D1235}">
      <dgm:prSet/>
      <dgm:spPr/>
      <dgm:t>
        <a:bodyPr/>
        <a:lstStyle/>
        <a:p>
          <a:endParaRPr lang="en-US"/>
        </a:p>
      </dgm:t>
    </dgm:pt>
    <dgm:pt modelId="{C91C734A-D3D9-430F-AAD1-D680808F451B}">
      <dgm:prSet phldrT="[Text]" custT="1"/>
      <dgm:spPr>
        <a:solidFill>
          <a:srgbClr val="821D19"/>
        </a:solidFill>
        <a:ln>
          <a:noFill/>
        </a:ln>
      </dgm:spPr>
      <dgm:t>
        <a:bodyPr/>
        <a:lstStyle/>
        <a:p>
          <a:r>
            <a:rPr lang="en-US" sz="2400" b="0" dirty="0">
              <a:solidFill>
                <a:srgbClr val="FFFFFF"/>
              </a:solidFill>
              <a:latin typeface="Brandon Grotesque Regular" panose="020B0503020203060202" pitchFamily="34" charset="0"/>
              <a:ea typeface="Gadugi" panose="020B0502040204020203" pitchFamily="34" charset="0"/>
            </a:rPr>
            <a:t>At least 18 years old</a:t>
          </a:r>
        </a:p>
      </dgm:t>
    </dgm:pt>
    <dgm:pt modelId="{18C074CC-C05E-4F77-883F-2862DFAE1211}" type="parTrans" cxnId="{C4C5116C-562A-4900-BDDF-82E4D778CCE0}">
      <dgm:prSet/>
      <dgm:spPr/>
      <dgm:t>
        <a:bodyPr/>
        <a:lstStyle/>
        <a:p>
          <a:endParaRPr lang="en-US"/>
        </a:p>
      </dgm:t>
    </dgm:pt>
    <dgm:pt modelId="{29F897D1-CEF1-4AD5-B413-0DEAA784B94C}" type="sibTrans" cxnId="{C4C5116C-562A-4900-BDDF-82E4D778CCE0}">
      <dgm:prSet/>
      <dgm:spPr/>
      <dgm:t>
        <a:bodyPr/>
        <a:lstStyle/>
        <a:p>
          <a:endParaRPr lang="en-US"/>
        </a:p>
      </dgm:t>
    </dgm:pt>
    <dgm:pt modelId="{B009A2BA-663B-4FC4-B4E8-39EF1881F0EF}">
      <dgm:prSet phldrT="[Text]" custT="1"/>
      <dgm:spPr>
        <a:solidFill>
          <a:srgbClr val="B0C2CA"/>
        </a:solidFill>
        <a:ln>
          <a:noFill/>
        </a:ln>
      </dgm:spPr>
      <dgm:t>
        <a:bodyPr/>
        <a:lstStyle/>
        <a:p>
          <a:r>
            <a:rPr lang="en-US" sz="2400" b="0" dirty="0">
              <a:solidFill>
                <a:schemeClr val="tx1">
                  <a:lumMod val="75000"/>
                  <a:lumOff val="25000"/>
                </a:schemeClr>
              </a:solidFill>
              <a:latin typeface="Brandon Grotesque Regular" panose="020B0503020203060202" pitchFamily="34" charset="0"/>
              <a:ea typeface="Gadugi" panose="020B0502040204020203" pitchFamily="34" charset="0"/>
            </a:rPr>
            <a:t>U.S. citizen or permanent resident</a:t>
          </a:r>
        </a:p>
      </dgm:t>
    </dgm:pt>
    <dgm:pt modelId="{4BC6F48E-A878-44A3-8519-8C808EE0ADF5}" type="parTrans" cxnId="{1DFDD54C-9ADB-4366-BAE3-501AA802EA3A}">
      <dgm:prSet/>
      <dgm:spPr/>
      <dgm:t>
        <a:bodyPr/>
        <a:lstStyle/>
        <a:p>
          <a:endParaRPr lang="en-US"/>
        </a:p>
      </dgm:t>
    </dgm:pt>
    <dgm:pt modelId="{6BCFD86B-C7A0-4206-9473-362D8901899C}" type="sibTrans" cxnId="{1DFDD54C-9ADB-4366-BAE3-501AA802EA3A}">
      <dgm:prSet/>
      <dgm:spPr/>
      <dgm:t>
        <a:bodyPr/>
        <a:lstStyle/>
        <a:p>
          <a:endParaRPr lang="en-US"/>
        </a:p>
      </dgm:t>
    </dgm:pt>
    <dgm:pt modelId="{7E959766-1BD4-49B0-B4A1-0E84EE7695AC}" type="pres">
      <dgm:prSet presAssocID="{03F46461-F830-4ACE-9398-537A34B74C2F}" presName="diagram" presStyleCnt="0">
        <dgm:presLayoutVars>
          <dgm:dir/>
          <dgm:resizeHandles val="exact"/>
        </dgm:presLayoutVars>
      </dgm:prSet>
      <dgm:spPr/>
    </dgm:pt>
    <dgm:pt modelId="{2B7687BA-8E49-4A25-83D8-67273FE24035}" type="pres">
      <dgm:prSet presAssocID="{857C216E-7456-4971-B31C-7F249E5631E1}" presName="node" presStyleLbl="node1" presStyleIdx="0" presStyleCnt="5">
        <dgm:presLayoutVars>
          <dgm:bulletEnabled val="1"/>
        </dgm:presLayoutVars>
      </dgm:prSet>
      <dgm:spPr/>
    </dgm:pt>
    <dgm:pt modelId="{8F0F5E8E-1619-4607-A69C-0FB49222268E}" type="pres">
      <dgm:prSet presAssocID="{78F3C830-B140-44C7-821F-A8287551EB4A}" presName="sibTrans" presStyleCnt="0"/>
      <dgm:spPr/>
    </dgm:pt>
    <dgm:pt modelId="{FC325FAE-B90D-4CE8-84A4-9AC84623374A}" type="pres">
      <dgm:prSet presAssocID="{9F562E8A-2410-436C-9CF5-050708A5E260}" presName="node" presStyleLbl="node1" presStyleIdx="1" presStyleCnt="5">
        <dgm:presLayoutVars>
          <dgm:bulletEnabled val="1"/>
        </dgm:presLayoutVars>
      </dgm:prSet>
      <dgm:spPr/>
    </dgm:pt>
    <dgm:pt modelId="{C5BACB2E-EB98-421C-9ED8-E62451B9485B}" type="pres">
      <dgm:prSet presAssocID="{7C370EDC-D285-45A3-AD3D-B22E3DDFF192}" presName="sibTrans" presStyleCnt="0"/>
      <dgm:spPr/>
    </dgm:pt>
    <dgm:pt modelId="{7A4469FA-458B-4D8E-BE3A-4E7080AB4516}" type="pres">
      <dgm:prSet presAssocID="{58256ACC-2608-4016-BCCF-A9C5DA067E27}" presName="node" presStyleLbl="node1" presStyleIdx="2" presStyleCnt="5">
        <dgm:presLayoutVars>
          <dgm:bulletEnabled val="1"/>
        </dgm:presLayoutVars>
      </dgm:prSet>
      <dgm:spPr/>
    </dgm:pt>
    <dgm:pt modelId="{4A345623-E206-4B27-8BFD-59A7F58A51C9}" type="pres">
      <dgm:prSet presAssocID="{58E8BCAC-908E-4164-9EFD-930C48F6C2D2}" presName="sibTrans" presStyleCnt="0"/>
      <dgm:spPr/>
    </dgm:pt>
    <dgm:pt modelId="{C71649AA-5F1E-4FCE-AF43-6EC1F093AF12}" type="pres">
      <dgm:prSet presAssocID="{C91C734A-D3D9-430F-AAD1-D680808F451B}" presName="node" presStyleLbl="node1" presStyleIdx="3" presStyleCnt="5">
        <dgm:presLayoutVars>
          <dgm:bulletEnabled val="1"/>
        </dgm:presLayoutVars>
      </dgm:prSet>
      <dgm:spPr/>
    </dgm:pt>
    <dgm:pt modelId="{9526A595-CC0D-48A6-96F4-078F361F5D5C}" type="pres">
      <dgm:prSet presAssocID="{29F897D1-CEF1-4AD5-B413-0DEAA784B94C}" presName="sibTrans" presStyleCnt="0"/>
      <dgm:spPr/>
    </dgm:pt>
    <dgm:pt modelId="{47ACE38C-F449-4A83-BB68-7BE9E31BD93B}" type="pres">
      <dgm:prSet presAssocID="{B009A2BA-663B-4FC4-B4E8-39EF1881F0EF}" presName="node" presStyleLbl="node1" presStyleIdx="4" presStyleCnt="5">
        <dgm:presLayoutVars>
          <dgm:bulletEnabled val="1"/>
        </dgm:presLayoutVars>
      </dgm:prSet>
      <dgm:spPr/>
    </dgm:pt>
  </dgm:ptLst>
  <dgm:cxnLst>
    <dgm:cxn modelId="{13C47E05-2E06-44BE-9BE9-4979086765CC}" type="presOf" srcId="{03F46461-F830-4ACE-9398-537A34B74C2F}" destId="{7E959766-1BD4-49B0-B4A1-0E84EE7695AC}" srcOrd="0" destOrd="0" presId="urn:microsoft.com/office/officeart/2005/8/layout/default"/>
    <dgm:cxn modelId="{52645F2F-8EF3-438D-9842-20F94970D60F}" type="presOf" srcId="{B009A2BA-663B-4FC4-B4E8-39EF1881F0EF}" destId="{47ACE38C-F449-4A83-BB68-7BE9E31BD93B}" srcOrd="0" destOrd="0" presId="urn:microsoft.com/office/officeart/2005/8/layout/default"/>
    <dgm:cxn modelId="{608B0B61-7660-4C09-8927-DF8A2CBD2E59}" srcId="{03F46461-F830-4ACE-9398-537A34B74C2F}" destId="{857C216E-7456-4971-B31C-7F249E5631E1}" srcOrd="0" destOrd="0" parTransId="{95B299A1-1432-4D46-92A9-86819B5A4C22}" sibTransId="{78F3C830-B140-44C7-821F-A8287551EB4A}"/>
    <dgm:cxn modelId="{DACE1768-B2AA-49F7-8839-E344444D1235}" srcId="{03F46461-F830-4ACE-9398-537A34B74C2F}" destId="{58256ACC-2608-4016-BCCF-A9C5DA067E27}" srcOrd="2" destOrd="0" parTransId="{A3FE0994-B511-4E49-8C57-C72BB9FD0938}" sibTransId="{58E8BCAC-908E-4164-9EFD-930C48F6C2D2}"/>
    <dgm:cxn modelId="{C4C5116C-562A-4900-BDDF-82E4D778CCE0}" srcId="{03F46461-F830-4ACE-9398-537A34B74C2F}" destId="{C91C734A-D3D9-430F-AAD1-D680808F451B}" srcOrd="3" destOrd="0" parTransId="{18C074CC-C05E-4F77-883F-2862DFAE1211}" sibTransId="{29F897D1-CEF1-4AD5-B413-0DEAA784B94C}"/>
    <dgm:cxn modelId="{1DFDD54C-9ADB-4366-BAE3-501AA802EA3A}" srcId="{03F46461-F830-4ACE-9398-537A34B74C2F}" destId="{B009A2BA-663B-4FC4-B4E8-39EF1881F0EF}" srcOrd="4" destOrd="0" parTransId="{4BC6F48E-A878-44A3-8519-8C808EE0ADF5}" sibTransId="{6BCFD86B-C7A0-4206-9473-362D8901899C}"/>
    <dgm:cxn modelId="{1AA16C9D-5F56-4D41-8D35-3752EB7DBBDF}" srcId="{03F46461-F830-4ACE-9398-537A34B74C2F}" destId="{9F562E8A-2410-436C-9CF5-050708A5E260}" srcOrd="1" destOrd="0" parTransId="{6E391B0B-A7E1-4D79-9253-EEEAC67A24FE}" sibTransId="{7C370EDC-D285-45A3-AD3D-B22E3DDFF192}"/>
    <dgm:cxn modelId="{510FFDAF-7205-48EE-8CFE-9E67AD686A72}" type="presOf" srcId="{58256ACC-2608-4016-BCCF-A9C5DA067E27}" destId="{7A4469FA-458B-4D8E-BE3A-4E7080AB4516}" srcOrd="0" destOrd="0" presId="urn:microsoft.com/office/officeart/2005/8/layout/default"/>
    <dgm:cxn modelId="{932DFBB4-73D8-4639-9772-EDBC54DD8327}" type="presOf" srcId="{9F562E8A-2410-436C-9CF5-050708A5E260}" destId="{FC325FAE-B90D-4CE8-84A4-9AC84623374A}" srcOrd="0" destOrd="0" presId="urn:microsoft.com/office/officeart/2005/8/layout/default"/>
    <dgm:cxn modelId="{B199A3B7-99C7-4D74-AE09-1E52E984178A}" type="presOf" srcId="{857C216E-7456-4971-B31C-7F249E5631E1}" destId="{2B7687BA-8E49-4A25-83D8-67273FE24035}" srcOrd="0" destOrd="0" presId="urn:microsoft.com/office/officeart/2005/8/layout/default"/>
    <dgm:cxn modelId="{BAB6B3F6-2E36-47AD-A590-16E4B85FF092}" type="presOf" srcId="{C91C734A-D3D9-430F-AAD1-D680808F451B}" destId="{C71649AA-5F1E-4FCE-AF43-6EC1F093AF12}" srcOrd="0" destOrd="0" presId="urn:microsoft.com/office/officeart/2005/8/layout/default"/>
    <dgm:cxn modelId="{7735EE86-D32D-4878-AEDA-4DB1B2EA7985}" type="presParOf" srcId="{7E959766-1BD4-49B0-B4A1-0E84EE7695AC}" destId="{2B7687BA-8E49-4A25-83D8-67273FE24035}" srcOrd="0" destOrd="0" presId="urn:microsoft.com/office/officeart/2005/8/layout/default"/>
    <dgm:cxn modelId="{590FF993-37CA-427A-B326-6D82EAA36BCF}" type="presParOf" srcId="{7E959766-1BD4-49B0-B4A1-0E84EE7695AC}" destId="{8F0F5E8E-1619-4607-A69C-0FB49222268E}" srcOrd="1" destOrd="0" presId="urn:microsoft.com/office/officeart/2005/8/layout/default"/>
    <dgm:cxn modelId="{C4D8C00C-5D06-46AA-93AA-CE5FAA245969}" type="presParOf" srcId="{7E959766-1BD4-49B0-B4A1-0E84EE7695AC}" destId="{FC325FAE-B90D-4CE8-84A4-9AC84623374A}" srcOrd="2" destOrd="0" presId="urn:microsoft.com/office/officeart/2005/8/layout/default"/>
    <dgm:cxn modelId="{E5D8392F-F975-4365-8604-9075D2A20DCE}" type="presParOf" srcId="{7E959766-1BD4-49B0-B4A1-0E84EE7695AC}" destId="{C5BACB2E-EB98-421C-9ED8-E62451B9485B}" srcOrd="3" destOrd="0" presId="urn:microsoft.com/office/officeart/2005/8/layout/default"/>
    <dgm:cxn modelId="{79D421F9-8903-48AB-A337-39C7F42E1116}" type="presParOf" srcId="{7E959766-1BD4-49B0-B4A1-0E84EE7695AC}" destId="{7A4469FA-458B-4D8E-BE3A-4E7080AB4516}" srcOrd="4" destOrd="0" presId="urn:microsoft.com/office/officeart/2005/8/layout/default"/>
    <dgm:cxn modelId="{C10B8388-7953-4958-A8D2-917D68E55FC3}" type="presParOf" srcId="{7E959766-1BD4-49B0-B4A1-0E84EE7695AC}" destId="{4A345623-E206-4B27-8BFD-59A7F58A51C9}" srcOrd="5" destOrd="0" presId="urn:microsoft.com/office/officeart/2005/8/layout/default"/>
    <dgm:cxn modelId="{C5DA59B1-7D2C-4487-946A-AD421B4727E2}" type="presParOf" srcId="{7E959766-1BD4-49B0-B4A1-0E84EE7695AC}" destId="{C71649AA-5F1E-4FCE-AF43-6EC1F093AF12}" srcOrd="6" destOrd="0" presId="urn:microsoft.com/office/officeart/2005/8/layout/default"/>
    <dgm:cxn modelId="{028A555D-E5A8-4358-8694-2D86A57088DB}" type="presParOf" srcId="{7E959766-1BD4-49B0-B4A1-0E84EE7695AC}" destId="{9526A595-CC0D-48A6-96F4-078F361F5D5C}" srcOrd="7" destOrd="0" presId="urn:microsoft.com/office/officeart/2005/8/layout/default"/>
    <dgm:cxn modelId="{4F2146B7-281A-4480-9A24-C8EC9F6088EC}" type="presParOf" srcId="{7E959766-1BD4-49B0-B4A1-0E84EE7695AC}" destId="{47ACE38C-F449-4A83-BB68-7BE9E31BD93B}" srcOrd="8"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7687BA-8E49-4A25-83D8-67273FE24035}">
      <dsp:nvSpPr>
        <dsp:cNvPr id="0" name=""/>
        <dsp:cNvSpPr/>
      </dsp:nvSpPr>
      <dsp:spPr>
        <a:xfrm>
          <a:off x="0" y="928985"/>
          <a:ext cx="2732484" cy="1639490"/>
        </a:xfrm>
        <a:prstGeom prst="rect">
          <a:avLst/>
        </a:prstGeom>
        <a:solidFill>
          <a:srgbClr val="C96D28"/>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ts val="0"/>
            </a:spcAft>
            <a:buNone/>
          </a:pPr>
          <a:r>
            <a:rPr lang="en-US" sz="2000" b="0" kern="1200" dirty="0">
              <a:solidFill>
                <a:schemeClr val="tx1"/>
              </a:solidFill>
              <a:latin typeface="Brandon Grotesque Regular" panose="020B0503020203060202" pitchFamily="34" charset="0"/>
              <a:ea typeface="Gadugi" panose="020B0502040204020203" pitchFamily="34" charset="0"/>
            </a:rPr>
            <a:t>Tribally-affiliated with a Native American, Alaska Native or Native Hawaiian community*</a:t>
          </a:r>
          <a:endParaRPr lang="en-US" sz="2000" b="0" kern="1200" dirty="0">
            <a:solidFill>
              <a:schemeClr val="tx1"/>
            </a:solidFill>
            <a:latin typeface="Brandon Grotesque Regular" panose="020B0503020203060202" pitchFamily="34" charset="0"/>
          </a:endParaRPr>
        </a:p>
      </dsp:txBody>
      <dsp:txXfrm>
        <a:off x="0" y="928985"/>
        <a:ext cx="2732484" cy="1639490"/>
      </dsp:txXfrm>
    </dsp:sp>
    <dsp:sp modelId="{FC325FAE-B90D-4CE8-84A4-9AC84623374A}">
      <dsp:nvSpPr>
        <dsp:cNvPr id="0" name=""/>
        <dsp:cNvSpPr/>
      </dsp:nvSpPr>
      <dsp:spPr>
        <a:xfrm>
          <a:off x="3005732" y="928985"/>
          <a:ext cx="2732484" cy="1639490"/>
        </a:xfrm>
        <a:prstGeom prst="rect">
          <a:avLst/>
        </a:prstGeom>
        <a:solidFill>
          <a:srgbClr val="FBF4E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chemeClr val="tx1">
                  <a:lumMod val="75000"/>
                  <a:lumOff val="25000"/>
                </a:schemeClr>
              </a:solidFill>
              <a:latin typeface="Brandon Grotesque Regular" panose="020B0503020203060202" pitchFamily="34" charset="0"/>
              <a:ea typeface="Gadugi" panose="020B0502040204020203" pitchFamily="34" charset="0"/>
            </a:rPr>
            <a:t>Actively engaged in the creation, dissemination and/or perpetuation of knowledge in your field</a:t>
          </a:r>
        </a:p>
      </dsp:txBody>
      <dsp:txXfrm>
        <a:off x="3005732" y="928985"/>
        <a:ext cx="2732484" cy="1639490"/>
      </dsp:txXfrm>
    </dsp:sp>
    <dsp:sp modelId="{7A4469FA-458B-4D8E-BE3A-4E7080AB4516}">
      <dsp:nvSpPr>
        <dsp:cNvPr id="0" name=""/>
        <dsp:cNvSpPr/>
      </dsp:nvSpPr>
      <dsp:spPr>
        <a:xfrm>
          <a:off x="6011465" y="928985"/>
          <a:ext cx="2732484" cy="1639490"/>
        </a:xfrm>
        <a:prstGeom prst="rect">
          <a:avLst/>
        </a:prstGeom>
        <a:solidFill>
          <a:srgbClr val="2A444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0" kern="1200" dirty="0">
              <a:solidFill>
                <a:srgbClr val="FFFFFF"/>
              </a:solidFill>
              <a:latin typeface="Brandon Grotesque Light" panose="020B0303020203060202" pitchFamily="34" charset="0"/>
              <a:ea typeface="Gadugi" panose="020B0502040204020203" pitchFamily="34" charset="0"/>
            </a:rPr>
            <a:t>Experience or expertise within the knowledge field/area you are pursuing</a:t>
          </a:r>
        </a:p>
      </dsp:txBody>
      <dsp:txXfrm>
        <a:off x="6011465" y="928985"/>
        <a:ext cx="2732484" cy="1639490"/>
      </dsp:txXfrm>
    </dsp:sp>
    <dsp:sp modelId="{C71649AA-5F1E-4FCE-AF43-6EC1F093AF12}">
      <dsp:nvSpPr>
        <dsp:cNvPr id="0" name=""/>
        <dsp:cNvSpPr/>
      </dsp:nvSpPr>
      <dsp:spPr>
        <a:xfrm>
          <a:off x="1502866" y="2841724"/>
          <a:ext cx="2732484" cy="1639490"/>
        </a:xfrm>
        <a:prstGeom prst="rect">
          <a:avLst/>
        </a:prstGeom>
        <a:solidFill>
          <a:srgbClr val="821D1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rgbClr val="FFFFFF"/>
              </a:solidFill>
              <a:latin typeface="Brandon Grotesque Regular" panose="020B0503020203060202" pitchFamily="34" charset="0"/>
              <a:ea typeface="Gadugi" panose="020B0502040204020203" pitchFamily="34" charset="0"/>
            </a:rPr>
            <a:t>At least 18 years old</a:t>
          </a:r>
        </a:p>
      </dsp:txBody>
      <dsp:txXfrm>
        <a:off x="1502866" y="2841724"/>
        <a:ext cx="2732484" cy="1639490"/>
      </dsp:txXfrm>
    </dsp:sp>
    <dsp:sp modelId="{47ACE38C-F449-4A83-BB68-7BE9E31BD93B}">
      <dsp:nvSpPr>
        <dsp:cNvPr id="0" name=""/>
        <dsp:cNvSpPr/>
      </dsp:nvSpPr>
      <dsp:spPr>
        <a:xfrm>
          <a:off x="4508599" y="2841724"/>
          <a:ext cx="2732484" cy="1639490"/>
        </a:xfrm>
        <a:prstGeom prst="rect">
          <a:avLst/>
        </a:prstGeom>
        <a:solidFill>
          <a:srgbClr val="B0C2C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kern="1200" dirty="0">
              <a:solidFill>
                <a:schemeClr val="tx1">
                  <a:lumMod val="75000"/>
                  <a:lumOff val="25000"/>
                </a:schemeClr>
              </a:solidFill>
              <a:latin typeface="Brandon Grotesque Regular" panose="020B0503020203060202" pitchFamily="34" charset="0"/>
              <a:ea typeface="Gadugi" panose="020B0502040204020203" pitchFamily="34" charset="0"/>
            </a:rPr>
            <a:t>U.S. citizen or permanent resident</a:t>
          </a:r>
        </a:p>
      </dsp:txBody>
      <dsp:txXfrm>
        <a:off x="4508599" y="2841724"/>
        <a:ext cx="2732484" cy="163949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a:extLst>
              <a:ext uri="{FF2B5EF4-FFF2-40B4-BE49-F238E27FC236}">
                <a16:creationId xmlns:a16="http://schemas.microsoft.com/office/drawing/2014/main" id="{FE29B561-EA08-20CE-BA2C-30AAB4AEA0DD}"/>
              </a:ext>
            </a:extLst>
          </p:cNvPr>
          <p:cNvSpPr>
            <a:spLocks noGrp="1" noRot="1" noChangeAspect="1" noChangeArrowheads="1"/>
          </p:cNvSpPr>
          <p:nvPr>
            <p:ph type="sldImg"/>
          </p:nvPr>
        </p:nvSpPr>
        <p:spPr bwMode="auto">
          <a:xfrm>
            <a:off x="533400" y="763588"/>
            <a:ext cx="6702425" cy="3770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050" name="Rectangle 2">
            <a:extLst>
              <a:ext uri="{FF2B5EF4-FFF2-40B4-BE49-F238E27FC236}">
                <a16:creationId xmlns:a16="http://schemas.microsoft.com/office/drawing/2014/main" id="{F84AE015-D47C-4A72-435A-FEE268135C14}"/>
              </a:ext>
            </a:extLst>
          </p:cNvPr>
          <p:cNvSpPr>
            <a:spLocks noGrp="1" noChangeArrowheads="1"/>
          </p:cNvSpPr>
          <p:nvPr>
            <p:ph type="body"/>
          </p:nvPr>
        </p:nvSpPr>
        <p:spPr bwMode="auto">
          <a:xfrm>
            <a:off x="777875" y="4776788"/>
            <a:ext cx="6216650" cy="4524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en-US" altLang="en-US" dirty="0"/>
          </a:p>
        </p:txBody>
      </p:sp>
      <p:sp>
        <p:nvSpPr>
          <p:cNvPr id="2051" name="Rectangle 3">
            <a:extLst>
              <a:ext uri="{FF2B5EF4-FFF2-40B4-BE49-F238E27FC236}">
                <a16:creationId xmlns:a16="http://schemas.microsoft.com/office/drawing/2014/main" id="{DA01CABD-553C-A14B-1CF1-EF8C3FEA4718}"/>
              </a:ext>
            </a:extLst>
          </p:cNvPr>
          <p:cNvSpPr>
            <a:spLocks noGrp="1" noChangeArrowheads="1"/>
          </p:cNvSpPr>
          <p:nvPr>
            <p:ph type="hdr"/>
          </p:nvPr>
        </p:nvSpPr>
        <p:spPr bwMode="auto">
          <a:xfrm>
            <a:off x="0"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endParaRPr lang="en-US" altLang="en-US"/>
          </a:p>
        </p:txBody>
      </p:sp>
      <p:sp>
        <p:nvSpPr>
          <p:cNvPr id="2052" name="Rectangle 4">
            <a:extLst>
              <a:ext uri="{FF2B5EF4-FFF2-40B4-BE49-F238E27FC236}">
                <a16:creationId xmlns:a16="http://schemas.microsoft.com/office/drawing/2014/main" id="{19476EC8-1037-C206-9436-157FB4994380}"/>
              </a:ext>
            </a:extLst>
          </p:cNvPr>
          <p:cNvSpPr>
            <a:spLocks noGrp="1" noChangeArrowheads="1"/>
          </p:cNvSpPr>
          <p:nvPr>
            <p:ph type="dt"/>
          </p:nvPr>
        </p:nvSpPr>
        <p:spPr bwMode="auto">
          <a:xfrm>
            <a:off x="4398963" y="0"/>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endParaRPr lang="en-US" altLang="en-US"/>
          </a:p>
        </p:txBody>
      </p:sp>
      <p:sp>
        <p:nvSpPr>
          <p:cNvPr id="2053" name="Rectangle 5">
            <a:extLst>
              <a:ext uri="{FF2B5EF4-FFF2-40B4-BE49-F238E27FC236}">
                <a16:creationId xmlns:a16="http://schemas.microsoft.com/office/drawing/2014/main" id="{7A2474D8-D3FA-82AF-AF2A-60DED1E0FA22}"/>
              </a:ext>
            </a:extLst>
          </p:cNvPr>
          <p:cNvSpPr>
            <a:spLocks noGrp="1" noChangeArrowheads="1"/>
          </p:cNvSpPr>
          <p:nvPr>
            <p:ph type="ftr"/>
          </p:nvPr>
        </p:nvSpPr>
        <p:spPr bwMode="auto">
          <a:xfrm>
            <a:off x="0"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endParaRPr lang="en-US" altLang="en-US"/>
          </a:p>
        </p:txBody>
      </p:sp>
      <p:sp>
        <p:nvSpPr>
          <p:cNvPr id="2054" name="Rectangle 6">
            <a:extLst>
              <a:ext uri="{FF2B5EF4-FFF2-40B4-BE49-F238E27FC236}">
                <a16:creationId xmlns:a16="http://schemas.microsoft.com/office/drawing/2014/main" id="{03A56604-C826-27FC-00EF-A1DC277B68EC}"/>
              </a:ext>
            </a:extLst>
          </p:cNvPr>
          <p:cNvSpPr>
            <a:spLocks noGrp="1" noChangeArrowheads="1"/>
          </p:cNvSpPr>
          <p:nvPr>
            <p:ph type="sldNum"/>
          </p:nvPr>
        </p:nvSpPr>
        <p:spPr bwMode="auto">
          <a:xfrm>
            <a:off x="4398963" y="9555163"/>
            <a:ext cx="3371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tabLst>
                <a:tab pos="914400" algn="l"/>
                <a:tab pos="1828800" algn="l"/>
                <a:tab pos="2743200" algn="l"/>
              </a:tabLst>
              <a:defRPr sz="1400">
                <a:solidFill>
                  <a:srgbClr val="000000"/>
                </a:solidFill>
                <a:latin typeface="Times New Roman" panose="02020603050405020304" pitchFamily="18" charset="0"/>
                <a:cs typeface="DejaVu Sans" charset="0"/>
              </a:defRPr>
            </a:lvl1pPr>
          </a:lstStyle>
          <a:p>
            <a:fld id="{94D1A02D-2DB1-451F-AFEE-F0F5EE771E70}"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A2788A55-4643-0F43-90CF-6F8D7828560C}"/>
              </a:ext>
            </a:extLst>
          </p:cNvPr>
          <p:cNvSpPr>
            <a:spLocks noGrp="1" noChangeArrowheads="1"/>
          </p:cNvSpPr>
          <p:nvPr>
            <p:ph type="sldNum"/>
          </p:nvPr>
        </p:nvSpPr>
        <p:spPr>
          <a:ln/>
        </p:spPr>
        <p:txBody>
          <a:bodyPr/>
          <a:lstStyle/>
          <a:p>
            <a:fld id="{6FB93E80-E49A-4261-83A4-C062B5DA2D3C}" type="slidenum">
              <a:rPr lang="en-US" altLang="en-US"/>
              <a:pPr/>
              <a:t>1</a:t>
            </a:fld>
            <a:endParaRPr lang="en-US" altLang="en-US"/>
          </a:p>
        </p:txBody>
      </p:sp>
      <p:sp>
        <p:nvSpPr>
          <p:cNvPr id="12289" name="Rectangle 1">
            <a:extLst>
              <a:ext uri="{FF2B5EF4-FFF2-40B4-BE49-F238E27FC236}">
                <a16:creationId xmlns:a16="http://schemas.microsoft.com/office/drawing/2014/main" id="{B857C839-3750-0E5A-0C43-E5609BE4D128}"/>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0" name="Rectangle 2">
            <a:extLst>
              <a:ext uri="{FF2B5EF4-FFF2-40B4-BE49-F238E27FC236}">
                <a16:creationId xmlns:a16="http://schemas.microsoft.com/office/drawing/2014/main" id="{8BEBEE8C-BFED-44D5-5B94-580AD6DBD6F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indent="0">
              <a:buFont typeface="Arial" panose="020B0604020202020204" pitchFamily="34" charset="0"/>
              <a:buNone/>
            </a:pPr>
            <a:r>
              <a:rPr lang="en-US" altLang="en-US" sz="1200" dirty="0"/>
              <a:t>Good afternoon and welcome to the Q&amp;A webinar for the Stage 1 application of the Luce Indigenous Knowledge Fellowship. </a:t>
            </a:r>
          </a:p>
          <a:p>
            <a:pPr marL="0" indent="0">
              <a:buFont typeface="Arial" panose="020B0604020202020204" pitchFamily="34" charset="0"/>
              <a:buNone/>
            </a:pPr>
            <a:r>
              <a:rPr lang="en-US" altLang="en-US" sz="1200" dirty="0"/>
              <a:t>First Nations is happy to announce the Luce Fellowship for a seventh year and I hope this will answer any questions you may have about the fellowship opportunity or application process to determine if it’s the right fit for you to apply. Before we jump in, I  want to introduce myself - my name is Abi Whiteing. Blackfeet and I’m the Director of Native Arts Language and Knowledge. I’m joined by my colleagues Sabrina Walker, AJ Garcia and Marsha Whiting, who will be helping to support the webinar and answer questions.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2DADFFD6-E013-BB4D-5319-E8666862373C}"/>
              </a:ext>
            </a:extLst>
          </p:cNvPr>
          <p:cNvSpPr>
            <a:spLocks noGrp="1" noChangeArrowheads="1"/>
          </p:cNvSpPr>
          <p:nvPr>
            <p:ph type="sldNum"/>
          </p:nvPr>
        </p:nvSpPr>
        <p:spPr>
          <a:ln/>
        </p:spPr>
        <p:txBody>
          <a:bodyPr/>
          <a:lstStyle/>
          <a:p>
            <a:fld id="{5A0C384D-5468-4A75-9C9D-99929536A002}" type="slidenum">
              <a:rPr lang="en-US" altLang="en-US"/>
              <a:pPr/>
              <a:t>10</a:t>
            </a:fld>
            <a:endParaRPr lang="en-US" altLang="en-US"/>
          </a:p>
        </p:txBody>
      </p:sp>
      <p:sp>
        <p:nvSpPr>
          <p:cNvPr id="19457" name="Rectangle 1">
            <a:extLst>
              <a:ext uri="{FF2B5EF4-FFF2-40B4-BE49-F238E27FC236}">
                <a16:creationId xmlns:a16="http://schemas.microsoft.com/office/drawing/2014/main" id="{C5FEEC1C-E336-6D38-BE77-3478470761A3}"/>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Rectangle 2">
            <a:extLst>
              <a:ext uri="{FF2B5EF4-FFF2-40B4-BE49-F238E27FC236}">
                <a16:creationId xmlns:a16="http://schemas.microsoft.com/office/drawing/2014/main" id="{F0250B0B-25FE-9C26-5EF9-3D3DE630847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The fellowship selection process is guided by 4 overarching criteria, which are knowledge, experience, potential and vision. Ideal candidates will embody these four main areas. When reviewing applications, First Nations and a team of reviewers will look for each of these criteria to be addressed. Applicants should discuss how they have are actively engaged in the creation, dissemination and/or perpetuation of knowledge, their cultural grounding and connectedness to their community, their record of success in working with and collaborating with Native communities, their creativity, progressive and critical thinking and potential to move forward their knowledge field, and their unique plan of action for preserving and perpetuating knowledge.</a:t>
            </a:r>
          </a:p>
        </p:txBody>
      </p:sp>
    </p:spTree>
    <p:extLst>
      <p:ext uri="{BB962C8B-B14F-4D97-AF65-F5344CB8AC3E}">
        <p14:creationId xmlns:p14="http://schemas.microsoft.com/office/powerpoint/2010/main" val="2130257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fld id="{30398700-A457-4DAE-A3AF-A684A83B9262}" type="slidenum">
              <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rPr>
              <a:pPr marL="0" marR="0" lvl="0" indent="0" algn="r"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tab pos="914400" algn="l"/>
                  <a:tab pos="1828800" algn="l"/>
                  <a:tab pos="2743200" algn="l"/>
                </a:tabLst>
                <a:defRPr/>
              </a:pPr>
              <a:t>11</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endParaRPr>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*tribally-affiliated does not mean enrolled and descendants are welcome to apply. We do not require proof of affiliation in the application and rely on your honest self-identification. Applicants from Native communities in U.S. territories are also welcome to apply.</a:t>
            </a:r>
          </a:p>
          <a:p>
            <a:endParaRPr lang="en-US" altLang="en-US" dirty="0"/>
          </a:p>
          <a:p>
            <a:r>
              <a:rPr lang="en-US" altLang="en-US" dirty="0"/>
              <a:t>I’ll talk more about nominations on the next slide.</a:t>
            </a:r>
          </a:p>
        </p:txBody>
      </p:sp>
    </p:spTree>
    <p:extLst>
      <p:ext uri="{BB962C8B-B14F-4D97-AF65-F5344CB8AC3E}">
        <p14:creationId xmlns:p14="http://schemas.microsoft.com/office/powerpoint/2010/main" val="2491405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33381D2-995B-4F7B-718B-C47BBB653C3D}"/>
              </a:ext>
            </a:extLst>
          </p:cNvPr>
          <p:cNvSpPr>
            <a:spLocks noGrp="1" noChangeArrowheads="1"/>
          </p:cNvSpPr>
          <p:nvPr>
            <p:ph type="sldNum"/>
          </p:nvPr>
        </p:nvSpPr>
        <p:spPr>
          <a:ln/>
        </p:spPr>
        <p:txBody>
          <a:bodyPr/>
          <a:lstStyle/>
          <a:p>
            <a:fld id="{4B755055-9C5F-48CE-94C4-00DA349B2613}" type="slidenum">
              <a:rPr lang="en-US" altLang="en-US"/>
              <a:pPr/>
              <a:t>12</a:t>
            </a:fld>
            <a:endParaRPr lang="en-US" altLang="en-US"/>
          </a:p>
        </p:txBody>
      </p:sp>
      <p:sp>
        <p:nvSpPr>
          <p:cNvPr id="17409" name="Rectangle 1">
            <a:extLst>
              <a:ext uri="{FF2B5EF4-FFF2-40B4-BE49-F238E27FC236}">
                <a16:creationId xmlns:a16="http://schemas.microsoft.com/office/drawing/2014/main" id="{0022724A-67F6-0192-0FAF-2789DD175333}"/>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a:extLst>
              <a:ext uri="{FF2B5EF4-FFF2-40B4-BE49-F238E27FC236}">
                <a16:creationId xmlns:a16="http://schemas.microsoft.com/office/drawing/2014/main" id="{97370CDF-CFFA-F9A6-41BF-04F4A98B8AB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1200" kern="1200" dirty="0">
                <a:solidFill>
                  <a:schemeClr val="tx1"/>
                </a:solidFill>
                <a:effectLst/>
                <a:latin typeface="+mn-lt"/>
                <a:ea typeface="+mn-ea"/>
                <a:cs typeface="+mn-cs"/>
              </a:rPr>
              <a:t>We understand that some Indigenous people may not identify themselves as knowledge holders, knowledge makers, culture producers, etc.  Since this may be contrary to community beliefs on ownership of knowledge and recognizing leaders.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So individuals can nominate their family, friends, neighbors or colleagues for this fellowship opportunity. To do this, a nominator must work collaboratively with the individual they wish to nominate to complete all application materials.  Before applying on behalf of another individual, you must contact the nominee in advance to fully discuss the parameters and guidelines of the fellowship.</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nominee will need to sign a Consent Form that is available when</a:t>
            </a:r>
            <a:r>
              <a:rPr lang="en-US" sz="1200" kern="1200" baseline="0" dirty="0">
                <a:solidFill>
                  <a:schemeClr val="tx1"/>
                </a:solidFill>
                <a:effectLst/>
                <a:latin typeface="+mn-lt"/>
                <a:ea typeface="+mn-ea"/>
                <a:cs typeface="+mn-cs"/>
              </a:rPr>
              <a:t> you log into the online system (or on our fellowship website under eligibility) . </a:t>
            </a:r>
            <a:r>
              <a:rPr lang="en-US" sz="1200" kern="1200" dirty="0">
                <a:solidFill>
                  <a:schemeClr val="tx1"/>
                </a:solidFill>
                <a:effectLst/>
                <a:latin typeface="+mn-lt"/>
                <a:ea typeface="+mn-ea"/>
                <a:cs typeface="+mn-cs"/>
              </a:rPr>
              <a:t> This form </a:t>
            </a:r>
            <a:r>
              <a:rPr lang="en-US" sz="1200" kern="1200" baseline="0" dirty="0">
                <a:solidFill>
                  <a:schemeClr val="tx1"/>
                </a:solidFill>
                <a:effectLst/>
                <a:latin typeface="+mn-lt"/>
                <a:ea typeface="+mn-ea"/>
                <a:cs typeface="+mn-cs"/>
              </a:rPr>
              <a:t>just indicates </a:t>
            </a:r>
            <a:r>
              <a:rPr lang="en-US" sz="1200" kern="1200" dirty="0">
                <a:solidFill>
                  <a:schemeClr val="tx1"/>
                </a:solidFill>
                <a:effectLst/>
                <a:latin typeface="+mn-lt"/>
                <a:ea typeface="+mn-ea"/>
                <a:cs typeface="+mn-cs"/>
              </a:rPr>
              <a:t>that the individual has agreed to work with the nominator to complete the application, and that they have read and agrees to the fellowship terms.  </a:t>
            </a:r>
            <a:endParaRPr lang="en-US" dirty="0">
              <a:latin typeface="Perpetua" panose="02020502060401020303" pitchFamily="18" charset="0"/>
            </a:endParaRPr>
          </a:p>
        </p:txBody>
      </p:sp>
    </p:spTree>
    <p:extLst>
      <p:ext uri="{BB962C8B-B14F-4D97-AF65-F5344CB8AC3E}">
        <p14:creationId xmlns:p14="http://schemas.microsoft.com/office/powerpoint/2010/main" val="2236965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13</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212388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14</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24641" rtl="0" eaLnBrk="1" fontAlgn="auto" latinLnBrk="0" hangingPunct="1">
              <a:lnSpc>
                <a:spcPct val="100000"/>
              </a:lnSpc>
              <a:spcBef>
                <a:spcPts val="0"/>
              </a:spcBef>
              <a:spcAft>
                <a:spcPts val="0"/>
              </a:spcAft>
              <a:buClrTx/>
              <a:buSzTx/>
              <a:buFontTx/>
              <a:buNone/>
              <a:tabLst/>
              <a:defRPr/>
            </a:pPr>
            <a:r>
              <a:rPr lang="en-US" dirty="0">
                <a:latin typeface="Perpetua" panose="02020502060401020303" pitchFamily="18" charset="0"/>
              </a:rPr>
              <a:t>The goal of this fellowship is to provide flexible funding to selected fellows as they seek to create or disseminate knowledge in their respective field.  It is intended to allow emerging and experienced knowledge holders and knowledge makers to determine their own goals, and decide how their funds are best used to make a positive impact in their communities.  Generally the fellowship can be used for a wide range of costs. However, the fellowship cannot be redirected to another person or organization. The fellowship is considered taxable income.</a:t>
            </a:r>
          </a:p>
        </p:txBody>
      </p:sp>
    </p:spTree>
    <p:extLst>
      <p:ext uri="{BB962C8B-B14F-4D97-AF65-F5344CB8AC3E}">
        <p14:creationId xmlns:p14="http://schemas.microsoft.com/office/powerpoint/2010/main" val="2566818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15</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24641" rtl="0" eaLnBrk="1" fontAlgn="auto" latinLnBrk="0" hangingPunct="1">
              <a:lnSpc>
                <a:spcPct val="100000"/>
              </a:lnSpc>
              <a:spcBef>
                <a:spcPts val="0"/>
              </a:spcBef>
              <a:spcAft>
                <a:spcPts val="0"/>
              </a:spcAft>
              <a:buClrTx/>
              <a:buSzTx/>
              <a:buFontTx/>
              <a:buNone/>
              <a:tabLst/>
              <a:defRPr/>
            </a:pPr>
            <a:r>
              <a:rPr lang="en-US" dirty="0">
                <a:latin typeface="Perpetua" panose="02020502060401020303" pitchFamily="18" charset="0"/>
              </a:rPr>
              <a:t>The goal of this fellowship is to provide flexible funding to selected fellows as they seek to create or disseminate knowledge in their respective field.  It is intended to allow emerging and experienced knowledge holders and knowledge makers to determine their own goals, and decide how their funds are best used to make a positive impact in their communities.  Generally the fellowship can be used for a wide range of costs. However, the fellowship cannot be redirected to another person or organization. The fellowship is considered taxable income.</a:t>
            </a:r>
          </a:p>
        </p:txBody>
      </p:sp>
    </p:spTree>
    <p:extLst>
      <p:ext uri="{BB962C8B-B14F-4D97-AF65-F5344CB8AC3E}">
        <p14:creationId xmlns:p14="http://schemas.microsoft.com/office/powerpoint/2010/main" val="1986401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BBAE152A-077F-F13F-3B2A-396E5A1E3B23}"/>
              </a:ext>
            </a:extLst>
          </p:cNvPr>
          <p:cNvSpPr>
            <a:spLocks noGrp="1" noChangeArrowheads="1"/>
          </p:cNvSpPr>
          <p:nvPr>
            <p:ph type="sldNum"/>
          </p:nvPr>
        </p:nvSpPr>
        <p:spPr>
          <a:ln/>
        </p:spPr>
        <p:txBody>
          <a:bodyPr/>
          <a:lstStyle/>
          <a:p>
            <a:fld id="{96D7ED1C-05C9-4F9C-AF46-B54DD871F826}" type="slidenum">
              <a:rPr lang="en-US" altLang="en-US"/>
              <a:pPr/>
              <a:t>16</a:t>
            </a:fld>
            <a:endParaRPr lang="en-US" altLang="en-US"/>
          </a:p>
        </p:txBody>
      </p:sp>
      <p:sp>
        <p:nvSpPr>
          <p:cNvPr id="15361" name="Rectangle 1">
            <a:extLst>
              <a:ext uri="{FF2B5EF4-FFF2-40B4-BE49-F238E27FC236}">
                <a16:creationId xmlns:a16="http://schemas.microsoft.com/office/drawing/2014/main" id="{BFF9AC98-15F6-CED6-BBBA-DC39CE0C5852}"/>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Rectangle 2">
            <a:extLst>
              <a:ext uri="{FF2B5EF4-FFF2-40B4-BE49-F238E27FC236}">
                <a16:creationId xmlns:a16="http://schemas.microsoft.com/office/drawing/2014/main" id="{179D708A-4436-BCC1-4385-1FD234283CB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for all your demographic</a:t>
            </a:r>
            <a:r>
              <a:rPr lang="en-US" baseline="0" dirty="0"/>
              <a:t> and contact information. </a:t>
            </a:r>
            <a:r>
              <a:rPr lang="en-US" dirty="0"/>
              <a:t>In the application, applicants will be asked to respond to two short essays. These statements are designed to yield more insight about applicants’ community knowledge, experience, potential and vision. In addition to aiding with the selection process, these essays are intended to help applicants expand on their personal and professional background and share their vision for the fellowship year.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Note: You do not need to design or complete a project to be eligible or selected. But you should have clear and specific goals in mind for how the fellowship will support or advance your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For example: You’re already doing this work in the community and your aim is to continue that work. But this fellowship will help you reach a larger audience, partner with another group, etc. How will this fellowship help further your work?</a:t>
            </a:r>
          </a:p>
        </p:txBody>
      </p:sp>
    </p:spTree>
    <p:extLst>
      <p:ext uri="{BB962C8B-B14F-4D97-AF65-F5344CB8AC3E}">
        <p14:creationId xmlns:p14="http://schemas.microsoft.com/office/powerpoint/2010/main" val="973108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BBAE152A-077F-F13F-3B2A-396E5A1E3B23}"/>
              </a:ext>
            </a:extLst>
          </p:cNvPr>
          <p:cNvSpPr>
            <a:spLocks noGrp="1" noChangeArrowheads="1"/>
          </p:cNvSpPr>
          <p:nvPr>
            <p:ph type="sldNum"/>
          </p:nvPr>
        </p:nvSpPr>
        <p:spPr>
          <a:ln/>
        </p:spPr>
        <p:txBody>
          <a:bodyPr/>
          <a:lstStyle/>
          <a:p>
            <a:fld id="{96D7ED1C-05C9-4F9C-AF46-B54DD871F826}" type="slidenum">
              <a:rPr lang="en-US" altLang="en-US"/>
              <a:pPr/>
              <a:t>17</a:t>
            </a:fld>
            <a:endParaRPr lang="en-US" altLang="en-US"/>
          </a:p>
        </p:txBody>
      </p:sp>
      <p:sp>
        <p:nvSpPr>
          <p:cNvPr id="15361" name="Rectangle 1">
            <a:extLst>
              <a:ext uri="{FF2B5EF4-FFF2-40B4-BE49-F238E27FC236}">
                <a16:creationId xmlns:a16="http://schemas.microsoft.com/office/drawing/2014/main" id="{BFF9AC98-15F6-CED6-BBBA-DC39CE0C5852}"/>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Rectangle 2">
            <a:extLst>
              <a:ext uri="{FF2B5EF4-FFF2-40B4-BE49-F238E27FC236}">
                <a16:creationId xmlns:a16="http://schemas.microsoft.com/office/drawing/2014/main" id="{179D708A-4436-BCC1-4385-1FD234283CB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t>Attachments must be uploaded as PDF files. </a:t>
            </a:r>
          </a:p>
        </p:txBody>
      </p:sp>
    </p:spTree>
    <p:extLst>
      <p:ext uri="{BB962C8B-B14F-4D97-AF65-F5344CB8AC3E}">
        <p14:creationId xmlns:p14="http://schemas.microsoft.com/office/powerpoint/2010/main" val="41330282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18</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dirty="0">
                <a:latin typeface="Perpetua" panose="02020502060401020303" pitchFamily="18" charset="0"/>
              </a:rPr>
              <a:t>Online application system walk-through</a:t>
            </a:r>
          </a:p>
        </p:txBody>
      </p:sp>
    </p:spTree>
    <p:extLst>
      <p:ext uri="{BB962C8B-B14F-4D97-AF65-F5344CB8AC3E}">
        <p14:creationId xmlns:p14="http://schemas.microsoft.com/office/powerpoint/2010/main" val="1925983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19</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dirty="0">
                <a:latin typeface="Perpetua" panose="02020502060401020303" pitchFamily="18" charset="0"/>
              </a:rPr>
              <a:t>Applications submitted outside of the online system take extra processing time and may cause delays in the selection process.</a:t>
            </a:r>
          </a:p>
        </p:txBody>
      </p:sp>
    </p:spTree>
    <p:extLst>
      <p:ext uri="{BB962C8B-B14F-4D97-AF65-F5344CB8AC3E}">
        <p14:creationId xmlns:p14="http://schemas.microsoft.com/office/powerpoint/2010/main" val="1213341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BBAE152A-077F-F13F-3B2A-396E5A1E3B23}"/>
              </a:ext>
            </a:extLst>
          </p:cNvPr>
          <p:cNvSpPr>
            <a:spLocks noGrp="1" noChangeArrowheads="1"/>
          </p:cNvSpPr>
          <p:nvPr>
            <p:ph type="sldNum"/>
          </p:nvPr>
        </p:nvSpPr>
        <p:spPr>
          <a:ln/>
        </p:spPr>
        <p:txBody>
          <a:bodyPr/>
          <a:lstStyle/>
          <a:p>
            <a:fld id="{96D7ED1C-05C9-4F9C-AF46-B54DD871F826}" type="slidenum">
              <a:rPr lang="en-US" altLang="en-US"/>
              <a:pPr/>
              <a:t>2</a:t>
            </a:fld>
            <a:endParaRPr lang="en-US" altLang="en-US"/>
          </a:p>
        </p:txBody>
      </p:sp>
      <p:sp>
        <p:nvSpPr>
          <p:cNvPr id="15361" name="Rectangle 1">
            <a:extLst>
              <a:ext uri="{FF2B5EF4-FFF2-40B4-BE49-F238E27FC236}">
                <a16:creationId xmlns:a16="http://schemas.microsoft.com/office/drawing/2014/main" id="{BFF9AC98-15F6-CED6-BBBA-DC39CE0C5852}"/>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5362" name="Rectangle 2">
            <a:extLst>
              <a:ext uri="{FF2B5EF4-FFF2-40B4-BE49-F238E27FC236}">
                <a16:creationId xmlns:a16="http://schemas.microsoft.com/office/drawing/2014/main" id="{179D708A-4436-BCC1-4385-1FD234283CB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rtl="0" eaLnBrk="1" latinLnBrk="0" hangingPunct="1"/>
            <a:r>
              <a:rPr lang="en-US" dirty="0"/>
              <a:t>Before we get started I want to briefly go over the webinar format. First,</a:t>
            </a:r>
            <a:r>
              <a:rPr lang="en-US" baseline="0" dirty="0"/>
              <a:t> all </a:t>
            </a:r>
            <a:r>
              <a:rPr lang="en-US" dirty="0"/>
              <a:t>attendees will be muted throughout the webinar to minimize background noise. </a:t>
            </a:r>
          </a:p>
          <a:p>
            <a:pPr rtl="0" eaLnBrk="1" latinLnBrk="0" hangingPunct="1"/>
            <a:endParaRPr lang="en-US" baseline="0" dirty="0"/>
          </a:p>
          <a:p>
            <a:pPr rtl="0" eaLnBrk="1" latinLnBrk="0" hangingPunct="1"/>
            <a:r>
              <a:rPr lang="en-US" baseline="0" dirty="0"/>
              <a:t>Second, if y</a:t>
            </a:r>
            <a:r>
              <a:rPr lang="en-US" dirty="0"/>
              <a:t>ou have a question</a:t>
            </a:r>
            <a:r>
              <a:rPr lang="en-US" baseline="0" dirty="0"/>
              <a:t> at any time you can type your question into the </a:t>
            </a:r>
            <a:r>
              <a:rPr lang="en-US" dirty="0"/>
              <a:t>Question box.</a:t>
            </a:r>
            <a:r>
              <a:rPr lang="en-US" baseline="0" dirty="0"/>
              <a:t> You can open the question box from the bottom on your Zoom screen by clicking on the Q&amp;A button. W</a:t>
            </a:r>
            <a:r>
              <a:rPr lang="en-US" dirty="0"/>
              <a:t>e will have time in the middle and at the end of the webinar for Q&amp;A</a:t>
            </a:r>
            <a:r>
              <a:rPr lang="en-US" baseline="0" dirty="0"/>
              <a:t> </a:t>
            </a:r>
            <a:r>
              <a:rPr lang="en-US" dirty="0"/>
              <a:t>but I welcome you to ask questions at any time during the webinar and we will get to it before the end of the webinar.</a:t>
            </a:r>
            <a:endParaRPr lang="en-US" baseline="0" dirty="0"/>
          </a:p>
          <a:p>
            <a:pPr rtl="0" eaLnBrk="1" latinLnBrk="0" hangingPunct="1"/>
            <a:endParaRPr lang="en-US" baseline="0" dirty="0"/>
          </a:p>
          <a:p>
            <a:pPr rtl="0" eaLnBrk="1" latinLnBrk="0" hangingPunct="1"/>
            <a:r>
              <a:rPr lang="en-US" baseline="0" dirty="0"/>
              <a:t>If you run into issues with audio or have a slow internet connection, you can adjust your options in the Audio Settings and call in using your phone instead of listening over your computer. You can also use the Chat option send a message to everyone in the webinar, including all attendees and panelists. For accessibility, you can enable a transcript by clicking the “Live Transcript” at the bottom of your Zoom screen.</a:t>
            </a:r>
          </a:p>
          <a:p>
            <a:pPr rtl="0" eaLnBrk="1" latinLnBrk="0" hangingPunct="1"/>
            <a:endParaRPr lang="en-US" baseline="0" dirty="0"/>
          </a:p>
          <a:p>
            <a:pPr rtl="0" eaLnBrk="1" latinLnBrk="0" hangingPunct="1"/>
            <a:r>
              <a:rPr lang="en-US" b="1" dirty="0"/>
              <a:t>We</a:t>
            </a:r>
            <a:r>
              <a:rPr lang="en-US" b="1" baseline="0" dirty="0"/>
              <a:t> will </a:t>
            </a:r>
            <a:r>
              <a:rPr lang="en-US" b="1" dirty="0"/>
              <a:t>share this PPT and a link to the audio with participants next week. You will get an email with the information. </a:t>
            </a:r>
            <a:endParaRPr lang="en-US" b="1" dirty="0">
              <a:effectLst/>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424224D-C62B-7356-B665-381CECCAB454}"/>
              </a:ext>
            </a:extLst>
          </p:cNvPr>
          <p:cNvSpPr>
            <a:spLocks noGrp="1" noChangeArrowheads="1"/>
          </p:cNvSpPr>
          <p:nvPr>
            <p:ph type="sldNum"/>
          </p:nvPr>
        </p:nvSpPr>
        <p:spPr>
          <a:ln/>
        </p:spPr>
        <p:txBody>
          <a:bodyPr/>
          <a:lstStyle/>
          <a:p>
            <a:fld id="{F6FAA3EC-4F88-440E-AC9A-5CFD16705C00}" type="slidenum">
              <a:rPr lang="en-US" altLang="en-US"/>
              <a:pPr/>
              <a:t>20</a:t>
            </a:fld>
            <a:endParaRPr lang="en-US" altLang="en-US"/>
          </a:p>
        </p:txBody>
      </p:sp>
      <p:sp>
        <p:nvSpPr>
          <p:cNvPr id="16385" name="Rectangle 1">
            <a:extLst>
              <a:ext uri="{FF2B5EF4-FFF2-40B4-BE49-F238E27FC236}">
                <a16:creationId xmlns:a16="http://schemas.microsoft.com/office/drawing/2014/main" id="{55D93EFA-956D-4577-9606-CCF60F7646AD}"/>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a:extLst>
              <a:ext uri="{FF2B5EF4-FFF2-40B4-BE49-F238E27FC236}">
                <a16:creationId xmlns:a16="http://schemas.microsoft.com/office/drawing/2014/main" id="{E5384C51-9B35-95C9-A5E9-BCD106717D0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3726086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F3E9E8-4332-60B1-94C4-A87E13D1C43F}"/>
              </a:ext>
            </a:extLst>
          </p:cNvPr>
          <p:cNvSpPr>
            <a:spLocks noGrp="1" noChangeArrowheads="1"/>
          </p:cNvSpPr>
          <p:nvPr>
            <p:ph type="sldNum"/>
          </p:nvPr>
        </p:nvSpPr>
        <p:spPr>
          <a:ln/>
        </p:spPr>
        <p:txBody>
          <a:bodyPr/>
          <a:lstStyle/>
          <a:p>
            <a:fld id="{F4A4E054-9A3C-48FD-A7C9-58023DE90997}" type="slidenum">
              <a:rPr lang="en-US" altLang="en-US"/>
              <a:pPr/>
              <a:t>21</a:t>
            </a:fld>
            <a:endParaRPr lang="en-US" altLang="en-US"/>
          </a:p>
        </p:txBody>
      </p:sp>
      <p:sp>
        <p:nvSpPr>
          <p:cNvPr id="20481" name="Rectangle 1">
            <a:extLst>
              <a:ext uri="{FF2B5EF4-FFF2-40B4-BE49-F238E27FC236}">
                <a16:creationId xmlns:a16="http://schemas.microsoft.com/office/drawing/2014/main" id="{48358295-1F4D-7035-4BA2-F566C4C43511}"/>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Rectangle 2">
            <a:extLst>
              <a:ext uri="{FF2B5EF4-FFF2-40B4-BE49-F238E27FC236}">
                <a16:creationId xmlns:a16="http://schemas.microsoft.com/office/drawing/2014/main" id="{C7A9C5B9-D4CA-CF91-4AFA-8D311286AD51}"/>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4231265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0BE493A5-6567-83CA-B3F3-BB122E8F7350}"/>
              </a:ext>
            </a:extLst>
          </p:cNvPr>
          <p:cNvSpPr>
            <a:spLocks noGrp="1" noChangeArrowheads="1"/>
          </p:cNvSpPr>
          <p:nvPr>
            <p:ph type="sldNum"/>
          </p:nvPr>
        </p:nvSpPr>
        <p:spPr>
          <a:ln/>
        </p:spPr>
        <p:txBody>
          <a:bodyPr/>
          <a:lstStyle/>
          <a:p>
            <a:fld id="{A53063C4-6BC0-4013-A4EB-6D0F15CBB293}" type="slidenum">
              <a:rPr lang="en-US" altLang="en-US"/>
              <a:pPr/>
              <a:t>3</a:t>
            </a:fld>
            <a:endParaRPr lang="en-US" altLang="en-US"/>
          </a:p>
        </p:txBody>
      </p:sp>
      <p:sp>
        <p:nvSpPr>
          <p:cNvPr id="13313" name="Rectangle 1">
            <a:extLst>
              <a:ext uri="{FF2B5EF4-FFF2-40B4-BE49-F238E27FC236}">
                <a16:creationId xmlns:a16="http://schemas.microsoft.com/office/drawing/2014/main" id="{566BD15B-91A6-4352-E5D3-709EC06DDEBC}"/>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3314" name="Rectangle 2">
            <a:extLst>
              <a:ext uri="{FF2B5EF4-FFF2-40B4-BE49-F238E27FC236}">
                <a16:creationId xmlns:a16="http://schemas.microsoft.com/office/drawing/2014/main" id="{D29C4B52-68DC-3E39-067A-93B9D728F281}"/>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BFD88B69-7AB6-2299-84F4-999616FC6A31}"/>
              </a:ext>
            </a:extLst>
          </p:cNvPr>
          <p:cNvSpPr>
            <a:spLocks noGrp="1" noChangeArrowheads="1"/>
          </p:cNvSpPr>
          <p:nvPr>
            <p:ph type="sldNum"/>
          </p:nvPr>
        </p:nvSpPr>
        <p:spPr>
          <a:ln/>
        </p:spPr>
        <p:txBody>
          <a:bodyPr/>
          <a:lstStyle/>
          <a:p>
            <a:fld id="{CEDE2835-49F8-4913-9F14-7EF601439E9E}" type="slidenum">
              <a:rPr lang="en-US" altLang="en-US"/>
              <a:pPr/>
              <a:t>4</a:t>
            </a:fld>
            <a:endParaRPr lang="en-US" altLang="en-US"/>
          </a:p>
        </p:txBody>
      </p:sp>
      <p:sp>
        <p:nvSpPr>
          <p:cNvPr id="18433" name="Rectangle 1">
            <a:extLst>
              <a:ext uri="{FF2B5EF4-FFF2-40B4-BE49-F238E27FC236}">
                <a16:creationId xmlns:a16="http://schemas.microsoft.com/office/drawing/2014/main" id="{34D3E429-A26C-D873-762D-E92CC4D5B928}"/>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Rectangle 2">
            <a:extLst>
              <a:ext uri="{FF2B5EF4-FFF2-40B4-BE49-F238E27FC236}">
                <a16:creationId xmlns:a16="http://schemas.microsoft.com/office/drawing/2014/main" id="{F3C56876-ADCB-4C31-802E-94F384228356}"/>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dirty="0"/>
          </a:p>
        </p:txBody>
      </p:sp>
    </p:spTree>
    <p:extLst>
      <p:ext uri="{BB962C8B-B14F-4D97-AF65-F5344CB8AC3E}">
        <p14:creationId xmlns:p14="http://schemas.microsoft.com/office/powerpoint/2010/main" val="790389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33381D2-995B-4F7B-718B-C47BBB653C3D}"/>
              </a:ext>
            </a:extLst>
          </p:cNvPr>
          <p:cNvSpPr>
            <a:spLocks noGrp="1" noChangeArrowheads="1"/>
          </p:cNvSpPr>
          <p:nvPr>
            <p:ph type="sldNum"/>
          </p:nvPr>
        </p:nvSpPr>
        <p:spPr>
          <a:ln/>
        </p:spPr>
        <p:txBody>
          <a:bodyPr/>
          <a:lstStyle/>
          <a:p>
            <a:fld id="{4B755055-9C5F-48CE-94C4-00DA349B2613}" type="slidenum">
              <a:rPr lang="en-US" altLang="en-US"/>
              <a:pPr/>
              <a:t>5</a:t>
            </a:fld>
            <a:endParaRPr lang="en-US" altLang="en-US"/>
          </a:p>
        </p:txBody>
      </p:sp>
      <p:sp>
        <p:nvSpPr>
          <p:cNvPr id="17409" name="Rectangle 1">
            <a:extLst>
              <a:ext uri="{FF2B5EF4-FFF2-40B4-BE49-F238E27FC236}">
                <a16:creationId xmlns:a16="http://schemas.microsoft.com/office/drawing/2014/main" id="{0022724A-67F6-0192-0FAF-2789DD175333}"/>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a:extLst>
              <a:ext uri="{FF2B5EF4-FFF2-40B4-BE49-F238E27FC236}">
                <a16:creationId xmlns:a16="http://schemas.microsoft.com/office/drawing/2014/main" id="{97370CDF-CFFA-F9A6-41BF-04F4A98B8AB8}"/>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sz="1200" dirty="0"/>
              <a:t>First Nations is a Native-led nonprofit organization founded in 1980 and based in Longmont, CO.</a:t>
            </a:r>
            <a:r>
              <a:rPr lang="en-US" sz="1200" baseline="0" dirty="0"/>
              <a:t> We have </a:t>
            </a:r>
            <a:r>
              <a:rPr lang="en-US" sz="1200" dirty="0"/>
              <a:t>satellite offices in New Mexico and California. We currently have </a:t>
            </a:r>
            <a:r>
              <a:rPr lang="en-US" sz="1200" b="1" dirty="0">
                <a:highlight>
                  <a:srgbClr val="FFFF00"/>
                </a:highlight>
              </a:rPr>
              <a:t>more than 50 </a:t>
            </a:r>
            <a:r>
              <a:rPr lang="en-US" sz="1200" dirty="0"/>
              <a:t>staff members. Our national grantmaking program began in 1993. </a:t>
            </a:r>
            <a:r>
              <a:rPr lang="en-US" sz="1200" b="1" i="0" kern="1200" dirty="0">
                <a:solidFill>
                  <a:schemeClr val="tx1"/>
                </a:solidFill>
                <a:effectLst/>
                <a:highlight>
                  <a:srgbClr val="FFFF00"/>
                </a:highlight>
                <a:latin typeface="+mn-lt"/>
                <a:ea typeface="+mn-ea"/>
                <a:cs typeface="+mn-cs"/>
              </a:rPr>
              <a:t>mid-year 2022</a:t>
            </a:r>
            <a:r>
              <a:rPr lang="en-US" sz="1200" b="0" i="0" kern="1200" dirty="0">
                <a:solidFill>
                  <a:schemeClr val="tx1"/>
                </a:solidFill>
                <a:effectLst/>
                <a:highlight>
                  <a:srgbClr val="FFFF00"/>
                </a:highlight>
                <a:latin typeface="+mn-lt"/>
                <a:ea typeface="+mn-ea"/>
                <a:cs typeface="+mn-cs"/>
              </a:rPr>
              <a:t>, we have successfully managed </a:t>
            </a:r>
            <a:r>
              <a:rPr lang="en-US" sz="1200" b="1" i="0" kern="1200" dirty="0">
                <a:solidFill>
                  <a:schemeClr val="tx1"/>
                </a:solidFill>
                <a:effectLst/>
                <a:highlight>
                  <a:srgbClr val="FFFF00"/>
                </a:highlight>
                <a:latin typeface="+mn-lt"/>
                <a:ea typeface="+mn-ea"/>
                <a:cs typeface="+mn-cs"/>
              </a:rPr>
              <a:t>2,702</a:t>
            </a:r>
            <a:r>
              <a:rPr lang="en-US" sz="1200" b="0" i="0" kern="1200" dirty="0">
                <a:solidFill>
                  <a:schemeClr val="tx1"/>
                </a:solidFill>
                <a:effectLst/>
                <a:highlight>
                  <a:srgbClr val="FFFF00"/>
                </a:highlight>
                <a:latin typeface="+mn-lt"/>
                <a:ea typeface="+mn-ea"/>
                <a:cs typeface="+mn-cs"/>
              </a:rPr>
              <a:t> grants totaling </a:t>
            </a:r>
            <a:r>
              <a:rPr lang="en-US" sz="1200" b="1" i="0" kern="1200" dirty="0">
                <a:solidFill>
                  <a:schemeClr val="tx1"/>
                </a:solidFill>
                <a:effectLst/>
                <a:highlight>
                  <a:srgbClr val="FFFF00"/>
                </a:highlight>
                <a:latin typeface="+mn-lt"/>
                <a:ea typeface="+mn-ea"/>
                <a:cs typeface="+mn-cs"/>
              </a:rPr>
              <a:t>$54.7</a:t>
            </a:r>
            <a:r>
              <a:rPr lang="en-US" sz="1200" b="0" i="0" kern="1200" dirty="0">
                <a:solidFill>
                  <a:schemeClr val="tx1"/>
                </a:solidFill>
                <a:effectLst/>
                <a:latin typeface="+mn-lt"/>
                <a:ea typeface="+mn-ea"/>
                <a:cs typeface="+mn-cs"/>
              </a:rPr>
              <a:t> million to Native American projects and organizations in 44 states, the District of Columbia, and U.S. Territory American Samoa. </a:t>
            </a:r>
            <a:r>
              <a:rPr lang="en-US" sz="1200" dirty="0"/>
              <a:t>Our partners include tribal programs, rural and urban Native-led nonprofits and grassroots community organizations with fiscal sponsors. </a:t>
            </a:r>
          </a:p>
          <a:p>
            <a:pPr marL="0" marR="0" lvl="0" indent="0" algn="l" defTabSz="9144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sz="1200" dirty="0"/>
          </a:p>
          <a:p>
            <a:pPr marL="0" marR="0" lvl="0" indent="0" algn="l" defTabSz="9144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baseline="0" dirty="0"/>
              <a:t>I also want to </a:t>
            </a:r>
            <a:r>
              <a:rPr lang="en-US" dirty="0"/>
              <a:t>acknowledge the </a:t>
            </a:r>
            <a:r>
              <a:rPr lang="en-US" baseline="0" dirty="0"/>
              <a:t>H</a:t>
            </a:r>
            <a:r>
              <a:rPr lang="en-US" dirty="0"/>
              <a:t>enry Luce</a:t>
            </a:r>
            <a:r>
              <a:rPr lang="en-US" baseline="0" dirty="0"/>
              <a:t> Foundation, </a:t>
            </a:r>
            <a:r>
              <a:rPr lang="en-US" dirty="0"/>
              <a:t>our partner in supporting and developing this</a:t>
            </a:r>
            <a:r>
              <a:rPr lang="en-US" baseline="0" dirty="0"/>
              <a:t> innovative program. The Luce Foundation is a private independent foundation that </a:t>
            </a:r>
            <a:r>
              <a:rPr lang="en-US" dirty="0"/>
              <a:t>seeks to enrich public discourse by promoting innovative scholarship, cultivating new leaders, and fostering international understanding. This</a:t>
            </a:r>
            <a:r>
              <a:rPr lang="en-US" baseline="0" dirty="0"/>
              <a:t> is one of the first large investments targeting support of Native people and indigenous knowledge.</a:t>
            </a:r>
          </a:p>
          <a:p>
            <a:pPr marL="0" marR="0" lvl="0" indent="0" algn="l" defTabSz="9144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endParaRPr lang="en-US" altLang="en-US" sz="1200" kern="1200" spc="0" baseline="0" dirty="0"/>
          </a:p>
          <a:p>
            <a:r>
              <a:rPr lang="en-US" altLang="en-US" sz="1200" kern="1200" spc="0" baseline="0" dirty="0"/>
              <a:t>First Nations and the Luce launched the program with the intent to support Native knowledge holders and knowledge makers that embody exceptional creativity, progressive and critical thinking, and the potential to significantly move forward their field in ways that will ultimately lead to broad, transformative impacts for Indigenous communities.</a:t>
            </a:r>
            <a:endParaRPr lang="en-US" altLang="en-US" sz="2000" kern="1200" spc="0" baseline="0" dirty="0"/>
          </a:p>
          <a:p>
            <a:endParaRPr lang="en-US" altLang="en-US" sz="2000" kern="1200" spc="0" baseline="0" dirty="0"/>
          </a:p>
          <a:p>
            <a:pPr marL="0" marR="0" lvl="0" indent="0" algn="l" defTabSz="914400" rtl="0" eaLnBrk="0" fontAlgn="base" latinLnBrk="0" hangingPunct="0">
              <a:lnSpc>
                <a:spcPct val="100000"/>
              </a:lnSpc>
              <a:spcBef>
                <a:spcPct val="30000"/>
              </a:spcBef>
              <a:spcAft>
                <a:spcPct val="0"/>
              </a:spcAft>
              <a:buClr>
                <a:srgbClr val="000000"/>
              </a:buClr>
              <a:buSzPct val="100000"/>
              <a:buFont typeface="Times New Roman" panose="02020603050405020304" pitchFamily="18" charset="0"/>
              <a:buNone/>
              <a:tabLst/>
              <a:defRPr/>
            </a:pPr>
            <a:r>
              <a:rPr lang="en-US" altLang="en-US" sz="1200" dirty="0"/>
              <a:t>We are honored to be a partner with the Henry Luce Foundation to support and invest in Indigenous knowledge holders and knowledge makers.</a:t>
            </a:r>
          </a:p>
          <a:p>
            <a:endParaRPr lang="en-US" altLang="en-US" sz="1200" kern="1200" spc="0" baseline="0" dirty="0"/>
          </a:p>
        </p:txBody>
      </p:sp>
    </p:spTree>
    <p:extLst>
      <p:ext uri="{BB962C8B-B14F-4D97-AF65-F5344CB8AC3E}">
        <p14:creationId xmlns:p14="http://schemas.microsoft.com/office/powerpoint/2010/main" val="1093083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6</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rtl="0" eaLnBrk="1" latinLnBrk="0" hangingPunct="1"/>
            <a:endParaRPr lang="en-US" sz="1200" b="0" i="1" kern="1200" dirty="0">
              <a:solidFill>
                <a:schemeClr val="tx1"/>
              </a:solidFill>
              <a:effectLst/>
              <a:latin typeface="Times New Roman" panose="02020603050405020304" pitchFamily="18" charset="0"/>
              <a:ea typeface="+mn-ea"/>
              <a:cs typeface="+mn-cs"/>
            </a:endParaRPr>
          </a:p>
        </p:txBody>
      </p:sp>
    </p:spTree>
    <p:extLst>
      <p:ext uri="{BB962C8B-B14F-4D97-AF65-F5344CB8AC3E}">
        <p14:creationId xmlns:p14="http://schemas.microsoft.com/office/powerpoint/2010/main" val="2957111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7</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This will be the seventh cohort of the Luce fellowship, with a start date on January 1, 2026</a:t>
            </a:r>
          </a:p>
        </p:txBody>
      </p:sp>
    </p:spTree>
    <p:extLst>
      <p:ext uri="{BB962C8B-B14F-4D97-AF65-F5344CB8AC3E}">
        <p14:creationId xmlns:p14="http://schemas.microsoft.com/office/powerpoint/2010/main" val="3149123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923603AB-F8CF-F452-74F0-A2D6D473AEC0}"/>
              </a:ext>
            </a:extLst>
          </p:cNvPr>
          <p:cNvSpPr>
            <a:spLocks noGrp="1" noChangeArrowheads="1"/>
          </p:cNvSpPr>
          <p:nvPr>
            <p:ph type="sldNum"/>
          </p:nvPr>
        </p:nvSpPr>
        <p:spPr>
          <a:ln/>
        </p:spPr>
        <p:txBody>
          <a:bodyPr/>
          <a:lstStyle/>
          <a:p>
            <a:fld id="{30398700-A457-4DAE-A3AF-A684A83B9262}" type="slidenum">
              <a:rPr lang="en-US" altLang="en-US"/>
              <a:pPr/>
              <a:t>8</a:t>
            </a:fld>
            <a:endParaRPr lang="en-US" altLang="en-US"/>
          </a:p>
        </p:txBody>
      </p:sp>
      <p:sp>
        <p:nvSpPr>
          <p:cNvPr id="14337" name="Rectangle 1">
            <a:extLst>
              <a:ext uri="{FF2B5EF4-FFF2-40B4-BE49-F238E27FC236}">
                <a16:creationId xmlns:a16="http://schemas.microsoft.com/office/drawing/2014/main" id="{4AC79D38-5FEF-4B13-B8AE-830889CA7CC5}"/>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38" name="Rectangle 2">
            <a:extLst>
              <a:ext uri="{FF2B5EF4-FFF2-40B4-BE49-F238E27FC236}">
                <a16:creationId xmlns:a16="http://schemas.microsoft.com/office/drawing/2014/main" id="{528EA559-0C20-EE28-BD3A-D4410C6D638B}"/>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017474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6">
            <a:extLst>
              <a:ext uri="{FF2B5EF4-FFF2-40B4-BE49-F238E27FC236}">
                <a16:creationId xmlns:a16="http://schemas.microsoft.com/office/drawing/2014/main" id="{7424224D-C62B-7356-B665-381CECCAB454}"/>
              </a:ext>
            </a:extLst>
          </p:cNvPr>
          <p:cNvSpPr>
            <a:spLocks noGrp="1" noChangeArrowheads="1"/>
          </p:cNvSpPr>
          <p:nvPr>
            <p:ph type="sldNum"/>
          </p:nvPr>
        </p:nvSpPr>
        <p:spPr>
          <a:ln/>
        </p:spPr>
        <p:txBody>
          <a:bodyPr/>
          <a:lstStyle/>
          <a:p>
            <a:fld id="{F6FAA3EC-4F88-440E-AC9A-5CFD16705C00}" type="slidenum">
              <a:rPr lang="en-US" altLang="en-US"/>
              <a:pPr/>
              <a:t>9</a:t>
            </a:fld>
            <a:endParaRPr lang="en-US" altLang="en-US"/>
          </a:p>
        </p:txBody>
      </p:sp>
      <p:sp>
        <p:nvSpPr>
          <p:cNvPr id="16385" name="Rectangle 1">
            <a:extLst>
              <a:ext uri="{FF2B5EF4-FFF2-40B4-BE49-F238E27FC236}">
                <a16:creationId xmlns:a16="http://schemas.microsoft.com/office/drawing/2014/main" id="{55D93EFA-956D-4577-9606-CCF60F7646AD}"/>
              </a:ext>
            </a:extLst>
          </p:cNvPr>
          <p:cNvSpPr txBox="1">
            <a:spLocks noGrp="1" noRot="1" noChangeAspect="1" noChangeArrowheads="1"/>
          </p:cNvSpPr>
          <p:nvPr>
            <p:ph type="sldImg"/>
          </p:nvPr>
        </p:nvSpPr>
        <p:spPr bwMode="auto">
          <a:xfrm>
            <a:off x="1370013" y="763588"/>
            <a:ext cx="5030787" cy="37719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6386" name="Rectangle 2">
            <a:extLst>
              <a:ext uri="{FF2B5EF4-FFF2-40B4-BE49-F238E27FC236}">
                <a16:creationId xmlns:a16="http://schemas.microsoft.com/office/drawing/2014/main" id="{E5384C51-9B35-95C9-A5E9-BCD106717D0E}"/>
              </a:ext>
            </a:extLst>
          </p:cNvPr>
          <p:cNvSpPr txBox="1">
            <a:spLocks noGrp="1" noChangeArrowheads="1"/>
          </p:cNvSpPr>
          <p:nvPr>
            <p:ph type="body" idx="1"/>
          </p:nvPr>
        </p:nvSpPr>
        <p:spPr bwMode="auto">
          <a:xfrm>
            <a:off x="777875" y="4776788"/>
            <a:ext cx="6218238" cy="45259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This fellowship intends to support </a:t>
            </a:r>
            <a:r>
              <a:rPr lang="en-US" sz="1800" dirty="0">
                <a:effectLst/>
                <a:latin typeface="Brandon Grotesque Regular" panose="020B0503020203060202" pitchFamily="34" charset="0"/>
                <a:ea typeface="Calibri" panose="020F0502020204030204" pitchFamily="34" charset="0"/>
                <a:cs typeface="Gisha" panose="020B0502040204020203" pitchFamily="34" charset="-79"/>
              </a:rPr>
              <a:t>Native knowledge holders and knowledge makers engaged in meaningful work that benefits Indigenous people and </a:t>
            </a:r>
            <a:r>
              <a:rPr lang="en-US" sz="1800" dirty="0">
                <a:solidFill>
                  <a:srgbClr val="000000"/>
                </a:solidFill>
                <a:effectLst/>
                <a:latin typeface="Brandon Grotesque Regular" panose="020B0503020203060202" pitchFamily="34" charset="0"/>
                <a:ea typeface="Calibri" panose="020F0502020204030204" pitchFamily="34" charset="0"/>
                <a:cs typeface="Gisha" panose="020B0502040204020203" pitchFamily="34" charset="-79"/>
              </a:rPr>
              <a:t>communities in either reservation and/or urban settings. These fellowships support the work of Native knowledge holders and knowledge makers as they significantly advance their work and spark transformative change in their communities. In this sense, community is broadly defined and can include your Native community, knowledge community, etc. </a:t>
            </a:r>
          </a:p>
          <a:p>
            <a:endParaRPr lang="en-US" altLang="en-US" sz="1800" dirty="0">
              <a:solidFill>
                <a:srgbClr val="000000"/>
              </a:solidFill>
              <a:effectLst/>
              <a:latin typeface="Brandon Grotesque Regular" panose="020B0503020203060202" pitchFamily="34" charset="0"/>
              <a:ea typeface="Calibri" panose="020F0502020204030204" pitchFamily="34" charset="0"/>
              <a:cs typeface="Gisha" panose="020B0502040204020203" pitchFamily="34" charset="-79"/>
            </a:endParaRPr>
          </a:p>
          <a:p>
            <a:r>
              <a:rPr lang="en-US" sz="1800" dirty="0">
                <a:effectLst/>
                <a:latin typeface="Brandon Grotesque Regular" panose="020B0503020203060202" pitchFamily="34" charset="0"/>
                <a:ea typeface="Calibri" panose="020F0502020204030204" pitchFamily="34" charset="0"/>
                <a:cs typeface="Gisha" panose="020B0502040204020203" pitchFamily="34" charset="-79"/>
              </a:rPr>
              <a:t>The fellowship is a two-year, self-directed enrichment program designed to support the process of growth, development, knowledge and networks of Native leaders and thinkers. </a:t>
            </a:r>
            <a:r>
              <a:rPr lang="en-US" sz="1800" dirty="0">
                <a:effectLst/>
                <a:latin typeface="Brandon Grotesque Regular" panose="020B0503020203060202" pitchFamily="34" charset="0"/>
                <a:ea typeface="Calibri" panose="020F0502020204030204" pitchFamily="34" charset="0"/>
                <a:cs typeface="Segoe UI" panose="020B0502040204020203" pitchFamily="34" charset="0"/>
              </a:rPr>
              <a:t>This unique and exciting new fellowship will seek to support emerging and experienced leaders in a wide range of fields, including western and traditional knowledge areas.</a:t>
            </a:r>
            <a:endParaRPr lang="en-US" altLang="en-US" dirty="0"/>
          </a:p>
        </p:txBody>
      </p:sp>
    </p:spTree>
    <p:extLst>
      <p:ext uri="{BB962C8B-B14F-4D97-AF65-F5344CB8AC3E}">
        <p14:creationId xmlns:p14="http://schemas.microsoft.com/office/powerpoint/2010/main" val="169518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2EAB1-0C25-9D2F-0EFB-AEBF918B5130}"/>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613EE74-3FB5-9DFD-400D-EF31531F7FF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55751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41DA3-6E69-8861-A4E1-9D0900C13C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45651EB-24E0-F39A-80AF-699E572275C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38294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BBB32C-6295-3098-3FB5-9C27E271C4EE}"/>
              </a:ext>
            </a:extLst>
          </p:cNvPr>
          <p:cNvSpPr>
            <a:spLocks noGrp="1"/>
          </p:cNvSpPr>
          <p:nvPr>
            <p:ph type="title" orient="vert"/>
          </p:nvPr>
        </p:nvSpPr>
        <p:spPr>
          <a:xfrm>
            <a:off x="6629400" y="273050"/>
            <a:ext cx="2055813" cy="5307013"/>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557A42F-2D19-41A6-C56A-0FAE4783ED15}"/>
              </a:ext>
            </a:extLst>
          </p:cNvPr>
          <p:cNvSpPr>
            <a:spLocks noGrp="1"/>
          </p:cNvSpPr>
          <p:nvPr>
            <p:ph type="body" orient="vert" idx="1"/>
          </p:nvPr>
        </p:nvSpPr>
        <p:spPr>
          <a:xfrm>
            <a:off x="457200" y="273050"/>
            <a:ext cx="6019800" cy="53070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2989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C5987-1C37-A048-A08A-0A86FD297B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D6271B-CE65-FF94-109D-0D223A20F0A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0930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DEDAD-591A-E425-1A94-F437FE947394}"/>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E2F7E7-F177-4026-B73D-24242ED70A8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Tree>
    <p:extLst>
      <p:ext uri="{BB962C8B-B14F-4D97-AF65-F5344CB8AC3E}">
        <p14:creationId xmlns:p14="http://schemas.microsoft.com/office/powerpoint/2010/main" val="4229174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6018-0F72-8EE6-C152-16D8ABE4ED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F2BAA9D-1E9F-BDEB-7C30-B1FC551C7994}"/>
              </a:ext>
            </a:extLst>
          </p:cNvPr>
          <p:cNvSpPr>
            <a:spLocks noGrp="1"/>
          </p:cNvSpPr>
          <p:nvPr>
            <p:ph sz="half" idx="1"/>
          </p:nvPr>
        </p:nvSpPr>
        <p:spPr>
          <a:xfrm>
            <a:off x="457200" y="1604963"/>
            <a:ext cx="4037013" cy="397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F7B2C5E-17AD-9ADF-DF3C-13BE523B7AAB}"/>
              </a:ext>
            </a:extLst>
          </p:cNvPr>
          <p:cNvSpPr>
            <a:spLocks noGrp="1"/>
          </p:cNvSpPr>
          <p:nvPr>
            <p:ph sz="half" idx="2"/>
          </p:nvPr>
        </p:nvSpPr>
        <p:spPr>
          <a:xfrm>
            <a:off x="4646613" y="1604963"/>
            <a:ext cx="4038600" cy="3975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4107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CA81D-5892-4BE7-F99F-139E7C97D916}"/>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549C0EE-6C4B-ABED-7442-C8D53768D818}"/>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35F4BE4-549F-ECE1-8371-176FE1D8CF1A}"/>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1AF513-3BC7-3944-D3ED-2BC95D64A11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DB13DF1-2749-6D19-13FD-61DEB3DED45C}"/>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0601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2146E-1BAD-E3D2-2BFE-3E127A9654E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392738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708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1C29B-6638-87FA-8CE9-07B51367CB13}"/>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69523BC-5CB3-2709-B252-85D18F7D05F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E666E5-B82E-5F7E-6B78-449E59C9750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09586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5107A-6879-4905-7AFE-90D9CC4625FD}"/>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C4E8A9-06CE-13F7-7BDB-108E38800A1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863747-702D-2510-A8C5-594384A0D73A}"/>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819812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5B3A8ACF-D7A7-A4F3-44F9-AA62DDAD6F32}"/>
              </a:ext>
            </a:extLst>
          </p:cNvPr>
          <p:cNvSpPr>
            <a:spLocks noGrp="1" noChangeArrowheads="1"/>
          </p:cNvSpPr>
          <p:nvPr>
            <p:ph type="title"/>
          </p:nvPr>
        </p:nvSpPr>
        <p:spPr bwMode="auto">
          <a:xfrm>
            <a:off x="457200" y="273050"/>
            <a:ext cx="8228013"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D0B8B3DB-6111-1047-0BD0-4B3669053D6B}"/>
              </a:ext>
            </a:extLst>
          </p:cNvPr>
          <p:cNvSpPr>
            <a:spLocks noGrp="1" noChangeArrowheads="1"/>
          </p:cNvSpPr>
          <p:nvPr>
            <p:ph type="body" idx="1"/>
          </p:nvPr>
        </p:nvSpPr>
        <p:spPr bwMode="auto">
          <a:xfrm>
            <a:off x="457200" y="1604963"/>
            <a:ext cx="8228013" cy="3975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69088" rIns="0" bIns="0" numCol="1" anchor="t" anchorCtr="0" compatLnSpc="1">
            <a:prstTxWarp prst="textNoShape">
              <a:avLst/>
            </a:prstTxWarp>
          </a:bodyPr>
          <a:lstStyle/>
          <a:p>
            <a:pPr lvl="0"/>
            <a:r>
              <a:rPr lang="en-GB" altLang="en-US" dirty="0"/>
              <a:t>Click to edit the outline text format</a:t>
            </a:r>
          </a:p>
          <a:p>
            <a:pPr lvl="1"/>
            <a:r>
              <a:rPr lang="en-GB" altLang="en-US" dirty="0"/>
              <a:t>Second Outline Level</a:t>
            </a:r>
          </a:p>
          <a:p>
            <a:pPr lvl="2"/>
            <a:r>
              <a:rPr lang="en-GB" altLang="en-US" dirty="0"/>
              <a:t>Third Outline Level</a:t>
            </a:r>
          </a:p>
          <a:p>
            <a:pPr lvl="3"/>
            <a:r>
              <a:rPr lang="en-GB" altLang="en-US" dirty="0"/>
              <a:t>Fourth Outline Level</a:t>
            </a:r>
          </a:p>
          <a:p>
            <a:pPr lvl="4"/>
            <a:r>
              <a:rPr lang="en-GB" altLang="en-US" dirty="0"/>
              <a:t>Fifth Outline Level</a:t>
            </a:r>
          </a:p>
          <a:p>
            <a:pPr lvl="4"/>
            <a:r>
              <a:rPr lang="en-GB" altLang="en-US" dirty="0"/>
              <a:t>Sixth Outline Level</a:t>
            </a:r>
          </a:p>
          <a:p>
            <a:pPr lvl="4"/>
            <a:r>
              <a:rPr lang="en-GB" altLang="en-US" dirty="0"/>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fontAlgn="base">
        <a:lnSpc>
          <a:spcPct val="83000"/>
        </a:lnSpc>
        <a:spcBef>
          <a:spcPts val="13"/>
        </a:spcBef>
        <a:spcAft>
          <a:spcPts val="13"/>
        </a:spcAft>
        <a:buClr>
          <a:srgbClr val="000000"/>
        </a:buClr>
        <a:buSzPct val="100000"/>
        <a:buFont typeface="Times New Roman" panose="02020603050405020304" pitchFamily="18" charset="0"/>
        <a:defRPr kern="1200">
          <a:solidFill>
            <a:srgbClr val="000000"/>
          </a:solidFill>
          <a:latin typeface="+mj-lt"/>
          <a:ea typeface="+mj-ea"/>
          <a:cs typeface="+mj-cs"/>
        </a:defRPr>
      </a:lvl1pPr>
      <a:lvl2pPr marL="742950" indent="-28575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2pPr>
      <a:lvl3pPr marL="11430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3pPr>
      <a:lvl4pPr marL="16002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4pPr>
      <a:lvl5pPr marL="20574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5pPr>
      <a:lvl6pPr marL="25146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6pPr>
      <a:lvl7pPr marL="29718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7pPr>
      <a:lvl8pPr marL="34290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8pPr>
      <a:lvl9pPr marL="3886200" indent="-228600" algn="l" rtl="0" fontAlgn="base">
        <a:lnSpc>
          <a:spcPct val="83000"/>
        </a:lnSpc>
        <a:spcBef>
          <a:spcPts val="13"/>
        </a:spcBef>
        <a:spcAft>
          <a:spcPts val="13"/>
        </a:spcAft>
        <a:buClr>
          <a:srgbClr val="000000"/>
        </a:buClr>
        <a:buSzPct val="100000"/>
        <a:buFont typeface="Times New Roman" panose="02020603050405020304" pitchFamily="18" charset="0"/>
        <a:defRPr>
          <a:solidFill>
            <a:srgbClr val="000000"/>
          </a:solidFill>
          <a:latin typeface="Calibri" panose="020F0502020204030204" pitchFamily="34" charset="0"/>
          <a:cs typeface="Source Han Sans CN" charset="0"/>
        </a:defRPr>
      </a:lvl9pPr>
    </p:titleStyle>
    <p:bodyStyle>
      <a:lvl1pPr marL="342900" indent="-342900" algn="ctr" rtl="0" fontAlgn="base">
        <a:lnSpc>
          <a:spcPct val="83000"/>
        </a:lnSpc>
        <a:spcBef>
          <a:spcPts val="1425"/>
        </a:spcBef>
        <a:spcAft>
          <a:spcPts val="13"/>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rtl="0" fontAlgn="base">
        <a:lnSpc>
          <a:spcPct val="83000"/>
        </a:lnSpc>
        <a:spcBef>
          <a:spcPts val="1138"/>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2pPr>
      <a:lvl3pPr marL="1143000" indent="-228600" algn="l" rtl="0" fontAlgn="base">
        <a:lnSpc>
          <a:spcPct val="83000"/>
        </a:lnSpc>
        <a:spcBef>
          <a:spcPts val="863"/>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3pPr>
      <a:lvl4pPr marL="1600200" indent="-228600" algn="l" rtl="0" fontAlgn="base">
        <a:lnSpc>
          <a:spcPct val="83000"/>
        </a:lnSpc>
        <a:spcBef>
          <a:spcPts val="575"/>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rtl="0" fontAlgn="base">
        <a:lnSpc>
          <a:spcPct val="83000"/>
        </a:lnSpc>
        <a:spcBef>
          <a:spcPts val="288"/>
        </a:spcBef>
        <a:spcAft>
          <a:spcPts val="13"/>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hyperlink" Target="https://www.firstnations.org/rfps/luce-indigenous-knowledge-fellowship-2025/" TargetMode="External"/><Relationship Id="rId4" Type="http://schemas.openxmlformats.org/officeDocument/2006/relationships/hyperlink" Target="mailto:grantmaking@firstnations.org?subject=Application%20Support%20Request:%20Luce%20Indigenous%20Knowledge%20Fellowship"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mailto:grantmaking@firstnations.or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hyperlink" Target="mailto:awhiteing@firstnations.org"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hyperlink" Target="https://www.firstnations.org/projects/native-intellectual-leadership-fellowship-program/" TargetMode="External"/><Relationship Id="rId5" Type="http://schemas.openxmlformats.org/officeDocument/2006/relationships/hyperlink" Target="mailto:grantmaking@firstnations.org" TargetMode="External"/><Relationship Id="rId4" Type="http://schemas.openxmlformats.org/officeDocument/2006/relationships/image" Target="../media/image14.svg"/></Relationships>
</file>

<file path=ppt/slides/_rels/slide2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jpeg"/><Relationship Id="rId7"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mailto:info@firstnations.org" TargetMode="External"/><Relationship Id="rId11" Type="http://schemas.openxmlformats.org/officeDocument/2006/relationships/image" Target="../media/image22.png"/><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mailto:grantmaking@firstnations.org"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www.firstnations.org/"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comments" Target="../comments/comment1.xml"/><Relationship Id="rId5" Type="http://schemas.openxmlformats.org/officeDocument/2006/relationships/image" Target="../media/image7.jpeg"/><Relationship Id="rId4" Type="http://schemas.openxmlformats.org/officeDocument/2006/relationships/hyperlink" Target="http://www.hluce.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omments" Target="../comments/commen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A028B8C2-6FDB-5B48-CF07-540B9BD0EA2C}"/>
              </a:ext>
            </a:extLst>
          </p:cNvPr>
          <p:cNvPicPr>
            <a:picLocks noChangeAspect="1"/>
          </p:cNvPicPr>
          <p:nvPr/>
        </p:nvPicPr>
        <p:blipFill rotWithShape="1">
          <a:blip r:embed="rId3"/>
          <a:srcRect r="26004" b="511"/>
          <a:stretch/>
        </p:blipFill>
        <p:spPr>
          <a:xfrm>
            <a:off x="1164" y="1017"/>
            <a:ext cx="9183552" cy="6947768"/>
          </a:xfrm>
          <a:prstGeom prst="rect">
            <a:avLst/>
          </a:prstGeom>
        </p:spPr>
      </p:pic>
      <p:pic>
        <p:nvPicPr>
          <p:cNvPr id="4" name="Picture 4">
            <a:extLst>
              <a:ext uri="{FF2B5EF4-FFF2-40B4-BE49-F238E27FC236}">
                <a16:creationId xmlns:a16="http://schemas.microsoft.com/office/drawing/2014/main" id="{1653A988-CE0C-BABD-3330-0111D27E925C}"/>
              </a:ext>
            </a:extLst>
          </p:cNvPr>
          <p:cNvPicPr>
            <a:picLocks noChangeAspect="1"/>
          </p:cNvPicPr>
          <p:nvPr/>
        </p:nvPicPr>
        <p:blipFill rotWithShape="1">
          <a:blip r:embed="rId4"/>
          <a:srcRect l="-11" r="27055"/>
          <a:stretch/>
        </p:blipFill>
        <p:spPr>
          <a:xfrm>
            <a:off x="1402" y="-1162"/>
            <a:ext cx="9189153" cy="6951485"/>
          </a:xfrm>
          <a:prstGeom prst="rect">
            <a:avLst/>
          </a:prstGeom>
        </p:spPr>
      </p:pic>
      <p:sp>
        <p:nvSpPr>
          <p:cNvPr id="6" name="Rectangle 5">
            <a:extLst>
              <a:ext uri="{FF2B5EF4-FFF2-40B4-BE49-F238E27FC236}">
                <a16:creationId xmlns:a16="http://schemas.microsoft.com/office/drawing/2014/main" id="{8C8402B4-5DA8-4474-3D8C-D68EC42A72D7}"/>
              </a:ext>
            </a:extLst>
          </p:cNvPr>
          <p:cNvSpPr/>
          <p:nvPr/>
        </p:nvSpPr>
        <p:spPr bwMode="auto">
          <a:xfrm>
            <a:off x="726621" y="6074229"/>
            <a:ext cx="6411685" cy="43543"/>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7" name="Graphic 7">
            <a:extLst>
              <a:ext uri="{FF2B5EF4-FFF2-40B4-BE49-F238E27FC236}">
                <a16:creationId xmlns:a16="http://schemas.microsoft.com/office/drawing/2014/main" id="{EA18D635-4A39-B947-EDDB-EFBCC6B8F89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935435" y="468086"/>
            <a:ext cx="2743200" cy="628650"/>
          </a:xfrm>
          <a:prstGeom prst="rect">
            <a:avLst/>
          </a:prstGeom>
        </p:spPr>
      </p:pic>
      <p:sp>
        <p:nvSpPr>
          <p:cNvPr id="9" name="TextBox 8">
            <a:extLst>
              <a:ext uri="{FF2B5EF4-FFF2-40B4-BE49-F238E27FC236}">
                <a16:creationId xmlns:a16="http://schemas.microsoft.com/office/drawing/2014/main" id="{42CBFE4C-4003-4E4E-FAA2-7461DBCC63A5}"/>
              </a:ext>
            </a:extLst>
          </p:cNvPr>
          <p:cNvSpPr txBox="1"/>
          <p:nvPr/>
        </p:nvSpPr>
        <p:spPr>
          <a:xfrm>
            <a:off x="727981" y="3505200"/>
            <a:ext cx="7950654" cy="12480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rgbClr val="FFFFFF"/>
                </a:solidFill>
                <a:latin typeface="Brandon Grotesque Medium"/>
              </a:rPr>
              <a:t>Luce Indigenous Knowledge Fellowship</a:t>
            </a:r>
          </a:p>
          <a:p>
            <a:endParaRPr lang="en-US" sz="4000" dirty="0">
              <a:solidFill>
                <a:srgbClr val="FFFFFF"/>
              </a:solidFill>
              <a:latin typeface="Brandon Grotesque Medium"/>
            </a:endParaRPr>
          </a:p>
        </p:txBody>
      </p:sp>
      <p:sp>
        <p:nvSpPr>
          <p:cNvPr id="10" name="TextBox 9">
            <a:extLst>
              <a:ext uri="{FF2B5EF4-FFF2-40B4-BE49-F238E27FC236}">
                <a16:creationId xmlns:a16="http://schemas.microsoft.com/office/drawing/2014/main" id="{221C342E-1BD5-0BE1-F708-D9D89F89D6FA}"/>
              </a:ext>
            </a:extLst>
          </p:cNvPr>
          <p:cNvSpPr txBox="1"/>
          <p:nvPr/>
        </p:nvSpPr>
        <p:spPr>
          <a:xfrm>
            <a:off x="659946" y="4083503"/>
            <a:ext cx="7798254" cy="19992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600" dirty="0">
                <a:solidFill>
                  <a:srgbClr val="F6921E"/>
                </a:solidFill>
                <a:latin typeface="Brandon Grotesque BOLD"/>
              </a:rPr>
              <a:t>2026 Stage 1 Application Q&amp;A</a:t>
            </a:r>
          </a:p>
        </p:txBody>
      </p:sp>
      <p:sp>
        <p:nvSpPr>
          <p:cNvPr id="15" name="TextBox 14">
            <a:extLst>
              <a:ext uri="{FF2B5EF4-FFF2-40B4-BE49-F238E27FC236}">
                <a16:creationId xmlns:a16="http://schemas.microsoft.com/office/drawing/2014/main" id="{C60A1E66-335D-D780-C4F7-859C6A9010D9}"/>
              </a:ext>
            </a:extLst>
          </p:cNvPr>
          <p:cNvSpPr txBox="1"/>
          <p:nvPr/>
        </p:nvSpPr>
        <p:spPr>
          <a:xfrm>
            <a:off x="727982" y="6218464"/>
            <a:ext cx="2243818" cy="4389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FFFF"/>
                </a:solidFill>
                <a:latin typeface="Brandon Grotesque Medium"/>
              </a:rPr>
              <a:t>Monday, April 14, 2025</a:t>
            </a:r>
          </a:p>
          <a:p>
            <a:r>
              <a:rPr lang="en-US" sz="1200" dirty="0">
                <a:solidFill>
                  <a:srgbClr val="FFFFFF"/>
                </a:solidFill>
                <a:latin typeface="Brandon Grotesque Medium"/>
              </a:rPr>
              <a:t>2-3pm MDT</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21D19"/>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F7EBE9D-0311-841A-DEB5-4D8A321737B1}"/>
              </a:ext>
            </a:extLst>
          </p:cNvPr>
          <p:cNvSpPr/>
          <p:nvPr/>
        </p:nvSpPr>
        <p:spPr bwMode="auto">
          <a:xfrm>
            <a:off x="142527" y="2111668"/>
            <a:ext cx="2107841" cy="428913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1" i="0" u="none" strike="noStrike" cap="none" normalizeH="0" baseline="0">
              <a:ln>
                <a:noFill/>
              </a:ln>
              <a:effectLst/>
              <a:latin typeface="Arial" panose="020B0604020202020204" pitchFamily="34" charset="0"/>
              <a:cs typeface="Source Han Sans CN" charset="0"/>
            </a:endParaRPr>
          </a:p>
        </p:txBody>
      </p:sp>
      <p:sp>
        <p:nvSpPr>
          <p:cNvPr id="9" name="TextBox 8">
            <a:extLst>
              <a:ext uri="{FF2B5EF4-FFF2-40B4-BE49-F238E27FC236}">
                <a16:creationId xmlns:a16="http://schemas.microsoft.com/office/drawing/2014/main" id="{3AE0E684-8E03-3DD0-FDA5-BD64E2F6F588}"/>
              </a:ext>
            </a:extLst>
          </p:cNvPr>
          <p:cNvSpPr txBox="1"/>
          <p:nvPr/>
        </p:nvSpPr>
        <p:spPr>
          <a:xfrm>
            <a:off x="639535" y="605516"/>
            <a:ext cx="7737024" cy="7318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chemeClr val="bg1"/>
                </a:solidFill>
                <a:latin typeface="Brandon Grotesque BOLD"/>
              </a:rPr>
              <a:t>Guiding Selection Criteria</a:t>
            </a:r>
          </a:p>
        </p:txBody>
      </p:sp>
      <p:sp>
        <p:nvSpPr>
          <p:cNvPr id="11" name="Rectangle 10">
            <a:extLst>
              <a:ext uri="{FF2B5EF4-FFF2-40B4-BE49-F238E27FC236}">
                <a16:creationId xmlns:a16="http://schemas.microsoft.com/office/drawing/2014/main" id="{EC4CFDFF-18A7-B623-2F31-D11E381729C3}"/>
              </a:ext>
            </a:extLst>
          </p:cNvPr>
          <p:cNvSpPr/>
          <p:nvPr/>
        </p:nvSpPr>
        <p:spPr bwMode="auto">
          <a:xfrm>
            <a:off x="767442" y="132533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13" name="TextBox 12">
            <a:extLst>
              <a:ext uri="{FF2B5EF4-FFF2-40B4-BE49-F238E27FC236}">
                <a16:creationId xmlns:a16="http://schemas.microsoft.com/office/drawing/2014/main" id="{DC3162F6-85A5-C44C-FC9D-97DDE8A12738}"/>
              </a:ext>
            </a:extLst>
          </p:cNvPr>
          <p:cNvSpPr txBox="1"/>
          <p:nvPr/>
        </p:nvSpPr>
        <p:spPr>
          <a:xfrm>
            <a:off x="142526" y="2694376"/>
            <a:ext cx="2107841" cy="29311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821D19"/>
                </a:solidFill>
                <a:latin typeface="Brandon Grotesque Regular" panose="020B0503020203060202" pitchFamily="34" charset="77"/>
              </a:rPr>
              <a:t>Candidates must be </a:t>
            </a:r>
            <a:r>
              <a:rPr lang="en-US" b="1" dirty="0">
                <a:solidFill>
                  <a:srgbClr val="821D19"/>
                </a:solidFill>
                <a:latin typeface="Brandon Grotesque Regular" panose="020B0503020203060202" pitchFamily="34" charset="77"/>
              </a:rPr>
              <a:t>actively engaged in the creation, dissemination and/or perpetuation</a:t>
            </a:r>
            <a:r>
              <a:rPr lang="en-US" dirty="0">
                <a:solidFill>
                  <a:srgbClr val="821D19"/>
                </a:solidFill>
                <a:latin typeface="Brandon Grotesque Regular" panose="020B0503020203060202" pitchFamily="34" charset="77"/>
              </a:rPr>
              <a:t> of Indigenous and/or Western knowledge. They </a:t>
            </a:r>
            <a:r>
              <a:rPr lang="en-US" dirty="0">
                <a:solidFill>
                  <a:srgbClr val="821D19"/>
                </a:solidFill>
                <a:latin typeface="Brandon Grotesque Bold" panose="020B0803020203060202" pitchFamily="34" charset="0"/>
              </a:rPr>
              <a:t>must have a cultural grounding and connectedness to community</a:t>
            </a:r>
            <a:r>
              <a:rPr lang="en-US" dirty="0">
                <a:solidFill>
                  <a:srgbClr val="821D19"/>
                </a:solidFill>
                <a:latin typeface="Brandon Grotesque Regular" panose="020B0503020203060202" pitchFamily="34" charset="77"/>
              </a:rPr>
              <a:t>.</a:t>
            </a:r>
          </a:p>
        </p:txBody>
      </p:sp>
      <p:sp>
        <p:nvSpPr>
          <p:cNvPr id="34" name="Rectangle 33">
            <a:extLst>
              <a:ext uri="{FF2B5EF4-FFF2-40B4-BE49-F238E27FC236}">
                <a16:creationId xmlns:a16="http://schemas.microsoft.com/office/drawing/2014/main" id="{05A57396-F211-4F32-94AD-67565B7A2C7E}"/>
              </a:ext>
            </a:extLst>
          </p:cNvPr>
          <p:cNvSpPr/>
          <p:nvPr/>
        </p:nvSpPr>
        <p:spPr bwMode="auto">
          <a:xfrm>
            <a:off x="2392895" y="2111668"/>
            <a:ext cx="2107841" cy="428913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1" i="0" u="none" strike="noStrike" cap="none" normalizeH="0" baseline="0">
              <a:ln>
                <a:noFill/>
              </a:ln>
              <a:effectLst/>
              <a:latin typeface="Arial" panose="020B0604020202020204" pitchFamily="34" charset="0"/>
              <a:cs typeface="Source Han Sans CN" charset="0"/>
            </a:endParaRPr>
          </a:p>
        </p:txBody>
      </p:sp>
      <p:sp>
        <p:nvSpPr>
          <p:cNvPr id="41" name="Rectangle 40">
            <a:extLst>
              <a:ext uri="{FF2B5EF4-FFF2-40B4-BE49-F238E27FC236}">
                <a16:creationId xmlns:a16="http://schemas.microsoft.com/office/drawing/2014/main" id="{2AB7C0A9-F252-406C-9A08-24389126F93F}"/>
              </a:ext>
            </a:extLst>
          </p:cNvPr>
          <p:cNvSpPr/>
          <p:nvPr/>
        </p:nvSpPr>
        <p:spPr bwMode="auto">
          <a:xfrm>
            <a:off x="4643263" y="2111668"/>
            <a:ext cx="2107841" cy="4289132"/>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1" i="0" u="none" strike="noStrike" cap="none" normalizeH="0" baseline="0">
              <a:ln>
                <a:noFill/>
              </a:ln>
              <a:effectLst/>
              <a:latin typeface="Arial" panose="020B0604020202020204" pitchFamily="34" charset="0"/>
              <a:cs typeface="Source Han Sans CN" charset="0"/>
            </a:endParaRPr>
          </a:p>
        </p:txBody>
      </p:sp>
      <p:sp>
        <p:nvSpPr>
          <p:cNvPr id="42" name="Rectangle 41">
            <a:extLst>
              <a:ext uri="{FF2B5EF4-FFF2-40B4-BE49-F238E27FC236}">
                <a16:creationId xmlns:a16="http://schemas.microsoft.com/office/drawing/2014/main" id="{6BD7C455-0689-45B4-B11A-3A48C34AD684}"/>
              </a:ext>
            </a:extLst>
          </p:cNvPr>
          <p:cNvSpPr/>
          <p:nvPr/>
        </p:nvSpPr>
        <p:spPr bwMode="auto">
          <a:xfrm>
            <a:off x="6893631" y="2111668"/>
            <a:ext cx="2107841" cy="4289131"/>
          </a:xfrm>
          <a:prstGeom prst="rect">
            <a:avLst/>
          </a:prstGeom>
          <a:solidFill>
            <a:schemeClr val="bg1"/>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1" i="0" u="none" strike="noStrike" cap="none" normalizeH="0" baseline="0">
              <a:ln>
                <a:noFill/>
              </a:ln>
              <a:effectLst/>
              <a:latin typeface="Arial" panose="020B0604020202020204" pitchFamily="34" charset="0"/>
              <a:cs typeface="Source Han Sans CN" charset="0"/>
            </a:endParaRPr>
          </a:p>
        </p:txBody>
      </p:sp>
      <p:sp>
        <p:nvSpPr>
          <p:cNvPr id="29" name="TextBox 28">
            <a:extLst>
              <a:ext uri="{FF2B5EF4-FFF2-40B4-BE49-F238E27FC236}">
                <a16:creationId xmlns:a16="http://schemas.microsoft.com/office/drawing/2014/main" id="{C5C18BF7-43CD-8122-E74A-559F4F8810C9}"/>
              </a:ext>
            </a:extLst>
          </p:cNvPr>
          <p:cNvSpPr txBox="1"/>
          <p:nvPr/>
        </p:nvSpPr>
        <p:spPr>
          <a:xfrm>
            <a:off x="142526" y="2286065"/>
            <a:ext cx="2107841" cy="296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F6921E"/>
                </a:solidFill>
                <a:latin typeface="Brandon Grotesque BOLD"/>
              </a:rPr>
              <a:t>KNOWLEDGE</a:t>
            </a:r>
          </a:p>
        </p:txBody>
      </p:sp>
      <p:sp>
        <p:nvSpPr>
          <p:cNvPr id="44" name="TextBox 43">
            <a:extLst>
              <a:ext uri="{FF2B5EF4-FFF2-40B4-BE49-F238E27FC236}">
                <a16:creationId xmlns:a16="http://schemas.microsoft.com/office/drawing/2014/main" id="{F3744871-2FEC-4955-BF65-01284355E402}"/>
              </a:ext>
            </a:extLst>
          </p:cNvPr>
          <p:cNvSpPr txBox="1"/>
          <p:nvPr/>
        </p:nvSpPr>
        <p:spPr>
          <a:xfrm>
            <a:off x="2392893" y="2694376"/>
            <a:ext cx="2107841" cy="30732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821D19"/>
                </a:solidFill>
                <a:latin typeface="Brandon Grotesque Regular" panose="020B0503020203060202" pitchFamily="34" charset="77"/>
              </a:rPr>
              <a:t>Candidates must be engaged in relevant work that seeks to grow and advance knowledge. They </a:t>
            </a:r>
            <a:r>
              <a:rPr lang="en-US" sz="1600" dirty="0">
                <a:solidFill>
                  <a:srgbClr val="821D19"/>
                </a:solidFill>
                <a:latin typeface="Brandon Grotesque Bold" panose="020B0803020203060202" pitchFamily="34" charset="0"/>
              </a:rPr>
              <a:t>must demonstrate a record of success of working and collaborating with Indigenous people and communities</a:t>
            </a:r>
            <a:r>
              <a:rPr lang="en-US" sz="1600" dirty="0">
                <a:solidFill>
                  <a:srgbClr val="821D19"/>
                </a:solidFill>
                <a:latin typeface="Brandon Grotesque Regular" panose="020B0503020203060202" pitchFamily="34" charset="77"/>
              </a:rPr>
              <a:t>, and preserving and perpetuating Indigenous knowledge systems.</a:t>
            </a:r>
          </a:p>
        </p:txBody>
      </p:sp>
      <p:sp>
        <p:nvSpPr>
          <p:cNvPr id="45" name="TextBox 44">
            <a:extLst>
              <a:ext uri="{FF2B5EF4-FFF2-40B4-BE49-F238E27FC236}">
                <a16:creationId xmlns:a16="http://schemas.microsoft.com/office/drawing/2014/main" id="{ECD91E77-4749-4C92-80E5-26CB4CEE30E8}"/>
              </a:ext>
            </a:extLst>
          </p:cNvPr>
          <p:cNvSpPr txBox="1"/>
          <p:nvPr/>
        </p:nvSpPr>
        <p:spPr>
          <a:xfrm>
            <a:off x="2392893" y="2286065"/>
            <a:ext cx="2107841" cy="296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F6921E"/>
                </a:solidFill>
                <a:latin typeface="Brandon Grotesque BOLD"/>
              </a:rPr>
              <a:t>EXPERIENCE</a:t>
            </a:r>
          </a:p>
        </p:txBody>
      </p:sp>
      <p:sp>
        <p:nvSpPr>
          <p:cNvPr id="47" name="TextBox 46">
            <a:extLst>
              <a:ext uri="{FF2B5EF4-FFF2-40B4-BE49-F238E27FC236}">
                <a16:creationId xmlns:a16="http://schemas.microsoft.com/office/drawing/2014/main" id="{DF33E1A6-CF8F-4392-A9C1-D8D080605D49}"/>
              </a:ext>
            </a:extLst>
          </p:cNvPr>
          <p:cNvSpPr txBox="1"/>
          <p:nvPr/>
        </p:nvSpPr>
        <p:spPr>
          <a:xfrm>
            <a:off x="4643261" y="2694376"/>
            <a:ext cx="2107841" cy="33022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821D19"/>
                </a:solidFill>
                <a:latin typeface="Brandon Grotesque Regular" panose="020B0503020203060202" pitchFamily="34" charset="77"/>
              </a:rPr>
              <a:t>Candidates must demonstrate continuing promise in their field of endeavor. They </a:t>
            </a:r>
            <a:r>
              <a:rPr lang="en-US" sz="1600" dirty="0">
                <a:solidFill>
                  <a:srgbClr val="821D19"/>
                </a:solidFill>
                <a:latin typeface="Brandon Grotesque Bold" panose="020B0803020203060202" pitchFamily="34" charset="0"/>
              </a:rPr>
              <a:t>must embody exceptional creativity, progressive and critical thinking, and the potential to significantly move forward their field </a:t>
            </a:r>
            <a:r>
              <a:rPr lang="en-US" sz="1600" dirty="0">
                <a:solidFill>
                  <a:srgbClr val="821D19"/>
                </a:solidFill>
                <a:latin typeface="Brandon Grotesque Regular" panose="020B0503020203060202" pitchFamily="34" charset="77"/>
              </a:rPr>
              <a:t>in ways that will ultimately lead to broad, transformative impacts for Indigenous peoples.</a:t>
            </a:r>
          </a:p>
        </p:txBody>
      </p:sp>
      <p:sp>
        <p:nvSpPr>
          <p:cNvPr id="48" name="TextBox 47">
            <a:extLst>
              <a:ext uri="{FF2B5EF4-FFF2-40B4-BE49-F238E27FC236}">
                <a16:creationId xmlns:a16="http://schemas.microsoft.com/office/drawing/2014/main" id="{1B0206D9-22E0-4C77-BDB9-AC7D52EB5D67}"/>
              </a:ext>
            </a:extLst>
          </p:cNvPr>
          <p:cNvSpPr txBox="1"/>
          <p:nvPr/>
        </p:nvSpPr>
        <p:spPr>
          <a:xfrm>
            <a:off x="4643261" y="2286065"/>
            <a:ext cx="2107841" cy="296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F6921E"/>
                </a:solidFill>
                <a:latin typeface="Brandon Grotesque BOLD"/>
              </a:rPr>
              <a:t>POTENTIAL</a:t>
            </a:r>
          </a:p>
        </p:txBody>
      </p:sp>
      <p:sp>
        <p:nvSpPr>
          <p:cNvPr id="50" name="TextBox 49">
            <a:extLst>
              <a:ext uri="{FF2B5EF4-FFF2-40B4-BE49-F238E27FC236}">
                <a16:creationId xmlns:a16="http://schemas.microsoft.com/office/drawing/2014/main" id="{FFDEE63C-462A-405C-902B-50E80B887F95}"/>
              </a:ext>
            </a:extLst>
          </p:cNvPr>
          <p:cNvSpPr txBox="1"/>
          <p:nvPr/>
        </p:nvSpPr>
        <p:spPr>
          <a:xfrm>
            <a:off x="6893629" y="2694376"/>
            <a:ext cx="2107841" cy="30732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821D19"/>
                </a:solidFill>
                <a:latin typeface="Brandon Grotesque Regular" panose="020B0503020203060202" pitchFamily="34" charset="77"/>
              </a:rPr>
              <a:t>Candidates must clearly articulate how the fellowship will support or accelerate their work. They </a:t>
            </a:r>
            <a:r>
              <a:rPr lang="en-US" sz="1600" dirty="0">
                <a:solidFill>
                  <a:srgbClr val="821D19"/>
                </a:solidFill>
                <a:latin typeface="Brandon Grotesque Bold" panose="020B0803020203060202" pitchFamily="34" charset="0"/>
              </a:rPr>
              <a:t>must develop a unique plan of action that details their vision for preserving and perpetuating Indigenous knowledge</a:t>
            </a:r>
            <a:r>
              <a:rPr lang="en-US" sz="1600" dirty="0">
                <a:solidFill>
                  <a:srgbClr val="821D19"/>
                </a:solidFill>
                <a:latin typeface="Brandon Grotesque Regular" panose="020B0503020203060202" pitchFamily="34" charset="77"/>
              </a:rPr>
              <a:t> in either reservation and/or urban community settings.</a:t>
            </a:r>
          </a:p>
        </p:txBody>
      </p:sp>
      <p:sp>
        <p:nvSpPr>
          <p:cNvPr id="51" name="TextBox 50">
            <a:extLst>
              <a:ext uri="{FF2B5EF4-FFF2-40B4-BE49-F238E27FC236}">
                <a16:creationId xmlns:a16="http://schemas.microsoft.com/office/drawing/2014/main" id="{EC63126E-D6E4-41C2-AA65-BF38414666E1}"/>
              </a:ext>
            </a:extLst>
          </p:cNvPr>
          <p:cNvSpPr txBox="1"/>
          <p:nvPr/>
        </p:nvSpPr>
        <p:spPr>
          <a:xfrm>
            <a:off x="6893629" y="2286065"/>
            <a:ext cx="2107841" cy="296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dirty="0">
                <a:solidFill>
                  <a:srgbClr val="F6921E"/>
                </a:solidFill>
                <a:latin typeface="Brandon Grotesque BOLD"/>
              </a:rPr>
              <a:t>VISION</a:t>
            </a:r>
          </a:p>
        </p:txBody>
      </p:sp>
    </p:spTree>
    <p:extLst>
      <p:ext uri="{BB962C8B-B14F-4D97-AF65-F5344CB8AC3E}">
        <p14:creationId xmlns:p14="http://schemas.microsoft.com/office/powerpoint/2010/main" val="28896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0" y="-42182"/>
            <a:ext cx="9146721" cy="1467909"/>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82294" y="-761467"/>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152399" y="469289"/>
            <a:ext cx="8839199"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a:defRPr/>
            </a:pPr>
            <a:r>
              <a:rPr lang="en-US" sz="4000" dirty="0">
                <a:solidFill>
                  <a:srgbClr val="FFFFFF"/>
                </a:solidFill>
                <a:latin typeface="Brandon Grotesque BOLD"/>
              </a:rPr>
              <a:t>Fellowship Eligibility</a:t>
            </a:r>
            <a:endParaRPr kumimoji="0" lang="en-US" sz="4000" b="0" i="0" u="none" strike="noStrike" kern="1200" cap="none" spc="0" normalizeH="0" baseline="0" noProof="0" dirty="0">
              <a:ln>
                <a:noFill/>
              </a:ln>
              <a:solidFill>
                <a:srgbClr val="FFFFFF"/>
              </a:solidFill>
              <a:effectLst/>
              <a:uLnTx/>
              <a:uFillTx/>
              <a:latin typeface="Arial" panose="020B0604020202020204" pitchFamily="34" charset="0"/>
              <a:ea typeface="+mn-ea"/>
            </a:endParaRPr>
          </a:p>
        </p:txBody>
      </p:sp>
      <p:sp>
        <p:nvSpPr>
          <p:cNvPr id="11" name="Rectangle 10">
            <a:extLst>
              <a:ext uri="{FF2B5EF4-FFF2-40B4-BE49-F238E27FC236}">
                <a16:creationId xmlns:a16="http://schemas.microsoft.com/office/drawing/2014/main" id="{855A3AF4-1D9B-C7FE-8528-803AE410233C}"/>
              </a:ext>
            </a:extLst>
          </p:cNvPr>
          <p:cNvSpPr/>
          <p:nvPr/>
        </p:nvSpPr>
        <p:spPr bwMode="auto">
          <a:xfrm>
            <a:off x="4155621" y="1134837"/>
            <a:ext cx="832756" cy="70757"/>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Source Han Sans CN" charset="0"/>
            </a:endParaRPr>
          </a:p>
        </p:txBody>
      </p:sp>
      <p:graphicFrame>
        <p:nvGraphicFramePr>
          <p:cNvPr id="7" name="Content Placeholder 6">
            <a:extLst>
              <a:ext uri="{FF2B5EF4-FFF2-40B4-BE49-F238E27FC236}">
                <a16:creationId xmlns:a16="http://schemas.microsoft.com/office/drawing/2014/main" id="{1CE2FB6F-9EF3-4557-949F-6166C7CFBEE4}"/>
              </a:ext>
            </a:extLst>
          </p:cNvPr>
          <p:cNvGraphicFramePr>
            <a:graphicFrameLocks/>
          </p:cNvGraphicFramePr>
          <p:nvPr>
            <p:extLst>
              <p:ext uri="{D42A27DB-BD31-4B8C-83A1-F6EECF244321}">
                <p14:modId xmlns:p14="http://schemas.microsoft.com/office/powerpoint/2010/main" val="3270253576"/>
              </p:ext>
            </p:extLst>
          </p:nvPr>
        </p:nvGraphicFramePr>
        <p:xfrm>
          <a:off x="200025" y="1066800"/>
          <a:ext cx="8743950" cy="5410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69DAD092-26E8-44C8-9DE5-6D5E0E0105B7}"/>
              </a:ext>
            </a:extLst>
          </p:cNvPr>
          <p:cNvSpPr txBox="1"/>
          <p:nvPr/>
        </p:nvSpPr>
        <p:spPr>
          <a:xfrm>
            <a:off x="200025" y="5779336"/>
            <a:ext cx="8743951" cy="785728"/>
          </a:xfrm>
          <a:prstGeom prst="rect">
            <a:avLst/>
          </a:prstGeom>
          <a:noFill/>
        </p:spPr>
        <p:txBody>
          <a:bodyPr wrap="square" rtlCol="0">
            <a:spAutoFit/>
          </a:bodyPr>
          <a:lstStyle/>
          <a:p>
            <a:pPr algn="ctr"/>
            <a:r>
              <a:rPr lang="en-US" sz="2400" dirty="0">
                <a:solidFill>
                  <a:schemeClr val="tx1"/>
                </a:solidFill>
                <a:latin typeface="Brandon Grotesque Regular" panose="020B0503020203060202" pitchFamily="34" charset="0"/>
              </a:rPr>
              <a:t>Applicants may self-apply or individuals may nominate others for the </a:t>
            </a:r>
            <a:r>
              <a:rPr lang="en-US" sz="2400" dirty="0">
                <a:latin typeface="Brandon Grotesque Regular" panose="020B0503020203060202" pitchFamily="34" charset="0"/>
              </a:rPr>
              <a:t>f</a:t>
            </a:r>
            <a:r>
              <a:rPr lang="en-US" sz="2400" dirty="0">
                <a:solidFill>
                  <a:schemeClr val="tx1"/>
                </a:solidFill>
                <a:latin typeface="Brandon Grotesque Regular" panose="020B0503020203060202" pitchFamily="34" charset="0"/>
              </a:rPr>
              <a:t>ellowship.</a:t>
            </a:r>
          </a:p>
        </p:txBody>
      </p:sp>
    </p:spTree>
    <p:extLst>
      <p:ext uri="{BB962C8B-B14F-4D97-AF65-F5344CB8AC3E}">
        <p14:creationId xmlns:p14="http://schemas.microsoft.com/office/powerpoint/2010/main" val="264527282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C00EC76-EA6A-E93C-88D5-B001D3167D86}"/>
              </a:ext>
            </a:extLst>
          </p:cNvPr>
          <p:cNvSpPr txBox="1"/>
          <p:nvPr/>
        </p:nvSpPr>
        <p:spPr>
          <a:xfrm>
            <a:off x="639534" y="1524000"/>
            <a:ext cx="7737024"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rgbClr val="2A4443"/>
                </a:solidFill>
                <a:latin typeface="Brandon Grotesque BOLD"/>
              </a:rPr>
              <a:t>Nominations</a:t>
            </a:r>
            <a:endParaRPr lang="en-US" dirty="0"/>
          </a:p>
        </p:txBody>
      </p:sp>
      <p:sp>
        <p:nvSpPr>
          <p:cNvPr id="7" name="Rectangle 6">
            <a:extLst>
              <a:ext uri="{FF2B5EF4-FFF2-40B4-BE49-F238E27FC236}">
                <a16:creationId xmlns:a16="http://schemas.microsoft.com/office/drawing/2014/main" id="{DD73DFF7-1058-9D5B-C382-BE6E7D6687C1}"/>
              </a:ext>
            </a:extLst>
          </p:cNvPr>
          <p:cNvSpPr/>
          <p:nvPr/>
        </p:nvSpPr>
        <p:spPr bwMode="auto">
          <a:xfrm>
            <a:off x="767442" y="2188029"/>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9" name="TextBox 8">
            <a:extLst>
              <a:ext uri="{FF2B5EF4-FFF2-40B4-BE49-F238E27FC236}">
                <a16:creationId xmlns:a16="http://schemas.microsoft.com/office/drawing/2014/main" id="{126EC19F-BB9A-87FF-34A7-75A026C9959D}"/>
              </a:ext>
            </a:extLst>
          </p:cNvPr>
          <p:cNvSpPr txBox="1"/>
          <p:nvPr/>
        </p:nvSpPr>
        <p:spPr>
          <a:xfrm>
            <a:off x="381000" y="2514600"/>
            <a:ext cx="8382000" cy="41395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spcAft>
                <a:spcPts val="600"/>
              </a:spcAft>
            </a:pPr>
            <a:r>
              <a:rPr lang="en-US" sz="2400" dirty="0">
                <a:solidFill>
                  <a:srgbClr val="000000"/>
                </a:solidFill>
                <a:latin typeface="Brandon Grotesque Regular" panose="020B0503020203060202" pitchFamily="34" charset="0"/>
                <a:cs typeface="Arial"/>
              </a:rPr>
              <a:t>Nominators will use the same online application form as those who self-apply. </a:t>
            </a:r>
          </a:p>
          <a:p>
            <a:pPr>
              <a:lnSpc>
                <a:spcPct val="100000"/>
              </a:lnSpc>
              <a:spcAft>
                <a:spcPts val="600"/>
              </a:spcAft>
            </a:pPr>
            <a:r>
              <a:rPr lang="en-US" sz="2400" dirty="0">
                <a:solidFill>
                  <a:srgbClr val="000000"/>
                </a:solidFill>
                <a:latin typeface="Brandon Grotesque Regular" panose="020B0503020203060202" pitchFamily="34" charset="0"/>
                <a:cs typeface="Arial"/>
              </a:rPr>
              <a:t>Nominators should work collaboratively with the individual they are nominating. </a:t>
            </a:r>
          </a:p>
          <a:p>
            <a:pPr>
              <a:lnSpc>
                <a:spcPct val="100000"/>
              </a:lnSpc>
              <a:spcAft>
                <a:spcPts val="600"/>
              </a:spcAft>
            </a:pPr>
            <a:r>
              <a:rPr lang="en-US" sz="2400" b="1" dirty="0">
                <a:solidFill>
                  <a:srgbClr val="000000"/>
                </a:solidFill>
                <a:latin typeface="Brandon Grotesque Bold" panose="020B0803020203060202" pitchFamily="34" charset="0"/>
                <a:cs typeface="Arial"/>
              </a:rPr>
              <a:t>Nominees must fill out a Consent Form</a:t>
            </a:r>
            <a:r>
              <a:rPr lang="en-US" sz="2400" dirty="0">
                <a:solidFill>
                  <a:srgbClr val="000000"/>
                </a:solidFill>
                <a:latin typeface="Brandon Grotesque Bold" panose="020B0803020203060202" pitchFamily="34" charset="0"/>
                <a:cs typeface="Arial"/>
              </a:rPr>
              <a:t> </a:t>
            </a:r>
            <a:r>
              <a:rPr lang="en-US" sz="2400" dirty="0">
                <a:solidFill>
                  <a:srgbClr val="000000"/>
                </a:solidFill>
                <a:latin typeface="Brandon Grotesque Regular" panose="020B0503020203060202" pitchFamily="34" charset="0"/>
                <a:cs typeface="Arial"/>
              </a:rPr>
              <a:t>indicating they have granted permission for the application to be submitted and that they agree to the terms of the fellowship program.</a:t>
            </a:r>
          </a:p>
          <a:p>
            <a:pPr marL="342900" indent="-342900">
              <a:lnSpc>
                <a:spcPct val="100000"/>
              </a:lnSpc>
              <a:buFont typeface="Arial" panose="020B0604020202020204" pitchFamily="34" charset="0"/>
              <a:buChar char="•"/>
            </a:pPr>
            <a:r>
              <a:rPr lang="en-US" sz="2000" dirty="0">
                <a:solidFill>
                  <a:srgbClr val="000000"/>
                </a:solidFill>
                <a:latin typeface="Brandon Grotesque Regular" panose="020B0503020203060202" pitchFamily="34" charset="0"/>
                <a:cs typeface="Arial"/>
              </a:rPr>
              <a:t>Consent Form must be attached to the submitted application to be considered complete.</a:t>
            </a:r>
          </a:p>
          <a:p>
            <a:pPr marL="342900" indent="-342900">
              <a:lnSpc>
                <a:spcPct val="100000"/>
              </a:lnSpc>
              <a:buFont typeface="Arial" panose="020B0604020202020204" pitchFamily="34" charset="0"/>
              <a:buChar char="•"/>
            </a:pPr>
            <a:r>
              <a:rPr lang="en-US" sz="2000" dirty="0">
                <a:solidFill>
                  <a:srgbClr val="000000"/>
                </a:solidFill>
                <a:latin typeface="Brandon Grotesque Regular" panose="020B0503020203060202" pitchFamily="34" charset="0"/>
                <a:cs typeface="Arial"/>
              </a:rPr>
              <a:t>This form is available on the RFP page and within the online application in the Attachments Tab.</a:t>
            </a:r>
          </a:p>
        </p:txBody>
      </p:sp>
      <p:pic>
        <p:nvPicPr>
          <p:cNvPr id="27" name="Picture 26">
            <a:extLst>
              <a:ext uri="{FF2B5EF4-FFF2-40B4-BE49-F238E27FC236}">
                <a16:creationId xmlns:a16="http://schemas.microsoft.com/office/drawing/2014/main" id="{25B33901-CF6D-A9D4-5948-4A5AB3019C73}"/>
              </a:ext>
            </a:extLst>
          </p:cNvPr>
          <p:cNvPicPr>
            <a:picLocks noChangeAspect="1"/>
          </p:cNvPicPr>
          <p:nvPr/>
        </p:nvPicPr>
        <p:blipFill rotWithShape="1">
          <a:blip r:embed="rId3">
            <a:extLst>
              <a:ext uri="{28A0092B-C50C-407E-A947-70E740481C1C}">
                <a14:useLocalDpi xmlns:a14="http://schemas.microsoft.com/office/drawing/2010/main" val="0"/>
              </a:ext>
            </a:extLst>
          </a:blip>
          <a:srcRect l="4412" t="42201" r="7353" b="38659"/>
          <a:stretch/>
        </p:blipFill>
        <p:spPr>
          <a:xfrm>
            <a:off x="0" y="0"/>
            <a:ext cx="9144000" cy="1319869"/>
          </a:xfrm>
          <a:prstGeom prst="rect">
            <a:avLst/>
          </a:prstGeom>
        </p:spPr>
      </p:pic>
    </p:spTree>
    <p:extLst>
      <p:ext uri="{BB962C8B-B14F-4D97-AF65-F5344CB8AC3E}">
        <p14:creationId xmlns:p14="http://schemas.microsoft.com/office/powerpoint/2010/main" val="308980914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0" y="-42182"/>
            <a:ext cx="9146721" cy="1467909"/>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82294" y="-761467"/>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1304925" y="469289"/>
            <a:ext cx="6534151"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Fellowship Experience</a:t>
            </a:r>
            <a:endParaRPr lang="en-US" sz="2800" dirty="0">
              <a:solidFill>
                <a:srgbClr val="FFFFFF"/>
              </a:solidFill>
            </a:endParaRPr>
          </a:p>
        </p:txBody>
      </p:sp>
      <p:sp>
        <p:nvSpPr>
          <p:cNvPr id="11" name="Rectangle 10">
            <a:extLst>
              <a:ext uri="{FF2B5EF4-FFF2-40B4-BE49-F238E27FC236}">
                <a16:creationId xmlns:a16="http://schemas.microsoft.com/office/drawing/2014/main" id="{855A3AF4-1D9B-C7FE-8528-803AE410233C}"/>
              </a:ext>
            </a:extLst>
          </p:cNvPr>
          <p:cNvSpPr/>
          <p:nvPr/>
        </p:nvSpPr>
        <p:spPr bwMode="auto">
          <a:xfrm>
            <a:off x="4155621" y="1134837"/>
            <a:ext cx="832756" cy="70757"/>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7" name="TextBox 6">
            <a:extLst>
              <a:ext uri="{FF2B5EF4-FFF2-40B4-BE49-F238E27FC236}">
                <a16:creationId xmlns:a16="http://schemas.microsoft.com/office/drawing/2014/main" id="{ECEAA1EF-2D79-4378-9E20-11D803160C2F}"/>
              </a:ext>
            </a:extLst>
          </p:cNvPr>
          <p:cNvSpPr txBox="1"/>
          <p:nvPr/>
        </p:nvSpPr>
        <p:spPr>
          <a:xfrm>
            <a:off x="1909200" y="1612441"/>
            <a:ext cx="6971287" cy="11541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pPr>
            <a:r>
              <a:rPr lang="en-US" sz="2000" dirty="0">
                <a:solidFill>
                  <a:srgbClr val="000000"/>
                </a:solidFill>
                <a:latin typeface="Brandon Grotesque Regular" panose="020B0503020203060202" pitchFamily="34" charset="0"/>
                <a:cs typeface="Arial"/>
              </a:rPr>
              <a:t>The fellowship period is January 1, 2026 to December 31, 2027.</a:t>
            </a:r>
          </a:p>
          <a:p>
            <a:pPr>
              <a:lnSpc>
                <a:spcPct val="100000"/>
              </a:lnSpc>
            </a:pPr>
            <a:endParaRPr lang="en-US" sz="900" dirty="0">
              <a:solidFill>
                <a:srgbClr val="000000"/>
              </a:solidFill>
              <a:latin typeface="Brandon Grotesque Regular" panose="020B0503020203060202" pitchFamily="34" charset="0"/>
              <a:cs typeface="Arial"/>
            </a:endParaRPr>
          </a:p>
          <a:p>
            <a:pPr>
              <a:lnSpc>
                <a:spcPct val="100000"/>
              </a:lnSpc>
            </a:pPr>
            <a:r>
              <a:rPr lang="en-US" sz="2000" dirty="0">
                <a:solidFill>
                  <a:srgbClr val="000000"/>
                </a:solidFill>
                <a:latin typeface="Brandon Grotesque Regular" panose="020B0503020203060202" pitchFamily="34" charset="0"/>
                <a:cs typeface="Arial"/>
              </a:rPr>
              <a:t>The $75,000 award is released in several installments throughout the fellowship period.</a:t>
            </a:r>
          </a:p>
        </p:txBody>
      </p:sp>
      <p:sp>
        <p:nvSpPr>
          <p:cNvPr id="8" name="TextBox 7">
            <a:extLst>
              <a:ext uri="{FF2B5EF4-FFF2-40B4-BE49-F238E27FC236}">
                <a16:creationId xmlns:a16="http://schemas.microsoft.com/office/drawing/2014/main" id="{F7CCB88F-DFB0-4C9E-897F-F9971DDBEC45}"/>
              </a:ext>
            </a:extLst>
          </p:cNvPr>
          <p:cNvSpPr txBox="1"/>
          <p:nvPr/>
        </p:nvSpPr>
        <p:spPr>
          <a:xfrm>
            <a:off x="1909200" y="2908016"/>
            <a:ext cx="6971288"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pPr>
            <a:r>
              <a:rPr lang="en-US" sz="2000" dirty="0">
                <a:solidFill>
                  <a:srgbClr val="000000"/>
                </a:solidFill>
                <a:latin typeface="Brandon Grotesque Regular" panose="020B0503020203060202" pitchFamily="34" charset="0"/>
                <a:cs typeface="Arial"/>
              </a:rPr>
              <a:t>Fellows will work in their respective knowledge fields and communities toward their overarching vision and goals.</a:t>
            </a:r>
          </a:p>
        </p:txBody>
      </p:sp>
      <p:sp>
        <p:nvSpPr>
          <p:cNvPr id="10" name="TextBox 9">
            <a:extLst>
              <a:ext uri="{FF2B5EF4-FFF2-40B4-BE49-F238E27FC236}">
                <a16:creationId xmlns:a16="http://schemas.microsoft.com/office/drawing/2014/main" id="{2BF8591D-63F6-4448-B7A1-A885FF5F3F6C}"/>
              </a:ext>
            </a:extLst>
          </p:cNvPr>
          <p:cNvSpPr txBox="1"/>
          <p:nvPr/>
        </p:nvSpPr>
        <p:spPr>
          <a:xfrm>
            <a:off x="1909200" y="3855184"/>
            <a:ext cx="6971288"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pPr>
            <a:r>
              <a:rPr lang="en-US" sz="2000" dirty="0">
                <a:solidFill>
                  <a:srgbClr val="000000"/>
                </a:solidFill>
                <a:latin typeface="Brandon Grotesque Regular" panose="020B0503020203060202" pitchFamily="34" charset="0"/>
                <a:cs typeface="Arial"/>
              </a:rPr>
              <a:t>In person convenings will be held and designed in collaboration with fellows during the course of the fellowship with the intent to create a collaborative cohort of connected Indigenous knowledge holders to advance Indigenous knowledge and knowledge systems for community benefit.</a:t>
            </a:r>
          </a:p>
        </p:txBody>
      </p:sp>
      <p:sp>
        <p:nvSpPr>
          <p:cNvPr id="12" name="TextBox 11">
            <a:extLst>
              <a:ext uri="{FF2B5EF4-FFF2-40B4-BE49-F238E27FC236}">
                <a16:creationId xmlns:a16="http://schemas.microsoft.com/office/drawing/2014/main" id="{70B51DE0-E3BE-400E-8A57-9EFCB1624694}"/>
              </a:ext>
            </a:extLst>
          </p:cNvPr>
          <p:cNvSpPr txBox="1"/>
          <p:nvPr/>
        </p:nvSpPr>
        <p:spPr>
          <a:xfrm>
            <a:off x="1907026" y="5648523"/>
            <a:ext cx="697128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pPr>
            <a:r>
              <a:rPr lang="en-US" sz="2000" dirty="0">
                <a:solidFill>
                  <a:srgbClr val="000000"/>
                </a:solidFill>
                <a:latin typeface="Brandon Grotesque Regular" panose="020B0503020203060202" pitchFamily="34" charset="0"/>
                <a:cs typeface="Arial"/>
              </a:rPr>
              <a:t>Fellows have access to $5,000 in additional support for resources or professional development to grow their capacity as knowledge holders and knowledge makers.</a:t>
            </a:r>
          </a:p>
        </p:txBody>
      </p:sp>
      <p:sp>
        <p:nvSpPr>
          <p:cNvPr id="13" name="TextBox 12">
            <a:extLst>
              <a:ext uri="{FF2B5EF4-FFF2-40B4-BE49-F238E27FC236}">
                <a16:creationId xmlns:a16="http://schemas.microsoft.com/office/drawing/2014/main" id="{A83E2861-BCDF-4ECD-997D-7C7C2D3940DD}"/>
              </a:ext>
            </a:extLst>
          </p:cNvPr>
          <p:cNvSpPr txBox="1"/>
          <p:nvPr/>
        </p:nvSpPr>
        <p:spPr>
          <a:xfrm>
            <a:off x="228600" y="1949307"/>
            <a:ext cx="1616595" cy="5545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Brandon Grotesque BOLD"/>
                <a:cs typeface="Arial"/>
              </a:rPr>
              <a:t>FELLOWSHIP AWARD</a:t>
            </a:r>
          </a:p>
        </p:txBody>
      </p:sp>
      <p:sp>
        <p:nvSpPr>
          <p:cNvPr id="14" name="TextBox 13">
            <a:extLst>
              <a:ext uri="{FF2B5EF4-FFF2-40B4-BE49-F238E27FC236}">
                <a16:creationId xmlns:a16="http://schemas.microsoft.com/office/drawing/2014/main" id="{6A5FD151-E0E1-4211-91BA-B54BC162FE99}"/>
              </a:ext>
            </a:extLst>
          </p:cNvPr>
          <p:cNvSpPr txBox="1"/>
          <p:nvPr/>
        </p:nvSpPr>
        <p:spPr>
          <a:xfrm>
            <a:off x="263510" y="2987188"/>
            <a:ext cx="1616595" cy="5545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Brandon Grotesque BOLD"/>
                <a:cs typeface="Arial"/>
              </a:rPr>
              <a:t>FELLOW WORK</a:t>
            </a:r>
          </a:p>
        </p:txBody>
      </p:sp>
      <p:sp>
        <p:nvSpPr>
          <p:cNvPr id="15" name="TextBox 14">
            <a:extLst>
              <a:ext uri="{FF2B5EF4-FFF2-40B4-BE49-F238E27FC236}">
                <a16:creationId xmlns:a16="http://schemas.microsoft.com/office/drawing/2014/main" id="{CE6CA67F-4DAD-49A0-831D-AEF42C41539E}"/>
              </a:ext>
            </a:extLst>
          </p:cNvPr>
          <p:cNvSpPr txBox="1"/>
          <p:nvPr/>
        </p:nvSpPr>
        <p:spPr>
          <a:xfrm>
            <a:off x="228600" y="4343400"/>
            <a:ext cx="1616595" cy="5545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Brandon Grotesque BOLD"/>
                <a:cs typeface="Arial"/>
              </a:rPr>
              <a:t>COHORT GATHERINGS</a:t>
            </a:r>
          </a:p>
        </p:txBody>
      </p:sp>
      <p:sp>
        <p:nvSpPr>
          <p:cNvPr id="16" name="TextBox 15">
            <a:extLst>
              <a:ext uri="{FF2B5EF4-FFF2-40B4-BE49-F238E27FC236}">
                <a16:creationId xmlns:a16="http://schemas.microsoft.com/office/drawing/2014/main" id="{068BCF91-F29A-41F5-BD3B-17EE429CCBB0}"/>
              </a:ext>
            </a:extLst>
          </p:cNvPr>
          <p:cNvSpPr txBox="1"/>
          <p:nvPr/>
        </p:nvSpPr>
        <p:spPr>
          <a:xfrm>
            <a:off x="228600" y="5884679"/>
            <a:ext cx="1616595" cy="5545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latin typeface="Brandon Grotesque BOLD"/>
                <a:cs typeface="Arial"/>
              </a:rPr>
              <a:t>ADDITIONAL SUPPORT</a:t>
            </a:r>
          </a:p>
        </p:txBody>
      </p:sp>
      <p:sp>
        <p:nvSpPr>
          <p:cNvPr id="17" name="Rectangle 16">
            <a:extLst>
              <a:ext uri="{FF2B5EF4-FFF2-40B4-BE49-F238E27FC236}">
                <a16:creationId xmlns:a16="http://schemas.microsoft.com/office/drawing/2014/main" id="{C4A8C35A-5ECD-4C4A-823F-CFADA4F38E13}"/>
              </a:ext>
            </a:extLst>
          </p:cNvPr>
          <p:cNvSpPr/>
          <p:nvPr/>
        </p:nvSpPr>
        <p:spPr bwMode="auto">
          <a:xfrm>
            <a:off x="412415" y="2807683"/>
            <a:ext cx="8229600" cy="27432"/>
          </a:xfrm>
          <a:prstGeom prst="rect">
            <a:avLst/>
          </a:prstGeom>
          <a:solidFill>
            <a:srgbClr val="B0C2C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18" name="Rectangle 17">
            <a:extLst>
              <a:ext uri="{FF2B5EF4-FFF2-40B4-BE49-F238E27FC236}">
                <a16:creationId xmlns:a16="http://schemas.microsoft.com/office/drawing/2014/main" id="{BDFE8C35-EEB3-4673-B3B1-E2C6CC82DF22}"/>
              </a:ext>
            </a:extLst>
          </p:cNvPr>
          <p:cNvSpPr/>
          <p:nvPr/>
        </p:nvSpPr>
        <p:spPr bwMode="auto">
          <a:xfrm>
            <a:off x="412415" y="3706368"/>
            <a:ext cx="8229600" cy="27432"/>
          </a:xfrm>
          <a:prstGeom prst="rect">
            <a:avLst/>
          </a:prstGeom>
          <a:solidFill>
            <a:srgbClr val="B0C2C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19" name="Rectangle 18">
            <a:extLst>
              <a:ext uri="{FF2B5EF4-FFF2-40B4-BE49-F238E27FC236}">
                <a16:creationId xmlns:a16="http://schemas.microsoft.com/office/drawing/2014/main" id="{E4CDAFBB-CBB3-40CC-97E9-533C6EE36D8A}"/>
              </a:ext>
            </a:extLst>
          </p:cNvPr>
          <p:cNvSpPr/>
          <p:nvPr/>
        </p:nvSpPr>
        <p:spPr bwMode="auto">
          <a:xfrm>
            <a:off x="412415" y="5535168"/>
            <a:ext cx="8229600" cy="27432"/>
          </a:xfrm>
          <a:prstGeom prst="rect">
            <a:avLst/>
          </a:prstGeom>
          <a:solidFill>
            <a:srgbClr val="B0C2C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Tree>
    <p:extLst>
      <p:ext uri="{BB962C8B-B14F-4D97-AF65-F5344CB8AC3E}">
        <p14:creationId xmlns:p14="http://schemas.microsoft.com/office/powerpoint/2010/main" val="342846726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0" y="-22615"/>
            <a:ext cx="9146721" cy="1447680"/>
          </a:xfrm>
          <a:prstGeom prst="rect">
            <a:avLst/>
          </a:prstGeom>
          <a:solidFill>
            <a:srgbClr val="C96D2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dirty="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6567318" y="-27344"/>
            <a:ext cx="2500482" cy="1703744"/>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964744" y="469445"/>
            <a:ext cx="7200901"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Use of Fellowship Funds</a:t>
            </a:r>
            <a:endParaRPr lang="en-US" sz="2800" dirty="0">
              <a:solidFill>
                <a:srgbClr val="FFFFFF"/>
              </a:solidFill>
            </a:endParaRPr>
          </a:p>
        </p:txBody>
      </p:sp>
      <p:sp>
        <p:nvSpPr>
          <p:cNvPr id="11" name="Rectangle 10">
            <a:extLst>
              <a:ext uri="{FF2B5EF4-FFF2-40B4-BE49-F238E27FC236}">
                <a16:creationId xmlns:a16="http://schemas.microsoft.com/office/drawing/2014/main" id="{855A3AF4-1D9B-C7FE-8528-803AE410233C}"/>
              </a:ext>
            </a:extLst>
          </p:cNvPr>
          <p:cNvSpPr/>
          <p:nvPr/>
        </p:nvSpPr>
        <p:spPr bwMode="auto">
          <a:xfrm>
            <a:off x="4155621" y="1134837"/>
            <a:ext cx="832756" cy="70757"/>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17" name="TextBox 16">
            <a:extLst>
              <a:ext uri="{FF2B5EF4-FFF2-40B4-BE49-F238E27FC236}">
                <a16:creationId xmlns:a16="http://schemas.microsoft.com/office/drawing/2014/main" id="{31689F45-CE78-3828-DE1B-9204ADA3CA71}"/>
              </a:ext>
            </a:extLst>
          </p:cNvPr>
          <p:cNvSpPr txBox="1"/>
          <p:nvPr/>
        </p:nvSpPr>
        <p:spPr>
          <a:xfrm>
            <a:off x="228600" y="1635929"/>
            <a:ext cx="8686800" cy="52220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en-US" sz="2200" dirty="0">
                <a:latin typeface="Brandon Grotesque Regular" panose="020B0503020203060202" pitchFamily="34" charset="0"/>
                <a:cs typeface="Arial"/>
              </a:rPr>
              <a:t>The goal of this fellowship is to provide </a:t>
            </a:r>
            <a:r>
              <a:rPr lang="en-US" sz="2200" b="1" dirty="0">
                <a:latin typeface="Brandon Grotesque Bold" panose="020B0803020203060202" pitchFamily="34" charset="0"/>
                <a:cs typeface="Arial"/>
              </a:rPr>
              <a:t>flexible funding</a:t>
            </a:r>
            <a:r>
              <a:rPr lang="en-US" sz="2200" dirty="0">
                <a:latin typeface="Brandon Grotesque Regular" panose="020B0503020203060202" pitchFamily="34" charset="0"/>
                <a:cs typeface="Arial"/>
              </a:rPr>
              <a:t>. It is intended to allow emerging and experienced knowledge holders and knowledge makers to determine their own goals, and decide how their funds are best used to make a positive impact in their communities.  </a:t>
            </a:r>
          </a:p>
          <a:p>
            <a:pPr>
              <a:spcAft>
                <a:spcPts val="1200"/>
              </a:spcAft>
            </a:pPr>
            <a:r>
              <a:rPr lang="en-US" sz="2200" dirty="0">
                <a:latin typeface="Brandon Grotesque Regular" panose="020B0503020203060202" pitchFamily="34" charset="0"/>
                <a:cs typeface="Arial"/>
              </a:rPr>
              <a:t>Applicants </a:t>
            </a:r>
            <a:r>
              <a:rPr lang="en-US" sz="2200" b="1" dirty="0">
                <a:latin typeface="Brandon Grotesque Bold" panose="020B0803020203060202" pitchFamily="34" charset="0"/>
                <a:cs typeface="Arial"/>
              </a:rPr>
              <a:t>do not have to design or complete a project</a:t>
            </a:r>
            <a:r>
              <a:rPr lang="en-US" sz="2200" dirty="0">
                <a:latin typeface="Brandon Grotesque Regular" panose="020B0503020203060202" pitchFamily="34" charset="0"/>
                <a:cs typeface="Arial"/>
              </a:rPr>
              <a:t> to be eligible or selected.</a:t>
            </a:r>
          </a:p>
          <a:p>
            <a:pPr>
              <a:spcAft>
                <a:spcPts val="1200"/>
              </a:spcAft>
            </a:pPr>
            <a:r>
              <a:rPr lang="en-US" sz="2200" dirty="0">
                <a:latin typeface="Brandon Grotesque Regular" panose="020B0503020203060202" pitchFamily="34" charset="0"/>
                <a:cs typeface="Arial"/>
              </a:rPr>
              <a:t>Generally, the fellowship may be used for a wide range of costs including: living expenses, tuition, conference registration, equipment, travel and childcare, etc. </a:t>
            </a:r>
          </a:p>
          <a:p>
            <a:pPr>
              <a:spcAft>
                <a:spcPts val="1200"/>
              </a:spcAft>
            </a:pPr>
            <a:r>
              <a:rPr lang="en-US" sz="2200" dirty="0">
                <a:latin typeface="Brandon Grotesque Regular" panose="020B0503020203060202" pitchFamily="34" charset="0"/>
                <a:cs typeface="Arial"/>
              </a:rPr>
              <a:t>The fellowship itself </a:t>
            </a:r>
            <a:r>
              <a:rPr lang="en-US" sz="2200" b="1" dirty="0">
                <a:latin typeface="Brandon Grotesque Bold" panose="020B0803020203060202" pitchFamily="34" charset="0"/>
                <a:cs typeface="Arial"/>
              </a:rPr>
              <a:t>cannot be redirected to another person or organization</a:t>
            </a:r>
            <a:r>
              <a:rPr lang="en-US" sz="2200" dirty="0">
                <a:latin typeface="Brandon Grotesque Regular" panose="020B0503020203060202" pitchFamily="34" charset="0"/>
                <a:cs typeface="Arial"/>
              </a:rPr>
              <a:t>. You can still use funds to support use of consultants and honoraria to elders, etc.</a:t>
            </a:r>
          </a:p>
          <a:p>
            <a:pPr>
              <a:spcAft>
                <a:spcPts val="1200"/>
              </a:spcAft>
            </a:pPr>
            <a:r>
              <a:rPr lang="en-US" sz="2200" dirty="0">
                <a:latin typeface="Brandon Grotesque Regular" panose="020B0503020203060202" pitchFamily="34" charset="0"/>
                <a:cs typeface="Arial"/>
              </a:rPr>
              <a:t>The</a:t>
            </a:r>
            <a:r>
              <a:rPr lang="en-US" sz="2200" b="1" dirty="0">
                <a:latin typeface="Brandon Grotesque Bold" panose="020B0803020203060202" pitchFamily="34" charset="0"/>
                <a:cs typeface="Arial"/>
              </a:rPr>
              <a:t> fellowship funds are considered taxable income</a:t>
            </a:r>
            <a:r>
              <a:rPr lang="en-US" sz="2200" dirty="0">
                <a:latin typeface="Brandon Grotesque Regular" panose="020B0503020203060202" pitchFamily="34" charset="0"/>
                <a:cs typeface="Arial"/>
              </a:rPr>
              <a:t>. Fellowship recipients are responsible for all related taxes resulting from this award. </a:t>
            </a:r>
          </a:p>
        </p:txBody>
      </p:sp>
    </p:spTree>
    <p:extLst>
      <p:ext uri="{BB962C8B-B14F-4D97-AF65-F5344CB8AC3E}">
        <p14:creationId xmlns:p14="http://schemas.microsoft.com/office/powerpoint/2010/main" val="3994011538"/>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0" y="-22615"/>
            <a:ext cx="9146721" cy="1447680"/>
          </a:xfrm>
          <a:prstGeom prst="rect">
            <a:avLst/>
          </a:prstGeom>
          <a:solidFill>
            <a:srgbClr val="C96D2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dirty="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6567318" y="-27344"/>
            <a:ext cx="2500482" cy="1703744"/>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964744" y="469445"/>
            <a:ext cx="7200901"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Application Process</a:t>
            </a:r>
            <a:endParaRPr lang="en-US" sz="2800" dirty="0">
              <a:solidFill>
                <a:srgbClr val="FFFFFF"/>
              </a:solidFill>
            </a:endParaRPr>
          </a:p>
        </p:txBody>
      </p:sp>
      <p:sp>
        <p:nvSpPr>
          <p:cNvPr id="11" name="Rectangle 10">
            <a:extLst>
              <a:ext uri="{FF2B5EF4-FFF2-40B4-BE49-F238E27FC236}">
                <a16:creationId xmlns:a16="http://schemas.microsoft.com/office/drawing/2014/main" id="{855A3AF4-1D9B-C7FE-8528-803AE410233C}"/>
              </a:ext>
            </a:extLst>
          </p:cNvPr>
          <p:cNvSpPr/>
          <p:nvPr/>
        </p:nvSpPr>
        <p:spPr bwMode="auto">
          <a:xfrm>
            <a:off x="4155621" y="1134837"/>
            <a:ext cx="832756" cy="70757"/>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7" name="TextBox 6">
            <a:extLst>
              <a:ext uri="{FF2B5EF4-FFF2-40B4-BE49-F238E27FC236}">
                <a16:creationId xmlns:a16="http://schemas.microsoft.com/office/drawing/2014/main" id="{986ABE98-1F47-450D-B274-9EF1660B1F19}"/>
              </a:ext>
            </a:extLst>
          </p:cNvPr>
          <p:cNvSpPr txBox="1"/>
          <p:nvPr/>
        </p:nvSpPr>
        <p:spPr>
          <a:xfrm>
            <a:off x="152400" y="1558037"/>
            <a:ext cx="8839200" cy="51475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pPr>
            <a:r>
              <a:rPr lang="en-US" sz="2000" dirty="0">
                <a:solidFill>
                  <a:srgbClr val="000000"/>
                </a:solidFill>
                <a:latin typeface="Brandon Grotesque Regular" panose="020B0503020203060202" pitchFamily="34" charset="0"/>
                <a:cs typeface="Arial"/>
              </a:rPr>
              <a:t>First Nations typically uses a two-stage process when a high volume of applications are anticipated. The Stage 1 form consists of an abbreviated application form. The Stage 2 application allows for a full proposal.</a:t>
            </a:r>
            <a:br>
              <a:rPr lang="en-US" sz="2000" dirty="0">
                <a:solidFill>
                  <a:srgbClr val="000000"/>
                </a:solidFill>
                <a:latin typeface="Brandon Grotesque Regular" panose="020B0503020203060202" pitchFamily="34" charset="0"/>
                <a:cs typeface="Arial"/>
              </a:rPr>
            </a:br>
            <a:endParaRPr lang="en-US" sz="2000" dirty="0">
              <a:solidFill>
                <a:srgbClr val="000000"/>
              </a:solidFill>
              <a:latin typeface="Brandon Grotesque Regular" panose="020B0503020203060202" pitchFamily="34" charset="0"/>
              <a:cs typeface="Arial"/>
            </a:endParaRPr>
          </a:p>
          <a:p>
            <a:pPr marL="342900" indent="-342900">
              <a:lnSpc>
                <a:spcPct val="100000"/>
              </a:lnSpc>
              <a:buFont typeface="+mj-lt"/>
              <a:buAutoNum type="arabicPeriod"/>
            </a:pPr>
            <a:r>
              <a:rPr lang="en-US" sz="1850" dirty="0">
                <a:solidFill>
                  <a:srgbClr val="000000"/>
                </a:solidFill>
                <a:latin typeface="Brandon Grotesque Bold" panose="020B0803020203060202" pitchFamily="34" charset="0"/>
                <a:cs typeface="Arial"/>
              </a:rPr>
              <a:t>Stage 1 Application Form – Due Thursday, April 30 at 5:00 p.m. MDT</a:t>
            </a:r>
            <a:br>
              <a:rPr lang="en-US" sz="1850" dirty="0">
                <a:solidFill>
                  <a:srgbClr val="000000"/>
                </a:solidFill>
                <a:latin typeface="Brandon Grotesque Regular" panose="020B0503020203060202" pitchFamily="34" charset="0"/>
                <a:cs typeface="Arial"/>
              </a:rPr>
            </a:br>
            <a:r>
              <a:rPr lang="en-US" sz="1600" dirty="0">
                <a:solidFill>
                  <a:srgbClr val="000000"/>
                </a:solidFill>
                <a:latin typeface="Brandon Grotesque Regular" panose="020B0503020203060202" pitchFamily="34" charset="0"/>
                <a:cs typeface="Arial"/>
              </a:rPr>
              <a:t>Consists of: 1) Applicant contact information, 2) Two brief essays, and 3) Resume/CV/Biographical Sketch</a:t>
            </a:r>
            <a:br>
              <a:rPr lang="en-US" sz="1600" dirty="0">
                <a:solidFill>
                  <a:srgbClr val="000000"/>
                </a:solidFill>
                <a:latin typeface="Brandon Grotesque Regular" panose="020B0503020203060202" pitchFamily="34" charset="0"/>
                <a:cs typeface="Arial"/>
              </a:rPr>
            </a:br>
            <a:r>
              <a:rPr lang="en-US" sz="1600" dirty="0">
                <a:solidFill>
                  <a:srgbClr val="000000"/>
                </a:solidFill>
                <a:latin typeface="Brandon Grotesque Regular" panose="020B0503020203060202" pitchFamily="34" charset="0"/>
                <a:cs typeface="Arial"/>
              </a:rPr>
              <a:t>Additional information required for nominations: Nominator’s contact info, Consent Form</a:t>
            </a:r>
            <a:br>
              <a:rPr lang="en-US" sz="1850" dirty="0">
                <a:solidFill>
                  <a:srgbClr val="000000"/>
                </a:solidFill>
                <a:latin typeface="Brandon Grotesque Regular" panose="020B0503020203060202" pitchFamily="34" charset="0"/>
                <a:cs typeface="Arial"/>
              </a:rPr>
            </a:br>
            <a:endParaRPr lang="en-US" sz="1850" dirty="0">
              <a:solidFill>
                <a:srgbClr val="000000"/>
              </a:solidFill>
              <a:latin typeface="Brandon Grotesque Regular" panose="020B0503020203060202" pitchFamily="34" charset="0"/>
              <a:cs typeface="Arial"/>
            </a:endParaRPr>
          </a:p>
          <a:p>
            <a:pPr marL="342900" indent="-342900">
              <a:lnSpc>
                <a:spcPct val="100000"/>
              </a:lnSpc>
              <a:buFont typeface="+mj-lt"/>
              <a:buAutoNum type="arabicPeriod"/>
            </a:pPr>
            <a:r>
              <a:rPr lang="en-US" sz="1850" dirty="0">
                <a:solidFill>
                  <a:srgbClr val="000000"/>
                </a:solidFill>
                <a:latin typeface="Brandon Grotesque Bold" panose="020B0803020203060202" pitchFamily="34" charset="0"/>
                <a:cs typeface="Arial"/>
              </a:rPr>
              <a:t>Stage 2 Application Form – approximately 100 applicants will be invited to submit a full proposal in early July</a:t>
            </a:r>
            <a:br>
              <a:rPr lang="en-US" sz="1850" dirty="0">
                <a:solidFill>
                  <a:srgbClr val="000000"/>
                </a:solidFill>
                <a:latin typeface="Brandon Grotesque Regular" panose="020B0503020203060202" pitchFamily="34" charset="0"/>
                <a:cs typeface="Arial"/>
              </a:rPr>
            </a:br>
            <a:r>
              <a:rPr lang="en-US" sz="1600" dirty="0">
                <a:solidFill>
                  <a:srgbClr val="000000"/>
                </a:solidFill>
                <a:latin typeface="Brandon Grotesque Regular" panose="020B0503020203060202" pitchFamily="34" charset="0"/>
                <a:cs typeface="Arial"/>
              </a:rPr>
              <a:t>Consists of: 1) Expansion on Stage 1 essays, 2) Use of funds statement, 3) Acknowledgement of required convenings and potential date conflicts, 4) Three letters of reference, 5) One photo, and 6) Up to three additional supporting documents</a:t>
            </a:r>
          </a:p>
          <a:p>
            <a:pPr>
              <a:lnSpc>
                <a:spcPct val="100000"/>
              </a:lnSpc>
            </a:pPr>
            <a:endParaRPr lang="en-US" sz="1850" dirty="0">
              <a:solidFill>
                <a:srgbClr val="000000"/>
              </a:solidFill>
              <a:latin typeface="Brandon Grotesque Regular" panose="020B0503020203060202" pitchFamily="34" charset="0"/>
              <a:cs typeface="Arial"/>
            </a:endParaRPr>
          </a:p>
          <a:p>
            <a:pPr>
              <a:lnSpc>
                <a:spcPct val="100000"/>
              </a:lnSpc>
            </a:pPr>
            <a:r>
              <a:rPr lang="en-US" sz="2000" b="1" dirty="0">
                <a:solidFill>
                  <a:srgbClr val="2A4443"/>
                </a:solidFill>
                <a:latin typeface="Brandon Grotesque Regular" panose="020B0503020203060202" pitchFamily="34" charset="0"/>
                <a:cs typeface="Arial"/>
              </a:rPr>
              <a:t>20 candidates will be selected from the Stage 2 applicant pool for interviews with the Advisory Committee. After interviews, 10 fellows will be selected for the 2026 fellowship cohort.</a:t>
            </a:r>
          </a:p>
        </p:txBody>
      </p:sp>
    </p:spTree>
    <p:extLst>
      <p:ext uri="{BB962C8B-B14F-4D97-AF65-F5344CB8AC3E}">
        <p14:creationId xmlns:p14="http://schemas.microsoft.com/office/powerpoint/2010/main" val="862049961"/>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ackground pattern&#10;&#10;Description automatically generated">
            <a:extLst>
              <a:ext uri="{FF2B5EF4-FFF2-40B4-BE49-F238E27FC236}">
                <a16:creationId xmlns:a16="http://schemas.microsoft.com/office/drawing/2014/main" id="{D508BD3F-6057-C40D-C8AF-1D323A553841}"/>
              </a:ext>
            </a:extLst>
          </p:cNvPr>
          <p:cNvPicPr>
            <a:picLocks noChangeAspect="1"/>
          </p:cNvPicPr>
          <p:nvPr/>
        </p:nvPicPr>
        <p:blipFill>
          <a:blip r:embed="rId3"/>
          <a:stretch>
            <a:fillRect/>
          </a:stretch>
        </p:blipFill>
        <p:spPr>
          <a:xfrm>
            <a:off x="0" y="4302994"/>
            <a:ext cx="9145360" cy="2580872"/>
          </a:xfrm>
          <a:prstGeom prst="rect">
            <a:avLst/>
          </a:prstGeom>
        </p:spPr>
      </p:pic>
      <p:sp>
        <p:nvSpPr>
          <p:cNvPr id="6" name="TextBox 5">
            <a:extLst>
              <a:ext uri="{FF2B5EF4-FFF2-40B4-BE49-F238E27FC236}">
                <a16:creationId xmlns:a16="http://schemas.microsoft.com/office/drawing/2014/main" id="{8D37CDC0-F2C7-09E8-74A8-7D35875715A3}"/>
              </a:ext>
            </a:extLst>
          </p:cNvPr>
          <p:cNvSpPr txBox="1"/>
          <p:nvPr/>
        </p:nvSpPr>
        <p:spPr>
          <a:xfrm>
            <a:off x="386659" y="605516"/>
            <a:ext cx="7987588" cy="7217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rgbClr val="2A4443"/>
                </a:solidFill>
                <a:latin typeface="Brandon Grotesque BOLD"/>
              </a:rPr>
              <a:t>Stage 1 Application – Pages 1 &amp; 2</a:t>
            </a:r>
            <a:endParaRPr lang="en-US" sz="2000" dirty="0"/>
          </a:p>
        </p:txBody>
      </p:sp>
      <p:sp>
        <p:nvSpPr>
          <p:cNvPr id="8" name="Rectangle 7">
            <a:extLst>
              <a:ext uri="{FF2B5EF4-FFF2-40B4-BE49-F238E27FC236}">
                <a16:creationId xmlns:a16="http://schemas.microsoft.com/office/drawing/2014/main" id="{90A953D7-B546-DC9D-9442-7B301C21C326}"/>
              </a:ext>
            </a:extLst>
          </p:cNvPr>
          <p:cNvSpPr/>
          <p:nvPr/>
        </p:nvSpPr>
        <p:spPr bwMode="auto">
          <a:xfrm>
            <a:off x="767442" y="132533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10" name="TextBox 9">
            <a:extLst>
              <a:ext uri="{FF2B5EF4-FFF2-40B4-BE49-F238E27FC236}">
                <a16:creationId xmlns:a16="http://schemas.microsoft.com/office/drawing/2014/main" id="{99847A84-9FA1-BA5F-0CBC-3A93BF582429}"/>
              </a:ext>
            </a:extLst>
          </p:cNvPr>
          <p:cNvSpPr txBox="1"/>
          <p:nvPr/>
        </p:nvSpPr>
        <p:spPr>
          <a:xfrm>
            <a:off x="331905" y="1695805"/>
            <a:ext cx="7420696" cy="4422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2A4443"/>
                </a:solidFill>
                <a:latin typeface="Brandon Grotesque BOLD"/>
              </a:rPr>
              <a:t>Contact Information &amp; Knowledge Area </a:t>
            </a:r>
          </a:p>
        </p:txBody>
      </p:sp>
      <p:sp>
        <p:nvSpPr>
          <p:cNvPr id="18" name="TextBox 17">
            <a:extLst>
              <a:ext uri="{FF2B5EF4-FFF2-40B4-BE49-F238E27FC236}">
                <a16:creationId xmlns:a16="http://schemas.microsoft.com/office/drawing/2014/main" id="{6B9188A8-3A7D-4BC6-0271-37E9F105BBC1}"/>
              </a:ext>
            </a:extLst>
          </p:cNvPr>
          <p:cNvSpPr txBox="1"/>
          <p:nvPr/>
        </p:nvSpPr>
        <p:spPr>
          <a:xfrm>
            <a:off x="304801" y="2057400"/>
            <a:ext cx="8534400" cy="6124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randon Grotesque Regular"/>
                <a:cs typeface="Arial"/>
              </a:rPr>
              <a:t>Contact and demographic information for the applicant and nominator (if applicable) and primary knowledge area. </a:t>
            </a:r>
            <a:endParaRPr lang="en-US" sz="1600" dirty="0">
              <a:latin typeface="Brandon Grotesque Regular"/>
              <a:cs typeface="Arial"/>
            </a:endParaRPr>
          </a:p>
        </p:txBody>
      </p:sp>
      <p:cxnSp>
        <p:nvCxnSpPr>
          <p:cNvPr id="30" name="Straight Arrow Connector 29">
            <a:extLst>
              <a:ext uri="{FF2B5EF4-FFF2-40B4-BE49-F238E27FC236}">
                <a16:creationId xmlns:a16="http://schemas.microsoft.com/office/drawing/2014/main" id="{112E19B7-F386-4094-84B2-8D51704F2043}"/>
              </a:ext>
            </a:extLst>
          </p:cNvPr>
          <p:cNvCxnSpPr>
            <a:cxnSpLocks/>
          </p:cNvCxnSpPr>
          <p:nvPr/>
        </p:nvCxnSpPr>
        <p:spPr bwMode="auto">
          <a:xfrm>
            <a:off x="1637145" y="4605450"/>
            <a:ext cx="5869710" cy="0"/>
          </a:xfrm>
          <a:prstGeom prst="straightConnector1">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3" name="TextBox 32">
            <a:extLst>
              <a:ext uri="{FF2B5EF4-FFF2-40B4-BE49-F238E27FC236}">
                <a16:creationId xmlns:a16="http://schemas.microsoft.com/office/drawing/2014/main" id="{C4DCA6CE-2867-4158-846C-FAF93277BCBB}"/>
              </a:ext>
            </a:extLst>
          </p:cNvPr>
          <p:cNvSpPr txBox="1"/>
          <p:nvPr/>
        </p:nvSpPr>
        <p:spPr>
          <a:xfrm>
            <a:off x="352788" y="2910919"/>
            <a:ext cx="7420696" cy="4422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2A4443"/>
                </a:solidFill>
                <a:latin typeface="Brandon Grotesque BOLD"/>
              </a:rPr>
              <a:t>Statement of Community Impact: </a:t>
            </a:r>
          </a:p>
        </p:txBody>
      </p:sp>
      <p:sp>
        <p:nvSpPr>
          <p:cNvPr id="34" name="TextBox 33">
            <a:extLst>
              <a:ext uri="{FF2B5EF4-FFF2-40B4-BE49-F238E27FC236}">
                <a16:creationId xmlns:a16="http://schemas.microsoft.com/office/drawing/2014/main" id="{1675175C-239D-47BA-AC86-20A7B2C3F003}"/>
              </a:ext>
            </a:extLst>
          </p:cNvPr>
          <p:cNvSpPr txBox="1"/>
          <p:nvPr/>
        </p:nvSpPr>
        <p:spPr>
          <a:xfrm>
            <a:off x="311361" y="3291919"/>
            <a:ext cx="8527839" cy="13853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randon Grotesque Regular"/>
                <a:cs typeface="Arial"/>
              </a:rPr>
              <a:t>In 500 words (3,000 characters) or less, please share more about your personal and/or professional work as it relates to your knowledge field and Indigenous communities. Please make sure to address how you have been actively engaged in the creation, dissemination and/or perpetuation of your knowledge area and how your work supports Indigenous peoples and communities.</a:t>
            </a:r>
          </a:p>
        </p:txBody>
      </p:sp>
      <p:sp>
        <p:nvSpPr>
          <p:cNvPr id="37" name="TextBox 36">
            <a:extLst>
              <a:ext uri="{FF2B5EF4-FFF2-40B4-BE49-F238E27FC236}">
                <a16:creationId xmlns:a16="http://schemas.microsoft.com/office/drawing/2014/main" id="{4BD1490D-37FD-4D49-A7F5-7167730A6E65}"/>
              </a:ext>
            </a:extLst>
          </p:cNvPr>
          <p:cNvSpPr txBox="1"/>
          <p:nvPr/>
        </p:nvSpPr>
        <p:spPr>
          <a:xfrm>
            <a:off x="324033" y="4711932"/>
            <a:ext cx="7420696" cy="4422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2A4443"/>
                </a:solidFill>
                <a:latin typeface="Brandon Grotesque BOLD"/>
              </a:rPr>
              <a:t>Vision for Fellowship Period: </a:t>
            </a:r>
          </a:p>
        </p:txBody>
      </p:sp>
      <p:sp>
        <p:nvSpPr>
          <p:cNvPr id="38" name="TextBox 37">
            <a:extLst>
              <a:ext uri="{FF2B5EF4-FFF2-40B4-BE49-F238E27FC236}">
                <a16:creationId xmlns:a16="http://schemas.microsoft.com/office/drawing/2014/main" id="{896A7A38-D4D3-439E-A0A1-54F967BD023B}"/>
              </a:ext>
            </a:extLst>
          </p:cNvPr>
          <p:cNvSpPr txBox="1"/>
          <p:nvPr/>
        </p:nvSpPr>
        <p:spPr>
          <a:xfrm>
            <a:off x="331905" y="5154169"/>
            <a:ext cx="8525291" cy="1642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randon Grotesque Regular"/>
                <a:cs typeface="Arial"/>
              </a:rPr>
              <a:t>In 500 words (3,000 characters) or less, please describe the personal and/or professional goals you hope to achieve during the fellowship. Please make sure to address any plans for creating, disseminating, and/or perpetuating knowledge within your community or to Indigenous peoples at large. Please include clear and specific goals for how the fellowship will support your work to advance your leadership or further contributions to your community and/or knowledge field.</a:t>
            </a:r>
          </a:p>
        </p:txBody>
      </p:sp>
      <p:cxnSp>
        <p:nvCxnSpPr>
          <p:cNvPr id="39" name="Straight Arrow Connector 38">
            <a:extLst>
              <a:ext uri="{FF2B5EF4-FFF2-40B4-BE49-F238E27FC236}">
                <a16:creationId xmlns:a16="http://schemas.microsoft.com/office/drawing/2014/main" id="{4F412E8E-5D5F-4CAD-BC40-EC83146EE75E}"/>
              </a:ext>
            </a:extLst>
          </p:cNvPr>
          <p:cNvCxnSpPr>
            <a:cxnSpLocks/>
          </p:cNvCxnSpPr>
          <p:nvPr/>
        </p:nvCxnSpPr>
        <p:spPr bwMode="auto">
          <a:xfrm>
            <a:off x="1637145" y="2819400"/>
            <a:ext cx="5869710" cy="0"/>
          </a:xfrm>
          <a:prstGeom prst="straightConnector1">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545101475"/>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ackground pattern&#10;&#10;Description automatically generated">
            <a:extLst>
              <a:ext uri="{FF2B5EF4-FFF2-40B4-BE49-F238E27FC236}">
                <a16:creationId xmlns:a16="http://schemas.microsoft.com/office/drawing/2014/main" id="{D508BD3F-6057-C40D-C8AF-1D323A553841}"/>
              </a:ext>
            </a:extLst>
          </p:cNvPr>
          <p:cNvPicPr>
            <a:picLocks noChangeAspect="1"/>
          </p:cNvPicPr>
          <p:nvPr/>
        </p:nvPicPr>
        <p:blipFill>
          <a:blip r:embed="rId3"/>
          <a:stretch>
            <a:fillRect/>
          </a:stretch>
        </p:blipFill>
        <p:spPr>
          <a:xfrm>
            <a:off x="-1360" y="4277128"/>
            <a:ext cx="9145360" cy="2580872"/>
          </a:xfrm>
          <a:prstGeom prst="rect">
            <a:avLst/>
          </a:prstGeom>
        </p:spPr>
      </p:pic>
      <p:sp>
        <p:nvSpPr>
          <p:cNvPr id="34" name="TextBox 33">
            <a:extLst>
              <a:ext uri="{FF2B5EF4-FFF2-40B4-BE49-F238E27FC236}">
                <a16:creationId xmlns:a16="http://schemas.microsoft.com/office/drawing/2014/main" id="{1675175C-239D-47BA-AC86-20A7B2C3F003}"/>
              </a:ext>
            </a:extLst>
          </p:cNvPr>
          <p:cNvSpPr txBox="1"/>
          <p:nvPr/>
        </p:nvSpPr>
        <p:spPr>
          <a:xfrm>
            <a:off x="256214" y="4663519"/>
            <a:ext cx="8582986" cy="112768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randon Grotesque Regular"/>
                <a:cs typeface="Arial"/>
              </a:rPr>
              <a:t>Nominators submitting applications on behalf of another individual must upload a signed consent form from the nominee. This form indicates that the nominee consents to working with the nominator to complete the fellowship application. It also indicates that the nominee has reviewed and agreed to the terms of the fellowship.</a:t>
            </a:r>
          </a:p>
        </p:txBody>
      </p:sp>
      <p:sp>
        <p:nvSpPr>
          <p:cNvPr id="6" name="TextBox 5">
            <a:extLst>
              <a:ext uri="{FF2B5EF4-FFF2-40B4-BE49-F238E27FC236}">
                <a16:creationId xmlns:a16="http://schemas.microsoft.com/office/drawing/2014/main" id="{8D37CDC0-F2C7-09E8-74A8-7D35875715A3}"/>
              </a:ext>
            </a:extLst>
          </p:cNvPr>
          <p:cNvSpPr txBox="1"/>
          <p:nvPr/>
        </p:nvSpPr>
        <p:spPr>
          <a:xfrm>
            <a:off x="639535" y="605516"/>
            <a:ext cx="7734712" cy="7318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rgbClr val="2A4443"/>
                </a:solidFill>
                <a:latin typeface="Brandon Grotesque BOLD"/>
              </a:rPr>
              <a:t>Stage 1 Application – Page 3</a:t>
            </a:r>
            <a:endParaRPr lang="en-US" sz="2000" dirty="0"/>
          </a:p>
        </p:txBody>
      </p:sp>
      <p:sp>
        <p:nvSpPr>
          <p:cNvPr id="8" name="Rectangle 7">
            <a:extLst>
              <a:ext uri="{FF2B5EF4-FFF2-40B4-BE49-F238E27FC236}">
                <a16:creationId xmlns:a16="http://schemas.microsoft.com/office/drawing/2014/main" id="{90A953D7-B546-DC9D-9442-7B301C21C326}"/>
              </a:ext>
            </a:extLst>
          </p:cNvPr>
          <p:cNvSpPr/>
          <p:nvPr/>
        </p:nvSpPr>
        <p:spPr bwMode="auto">
          <a:xfrm>
            <a:off x="767442" y="132533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10" name="TextBox 9">
            <a:extLst>
              <a:ext uri="{FF2B5EF4-FFF2-40B4-BE49-F238E27FC236}">
                <a16:creationId xmlns:a16="http://schemas.microsoft.com/office/drawing/2014/main" id="{99847A84-9FA1-BA5F-0CBC-3A93BF582429}"/>
              </a:ext>
            </a:extLst>
          </p:cNvPr>
          <p:cNvSpPr txBox="1"/>
          <p:nvPr/>
        </p:nvSpPr>
        <p:spPr>
          <a:xfrm>
            <a:off x="283917" y="2286000"/>
            <a:ext cx="7328830" cy="4422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2A4443"/>
                </a:solidFill>
                <a:latin typeface="Brandon Grotesque BOLD"/>
              </a:rPr>
              <a:t>Resume/CV/Biographical Sketch:</a:t>
            </a:r>
          </a:p>
        </p:txBody>
      </p:sp>
      <p:sp>
        <p:nvSpPr>
          <p:cNvPr id="18" name="TextBox 17">
            <a:extLst>
              <a:ext uri="{FF2B5EF4-FFF2-40B4-BE49-F238E27FC236}">
                <a16:creationId xmlns:a16="http://schemas.microsoft.com/office/drawing/2014/main" id="{6B9188A8-3A7D-4BC6-0271-37E9F105BBC1}"/>
              </a:ext>
            </a:extLst>
          </p:cNvPr>
          <p:cNvSpPr txBox="1"/>
          <p:nvPr/>
        </p:nvSpPr>
        <p:spPr>
          <a:xfrm>
            <a:off x="248550" y="2758519"/>
            <a:ext cx="8590650" cy="8700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randon Grotesque Regular"/>
                <a:cs typeface="Arial"/>
              </a:rPr>
              <a:t>All applicants must submit a detailed, up-to-date resume, CV or biographical sketch that summarizes their background in their knowledge field(s) and experience working with Indigenous people and communities in either reservation and/or urban settings.</a:t>
            </a:r>
          </a:p>
        </p:txBody>
      </p:sp>
      <p:sp>
        <p:nvSpPr>
          <p:cNvPr id="33" name="TextBox 32">
            <a:extLst>
              <a:ext uri="{FF2B5EF4-FFF2-40B4-BE49-F238E27FC236}">
                <a16:creationId xmlns:a16="http://schemas.microsoft.com/office/drawing/2014/main" id="{C4DCA6CE-2867-4158-846C-FAF93277BCBB}"/>
              </a:ext>
            </a:extLst>
          </p:cNvPr>
          <p:cNvSpPr txBox="1"/>
          <p:nvPr/>
        </p:nvSpPr>
        <p:spPr>
          <a:xfrm>
            <a:off x="304800" y="4130119"/>
            <a:ext cx="7328830" cy="4422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2A4443"/>
                </a:solidFill>
                <a:latin typeface="Brandon Grotesque BOLD"/>
              </a:rPr>
              <a:t>Consent Form (Required for Nominations):</a:t>
            </a:r>
          </a:p>
        </p:txBody>
      </p:sp>
      <p:cxnSp>
        <p:nvCxnSpPr>
          <p:cNvPr id="39" name="Straight Arrow Connector 38">
            <a:extLst>
              <a:ext uri="{FF2B5EF4-FFF2-40B4-BE49-F238E27FC236}">
                <a16:creationId xmlns:a16="http://schemas.microsoft.com/office/drawing/2014/main" id="{4F412E8E-5D5F-4CAD-BC40-EC83146EE75E}"/>
              </a:ext>
            </a:extLst>
          </p:cNvPr>
          <p:cNvCxnSpPr>
            <a:cxnSpLocks/>
          </p:cNvCxnSpPr>
          <p:nvPr/>
        </p:nvCxnSpPr>
        <p:spPr bwMode="auto">
          <a:xfrm>
            <a:off x="1637145" y="3901519"/>
            <a:ext cx="5869710" cy="0"/>
          </a:xfrm>
          <a:prstGeom prst="straightConnector1">
            <a:avLst/>
          </a:pr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06277518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0" y="-42182"/>
            <a:ext cx="9146721" cy="1467909"/>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82294" y="-761467"/>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1695450" y="469445"/>
            <a:ext cx="5753101"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Online Application System</a:t>
            </a:r>
            <a:endParaRPr lang="en-US" sz="2800" dirty="0">
              <a:solidFill>
                <a:srgbClr val="FFFFFF"/>
              </a:solidFill>
            </a:endParaRPr>
          </a:p>
        </p:txBody>
      </p:sp>
      <p:sp>
        <p:nvSpPr>
          <p:cNvPr id="11" name="Rectangle 10">
            <a:extLst>
              <a:ext uri="{FF2B5EF4-FFF2-40B4-BE49-F238E27FC236}">
                <a16:creationId xmlns:a16="http://schemas.microsoft.com/office/drawing/2014/main" id="{855A3AF4-1D9B-C7FE-8528-803AE410233C}"/>
              </a:ext>
            </a:extLst>
          </p:cNvPr>
          <p:cNvSpPr/>
          <p:nvPr/>
        </p:nvSpPr>
        <p:spPr bwMode="auto">
          <a:xfrm>
            <a:off x="4155621" y="1134837"/>
            <a:ext cx="832756" cy="70757"/>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33" name="TextBox 32">
            <a:extLst>
              <a:ext uri="{FF2B5EF4-FFF2-40B4-BE49-F238E27FC236}">
                <a16:creationId xmlns:a16="http://schemas.microsoft.com/office/drawing/2014/main" id="{EE153891-7AAB-4C49-92E9-D4AFF235DF48}"/>
              </a:ext>
            </a:extLst>
          </p:cNvPr>
          <p:cNvSpPr txBox="1"/>
          <p:nvPr/>
        </p:nvSpPr>
        <p:spPr>
          <a:xfrm>
            <a:off x="304800" y="1600200"/>
            <a:ext cx="8513397" cy="46776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Brandon Grotesque Regular" panose="020B0503020203060202" pitchFamily="34" charset="0"/>
                <a:cs typeface="Arial"/>
              </a:rPr>
              <a:t>All applicants must complete the Stage 1 application, including submission of all necessary attachments, </a:t>
            </a:r>
            <a:r>
              <a:rPr lang="en-US" sz="2800" dirty="0">
                <a:latin typeface="Brandon Grotesque Bold" panose="020B0803020203060202" pitchFamily="34" charset="0"/>
                <a:cs typeface="Arial"/>
              </a:rPr>
              <a:t>no later than Thursday, April 30, 2025 at </a:t>
            </a:r>
            <a:r>
              <a:rPr lang="en-US" sz="2800" u="sng" dirty="0">
                <a:latin typeface="Brandon Grotesque Bold" panose="020B0803020203060202" pitchFamily="34" charset="0"/>
                <a:cs typeface="Arial"/>
              </a:rPr>
              <a:t>5:00 p.m. Mountain Daylight Time</a:t>
            </a:r>
            <a:r>
              <a:rPr lang="en-US" sz="2800" dirty="0">
                <a:latin typeface="Brandon Grotesque Bold" panose="020B0803020203060202" pitchFamily="34" charset="0"/>
                <a:cs typeface="Arial"/>
              </a:rPr>
              <a:t>.</a:t>
            </a:r>
          </a:p>
          <a:p>
            <a:endParaRPr lang="en-US" sz="2800" dirty="0">
              <a:latin typeface="Brandon Grotesque Bold" panose="020B0803020203060202" pitchFamily="34" charset="0"/>
              <a:cs typeface="Arial"/>
            </a:endParaRPr>
          </a:p>
          <a:p>
            <a:pPr marL="342900" indent="-342900">
              <a:buFont typeface="Arial" panose="020B0604020202020204" pitchFamily="34" charset="0"/>
              <a:buChar char="•"/>
            </a:pPr>
            <a:r>
              <a:rPr lang="en-US" sz="2400" dirty="0">
                <a:latin typeface="Brandon Grotesque Regular" panose="020B0503020203060202" pitchFamily="34" charset="0"/>
                <a:cs typeface="Arial"/>
              </a:rPr>
              <a:t>Should you encounter any technical issues please contact </a:t>
            </a:r>
            <a:r>
              <a:rPr lang="en-US" sz="2400" dirty="0">
                <a:solidFill>
                  <a:srgbClr val="2A4443"/>
                </a:solidFill>
                <a:latin typeface="Brandon Grotesque Regular" panose="020B0503020203060202" pitchFamily="34" charset="0"/>
                <a:cs typeface="Arial"/>
                <a:hlinkClick r:id="rId4">
                  <a:extLst>
                    <a:ext uri="{A12FA001-AC4F-418D-AE19-62706E023703}">
                      <ahyp:hlinkClr xmlns:ahyp="http://schemas.microsoft.com/office/drawing/2018/hyperlinkcolor" val="tx"/>
                    </a:ext>
                  </a:extLst>
                </a:hlinkClick>
              </a:rPr>
              <a:t>grantmaking@firstnations.org </a:t>
            </a:r>
            <a:r>
              <a:rPr lang="en-US" sz="2400" dirty="0">
                <a:latin typeface="Brandon Grotesque Regular" panose="020B0503020203060202" pitchFamily="34" charset="0"/>
                <a:cs typeface="Arial"/>
              </a:rPr>
              <a:t>ASAP and </a:t>
            </a:r>
            <a:r>
              <a:rPr lang="en-US" sz="2400" dirty="0">
                <a:latin typeface="Brandon Grotesque Bold" panose="020B0803020203060202" pitchFamily="34" charset="0"/>
                <a:cs typeface="Arial"/>
              </a:rPr>
              <a:t>prior to the deadline</a:t>
            </a:r>
            <a:r>
              <a:rPr lang="en-US" sz="2400" dirty="0">
                <a:latin typeface="Brandon Grotesque Regular" panose="020B0503020203060202" pitchFamily="34" charset="0"/>
                <a:cs typeface="Arial"/>
              </a:rPr>
              <a:t>.</a:t>
            </a:r>
          </a:p>
          <a:p>
            <a:pPr marL="342900" indent="-342900">
              <a:buFont typeface="Arial" panose="020B0604020202020204" pitchFamily="34" charset="0"/>
              <a:buChar char="•"/>
            </a:pPr>
            <a:r>
              <a:rPr lang="en-US" sz="2400" dirty="0">
                <a:latin typeface="Brandon Grotesque Regular" panose="020B0503020203060202" pitchFamily="34" charset="0"/>
                <a:cs typeface="Arial"/>
              </a:rPr>
              <a:t>Please allow for up to 4 business days for Grantmaking to respond to support requests.</a:t>
            </a:r>
          </a:p>
          <a:p>
            <a:pPr marL="342900" indent="-342900">
              <a:buFont typeface="Arial" panose="020B0604020202020204" pitchFamily="34" charset="0"/>
              <a:buChar char="•"/>
            </a:pPr>
            <a:endParaRPr lang="en-US" sz="2400" dirty="0">
              <a:latin typeface="Brandon Grotesque Regular" panose="020B0503020203060202" pitchFamily="34" charset="0"/>
              <a:cs typeface="Arial"/>
            </a:endParaRPr>
          </a:p>
          <a:p>
            <a:r>
              <a:rPr lang="en-US" sz="2000" dirty="0">
                <a:latin typeface="Brandon Grotesque Regular" panose="020B0503020203060202" pitchFamily="34" charset="0"/>
                <a:cs typeface="Arial"/>
              </a:rPr>
              <a:t>To access the online application system, you must go to First Nations’ website and go to the online RFP page for this opportunity: </a:t>
            </a:r>
            <a:r>
              <a:rPr lang="en-US" sz="2000" dirty="0">
                <a:solidFill>
                  <a:srgbClr val="C96D28"/>
                </a:solidFill>
                <a:latin typeface="Brandon Grotesque Regular" panose="020B0503020203060202" pitchFamily="34" charset="0"/>
                <a:cs typeface="Arial"/>
                <a:hlinkClick r:id="rId5">
                  <a:extLst>
                    <a:ext uri="{A12FA001-AC4F-418D-AE19-62706E023703}">
                      <ahyp:hlinkClr xmlns:ahyp="http://schemas.microsoft.com/office/drawing/2018/hyperlinkcolor" val="tx"/>
                    </a:ext>
                  </a:extLst>
                </a:hlinkClick>
              </a:rPr>
              <a:t>https://www.firstnations.org/rfps/luce-indigenous-knowledge-fellowship-2025/</a:t>
            </a:r>
            <a:r>
              <a:rPr lang="en-US" sz="2000" dirty="0">
                <a:solidFill>
                  <a:srgbClr val="C96D28"/>
                </a:solidFill>
                <a:latin typeface="Brandon Grotesque Regular" panose="020B0503020203060202" pitchFamily="34" charset="0"/>
                <a:cs typeface="Arial"/>
              </a:rPr>
              <a:t> </a:t>
            </a:r>
          </a:p>
        </p:txBody>
      </p:sp>
    </p:spTree>
    <p:extLst>
      <p:ext uri="{BB962C8B-B14F-4D97-AF65-F5344CB8AC3E}">
        <p14:creationId xmlns:p14="http://schemas.microsoft.com/office/powerpoint/2010/main" val="2766903872"/>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0" y="-42182"/>
            <a:ext cx="9146721" cy="1467909"/>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82294" y="-761467"/>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1695450" y="469445"/>
            <a:ext cx="5753101"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Online Application System</a:t>
            </a:r>
            <a:endParaRPr lang="en-US" sz="2800" dirty="0">
              <a:solidFill>
                <a:srgbClr val="FFFFFF"/>
              </a:solidFill>
            </a:endParaRPr>
          </a:p>
        </p:txBody>
      </p:sp>
      <p:sp>
        <p:nvSpPr>
          <p:cNvPr id="11" name="Rectangle 10">
            <a:extLst>
              <a:ext uri="{FF2B5EF4-FFF2-40B4-BE49-F238E27FC236}">
                <a16:creationId xmlns:a16="http://schemas.microsoft.com/office/drawing/2014/main" id="{855A3AF4-1D9B-C7FE-8528-803AE410233C}"/>
              </a:ext>
            </a:extLst>
          </p:cNvPr>
          <p:cNvSpPr/>
          <p:nvPr/>
        </p:nvSpPr>
        <p:spPr bwMode="auto">
          <a:xfrm>
            <a:off x="4155621" y="1134837"/>
            <a:ext cx="832756" cy="70757"/>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33" name="TextBox 32">
            <a:extLst>
              <a:ext uri="{FF2B5EF4-FFF2-40B4-BE49-F238E27FC236}">
                <a16:creationId xmlns:a16="http://schemas.microsoft.com/office/drawing/2014/main" id="{EE153891-7AAB-4C49-92E9-D4AFF235DF48}"/>
              </a:ext>
            </a:extLst>
          </p:cNvPr>
          <p:cNvSpPr txBox="1"/>
          <p:nvPr/>
        </p:nvSpPr>
        <p:spPr>
          <a:xfrm>
            <a:off x="315300" y="1869533"/>
            <a:ext cx="8513397" cy="3877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latin typeface="Brandon Grotesque Regular" panose="020B0503020203060202" pitchFamily="34" charset="0"/>
                <a:cs typeface="Arial"/>
              </a:rPr>
              <a:t>Some of our most rural and remote applicants may have limited access to high-speed Internet. Any exceptions to use of the online system must be made on or before April 23 in advance of the deadline by submitting an email request to </a:t>
            </a:r>
            <a:r>
              <a:rPr lang="en-US" sz="2800" dirty="0">
                <a:solidFill>
                  <a:srgbClr val="2A4443"/>
                </a:solidFill>
                <a:latin typeface="Brandon Grotesque Regular" panose="020B0503020203060202" pitchFamily="34" charset="0"/>
                <a:cs typeface="Arial"/>
                <a:hlinkClick r:id="rId4">
                  <a:extLst>
                    <a:ext uri="{A12FA001-AC4F-418D-AE19-62706E023703}">
                      <ahyp:hlinkClr xmlns:ahyp="http://schemas.microsoft.com/office/drawing/2018/hyperlinkcolor" val="tx"/>
                    </a:ext>
                  </a:extLst>
                </a:hlinkClick>
              </a:rPr>
              <a:t>grantmaking@firstnations.org</a:t>
            </a:r>
            <a:r>
              <a:rPr lang="en-US" sz="2800" dirty="0">
                <a:latin typeface="Brandon Grotesque Regular" panose="020B0503020203060202" pitchFamily="34" charset="0"/>
                <a:cs typeface="Arial"/>
              </a:rPr>
              <a:t>. </a:t>
            </a:r>
          </a:p>
          <a:p>
            <a:endParaRPr lang="en-US" sz="2800" dirty="0">
              <a:latin typeface="Brandon Grotesque Regular" panose="020B0503020203060202" pitchFamily="34" charset="0"/>
              <a:cs typeface="Arial"/>
            </a:endParaRPr>
          </a:p>
          <a:p>
            <a:r>
              <a:rPr lang="en-US" sz="2400" dirty="0">
                <a:latin typeface="Brandon Grotesque Regular" panose="020B0503020203060202" pitchFamily="34" charset="0"/>
                <a:cs typeface="Arial"/>
              </a:rPr>
              <a:t>Please include your name, contact information, and indicate you are applying for the fellowship program. If you do not have access to email you can call our office at (303) 774-7836 and ask to speak with a member of the Grantmaking Department.</a:t>
            </a:r>
            <a:endParaRPr lang="en-US" sz="2400" dirty="0">
              <a:latin typeface="Brandon Grotesque Light" panose="020B0303020203060202" pitchFamily="34" charset="0"/>
              <a:cs typeface="Arial"/>
            </a:endParaRPr>
          </a:p>
        </p:txBody>
      </p:sp>
    </p:spTree>
    <p:extLst>
      <p:ext uri="{BB962C8B-B14F-4D97-AF65-F5344CB8AC3E}">
        <p14:creationId xmlns:p14="http://schemas.microsoft.com/office/powerpoint/2010/main" val="261553208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Background pattern&#10;&#10;Description automatically generated">
            <a:extLst>
              <a:ext uri="{FF2B5EF4-FFF2-40B4-BE49-F238E27FC236}">
                <a16:creationId xmlns:a16="http://schemas.microsoft.com/office/drawing/2014/main" id="{D508BD3F-6057-C40D-C8AF-1D323A553841}"/>
              </a:ext>
            </a:extLst>
          </p:cNvPr>
          <p:cNvPicPr>
            <a:picLocks noChangeAspect="1"/>
          </p:cNvPicPr>
          <p:nvPr/>
        </p:nvPicPr>
        <p:blipFill>
          <a:blip r:embed="rId3"/>
          <a:stretch>
            <a:fillRect/>
          </a:stretch>
        </p:blipFill>
        <p:spPr>
          <a:xfrm>
            <a:off x="2721" y="4274885"/>
            <a:ext cx="9145360" cy="2580872"/>
          </a:xfrm>
          <a:prstGeom prst="rect">
            <a:avLst/>
          </a:prstGeom>
        </p:spPr>
      </p:pic>
      <p:sp>
        <p:nvSpPr>
          <p:cNvPr id="6" name="TextBox 5">
            <a:extLst>
              <a:ext uri="{FF2B5EF4-FFF2-40B4-BE49-F238E27FC236}">
                <a16:creationId xmlns:a16="http://schemas.microsoft.com/office/drawing/2014/main" id="{8D37CDC0-F2C7-09E8-74A8-7D35875715A3}"/>
              </a:ext>
            </a:extLst>
          </p:cNvPr>
          <p:cNvSpPr txBox="1"/>
          <p:nvPr/>
        </p:nvSpPr>
        <p:spPr>
          <a:xfrm>
            <a:off x="639535" y="605516"/>
            <a:ext cx="7734712" cy="73186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solidFill>
                  <a:srgbClr val="2A4443"/>
                </a:solidFill>
                <a:latin typeface="Brandon Grotesque BOLD"/>
              </a:rPr>
              <a:t>Webinar Format</a:t>
            </a:r>
            <a:endParaRPr lang="en-US" sz="2000" dirty="0"/>
          </a:p>
        </p:txBody>
      </p:sp>
      <p:sp>
        <p:nvSpPr>
          <p:cNvPr id="8" name="Rectangle 7">
            <a:extLst>
              <a:ext uri="{FF2B5EF4-FFF2-40B4-BE49-F238E27FC236}">
                <a16:creationId xmlns:a16="http://schemas.microsoft.com/office/drawing/2014/main" id="{90A953D7-B546-DC9D-9442-7B301C21C326}"/>
              </a:ext>
            </a:extLst>
          </p:cNvPr>
          <p:cNvSpPr/>
          <p:nvPr/>
        </p:nvSpPr>
        <p:spPr bwMode="auto">
          <a:xfrm>
            <a:off x="767442" y="1325337"/>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19" name="TextBox 18">
            <a:extLst>
              <a:ext uri="{FF2B5EF4-FFF2-40B4-BE49-F238E27FC236}">
                <a16:creationId xmlns:a16="http://schemas.microsoft.com/office/drawing/2014/main" id="{DE3FDE6F-9285-6EC3-4538-7DA32A7527EA}"/>
              </a:ext>
            </a:extLst>
          </p:cNvPr>
          <p:cNvSpPr txBox="1"/>
          <p:nvPr/>
        </p:nvSpPr>
        <p:spPr>
          <a:xfrm>
            <a:off x="771998" y="1676400"/>
            <a:ext cx="7606805" cy="42196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t>Please remain muted throughout the presentation </a:t>
            </a:r>
          </a:p>
          <a:p>
            <a:pPr algn="ctr"/>
            <a:endParaRPr lang="en-US" sz="2400" dirty="0"/>
          </a:p>
          <a:p>
            <a:pPr algn="ctr"/>
            <a:r>
              <a:rPr lang="en-US" sz="2400" dirty="0"/>
              <a:t>Please enter your questions in the chat and they will be answered in the Q&amp;A at the end of presentation</a:t>
            </a:r>
          </a:p>
          <a:p>
            <a:pPr algn="ctr"/>
            <a:endParaRPr lang="en-US" sz="2400" dirty="0"/>
          </a:p>
          <a:p>
            <a:pPr algn="ctr"/>
            <a:r>
              <a:rPr lang="en-US" sz="2400" dirty="0"/>
              <a:t>If you are experiencing any technical difficulties, please message the host </a:t>
            </a:r>
          </a:p>
          <a:p>
            <a:pPr algn="ctr"/>
            <a:endParaRPr lang="en-US" sz="2400" dirty="0"/>
          </a:p>
          <a:p>
            <a:pPr algn="ctr"/>
            <a:r>
              <a:rPr lang="en-US" sz="2400" dirty="0"/>
              <a:t>The webinar is being recorded and will be available on our website</a:t>
            </a:r>
          </a:p>
          <a:p>
            <a:pPr algn="ctr"/>
            <a:endParaRPr lang="en-US" sz="2400" dirty="0"/>
          </a:p>
          <a:p>
            <a:pPr algn="ctr"/>
            <a:r>
              <a:rPr lang="en-US" sz="2400" dirty="0"/>
              <a:t>Thank you!</a:t>
            </a:r>
            <a:endParaRPr lang="en-US" sz="2400" dirty="0">
              <a:latin typeface="Brandon Grotesque Regular" panose="020B0503020203060202" pitchFamily="34" charset="0"/>
              <a:cs typeface="Arial"/>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4443"/>
        </a:solidFill>
        <a:effectLst/>
      </p:bgPr>
    </p:bg>
    <p:spTree>
      <p:nvGrpSpPr>
        <p:cNvPr id="1" name=""/>
        <p:cNvGrpSpPr/>
        <p:nvPr/>
      </p:nvGrpSpPr>
      <p:grpSpPr>
        <a:xfrm>
          <a:off x="0" y="0"/>
          <a:ext cx="0" cy="0"/>
          <a:chOff x="0" y="0"/>
          <a:chExt cx="0" cy="0"/>
        </a:xfrm>
      </p:grpSpPr>
      <p:pic>
        <p:nvPicPr>
          <p:cNvPr id="27" name="Graphic 2">
            <a:extLst>
              <a:ext uri="{FF2B5EF4-FFF2-40B4-BE49-F238E27FC236}">
                <a16:creationId xmlns:a16="http://schemas.microsoft.com/office/drawing/2014/main" id="{7A41E055-FB20-CB95-EEBA-1653A3B215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2" y="-513935"/>
            <a:ext cx="11057161" cy="7885871"/>
          </a:xfrm>
          <a:prstGeom prst="rect">
            <a:avLst/>
          </a:prstGeom>
        </p:spPr>
      </p:pic>
      <p:sp>
        <p:nvSpPr>
          <p:cNvPr id="6" name="TextBox 5">
            <a:extLst>
              <a:ext uri="{FF2B5EF4-FFF2-40B4-BE49-F238E27FC236}">
                <a16:creationId xmlns:a16="http://schemas.microsoft.com/office/drawing/2014/main" id="{F72DB7C2-8367-4706-659F-2ADB028493A2}"/>
              </a:ext>
            </a:extLst>
          </p:cNvPr>
          <p:cNvSpPr txBox="1"/>
          <p:nvPr/>
        </p:nvSpPr>
        <p:spPr>
          <a:xfrm>
            <a:off x="609600" y="381000"/>
            <a:ext cx="8077200" cy="644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800" dirty="0">
                <a:solidFill>
                  <a:schemeClr val="bg1"/>
                </a:solidFill>
                <a:latin typeface="Brandon Grotesque BOLD"/>
              </a:rPr>
              <a:t>Contact Information</a:t>
            </a:r>
            <a:endParaRPr lang="en-US" sz="3800" dirty="0">
              <a:solidFill>
                <a:schemeClr val="bg1"/>
              </a:solidFill>
            </a:endParaRPr>
          </a:p>
        </p:txBody>
      </p:sp>
      <p:sp>
        <p:nvSpPr>
          <p:cNvPr id="12" name="TextBox 11">
            <a:extLst>
              <a:ext uri="{FF2B5EF4-FFF2-40B4-BE49-F238E27FC236}">
                <a16:creationId xmlns:a16="http://schemas.microsoft.com/office/drawing/2014/main" id="{954A4E91-5E3B-4B51-882C-A60D3427F5E9}"/>
              </a:ext>
            </a:extLst>
          </p:cNvPr>
          <p:cNvSpPr txBox="1"/>
          <p:nvPr/>
        </p:nvSpPr>
        <p:spPr>
          <a:xfrm>
            <a:off x="5164589" y="2667000"/>
            <a:ext cx="39624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pPr>
            <a:r>
              <a:rPr lang="en-US" sz="2000" dirty="0">
                <a:solidFill>
                  <a:srgbClr val="FFFFFF"/>
                </a:solidFill>
                <a:latin typeface="Brandon Grotesque Regular" panose="020B0503020203060202" pitchFamily="34" charset="0"/>
              </a:rPr>
              <a:t>Email: </a:t>
            </a:r>
            <a:r>
              <a:rPr lang="en-US" sz="2000" dirty="0">
                <a:solidFill>
                  <a:schemeClr val="bg1"/>
                </a:solidFill>
                <a:latin typeface="Brandon Grotesque Regular" panose="020B0503020203060202" pitchFamily="34" charset="0"/>
                <a:hlinkClick r:id="rId5"/>
              </a:rPr>
              <a:t>grantmaking@firstnations.org</a:t>
            </a:r>
            <a:endParaRPr lang="en-US" sz="2000" dirty="0">
              <a:solidFill>
                <a:schemeClr val="bg1"/>
              </a:solidFill>
              <a:latin typeface="Brandon Grotesque Regular" panose="020B0503020203060202" pitchFamily="34" charset="0"/>
            </a:endParaRPr>
          </a:p>
          <a:p>
            <a:pPr>
              <a:lnSpc>
                <a:spcPct val="100000"/>
              </a:lnSpc>
            </a:pPr>
            <a:r>
              <a:rPr lang="en-US" sz="2000" dirty="0">
                <a:solidFill>
                  <a:srgbClr val="FFFFFF"/>
                </a:solidFill>
                <a:latin typeface="Brandon Grotesque Regular" panose="020B0503020203060202" pitchFamily="34" charset="0"/>
              </a:rPr>
              <a:t>Phone: (303) 774-7836</a:t>
            </a:r>
          </a:p>
          <a:p>
            <a:pPr>
              <a:lnSpc>
                <a:spcPct val="100000"/>
              </a:lnSpc>
            </a:pPr>
            <a:endParaRPr lang="en-US" sz="2000" dirty="0">
              <a:solidFill>
                <a:srgbClr val="FFFFFF"/>
              </a:solidFill>
              <a:latin typeface="Brandon Grotesque Regular" panose="020B0503020203060202" pitchFamily="34" charset="0"/>
            </a:endParaRPr>
          </a:p>
          <a:p>
            <a:pPr>
              <a:lnSpc>
                <a:spcPct val="100000"/>
              </a:lnSpc>
            </a:pPr>
            <a:r>
              <a:rPr lang="en-US" sz="2000" dirty="0">
                <a:solidFill>
                  <a:srgbClr val="FFFFFF"/>
                </a:solidFill>
                <a:latin typeface="Brandon Grotesque Regular" panose="020B0503020203060202" pitchFamily="34" charset="0"/>
              </a:rPr>
              <a:t>Ask for the Grantmaking team</a:t>
            </a:r>
          </a:p>
        </p:txBody>
      </p:sp>
      <p:sp>
        <p:nvSpPr>
          <p:cNvPr id="8" name="TextBox 7">
            <a:extLst>
              <a:ext uri="{FF2B5EF4-FFF2-40B4-BE49-F238E27FC236}">
                <a16:creationId xmlns:a16="http://schemas.microsoft.com/office/drawing/2014/main" id="{E8A4FCF1-9067-45C8-B440-623BD1C8D932}"/>
              </a:ext>
            </a:extLst>
          </p:cNvPr>
          <p:cNvSpPr txBox="1"/>
          <p:nvPr/>
        </p:nvSpPr>
        <p:spPr>
          <a:xfrm>
            <a:off x="533400" y="5010451"/>
            <a:ext cx="8359547" cy="1242648"/>
          </a:xfrm>
          <a:prstGeom prst="rect">
            <a:avLst/>
          </a:prstGeom>
          <a:noFill/>
        </p:spPr>
        <p:txBody>
          <a:bodyPr wrap="square">
            <a:spAutoFit/>
          </a:bodyPr>
          <a:lstStyle/>
          <a:p>
            <a:r>
              <a:rPr lang="en-US" sz="2000" dirty="0">
                <a:solidFill>
                  <a:srgbClr val="FFFFFF"/>
                </a:solidFill>
                <a:latin typeface="Brandon Grotesque Regular" panose="020B0503020203060202" pitchFamily="34" charset="0"/>
                <a:cs typeface="Arial"/>
              </a:rPr>
              <a:t>For more information about the Fellowship program and history, </a:t>
            </a:r>
          </a:p>
          <a:p>
            <a:r>
              <a:rPr lang="en-US" sz="2000" dirty="0">
                <a:solidFill>
                  <a:srgbClr val="FFFFFF"/>
                </a:solidFill>
                <a:latin typeface="Brandon Grotesque Regular" panose="020B0503020203060202" pitchFamily="34" charset="0"/>
                <a:cs typeface="Arial"/>
              </a:rPr>
              <a:t>please see the fellowship project page at: </a:t>
            </a:r>
            <a:r>
              <a:rPr lang="en-US" sz="2000" dirty="0">
                <a:solidFill>
                  <a:srgbClr val="F6921E"/>
                </a:solidFill>
                <a:latin typeface="Brandon Grotesque Regular" panose="020B0503020203060202" pitchFamily="34" charset="0"/>
                <a:cs typeface="Arial"/>
                <a:hlinkClick r:id="rId6">
                  <a:extLst>
                    <a:ext uri="{A12FA001-AC4F-418D-AE19-62706E023703}">
                      <ahyp:hlinkClr xmlns:ahyp="http://schemas.microsoft.com/office/drawing/2018/hyperlinkcolor" val="tx"/>
                    </a:ext>
                  </a:extLst>
                </a:hlinkClick>
              </a:rPr>
              <a:t>https://www.firstnations.org/projects/native-intellectual-leadership-fellowship-program/</a:t>
            </a:r>
            <a:r>
              <a:rPr lang="en-US" sz="2000" dirty="0">
                <a:solidFill>
                  <a:srgbClr val="F6921E"/>
                </a:solidFill>
                <a:latin typeface="Brandon Grotesque Regular" panose="020B0503020203060202" pitchFamily="34" charset="0"/>
                <a:cs typeface="Arial"/>
              </a:rPr>
              <a:t> </a:t>
            </a:r>
          </a:p>
        </p:txBody>
      </p:sp>
      <p:sp>
        <p:nvSpPr>
          <p:cNvPr id="9" name="TextBox 8">
            <a:extLst>
              <a:ext uri="{FF2B5EF4-FFF2-40B4-BE49-F238E27FC236}">
                <a16:creationId xmlns:a16="http://schemas.microsoft.com/office/drawing/2014/main" id="{6023AAB8-F772-44C7-9606-AF379CE97870}"/>
              </a:ext>
            </a:extLst>
          </p:cNvPr>
          <p:cNvSpPr txBox="1"/>
          <p:nvPr/>
        </p:nvSpPr>
        <p:spPr>
          <a:xfrm>
            <a:off x="533400" y="2603337"/>
            <a:ext cx="36576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pPr>
            <a:r>
              <a:rPr lang="en-US" sz="2000" dirty="0">
                <a:solidFill>
                  <a:srgbClr val="FFFFFF"/>
                </a:solidFill>
                <a:latin typeface="Brandon Grotesque Regular" panose="020B0503020203060202" pitchFamily="34" charset="0"/>
              </a:rPr>
              <a:t>Email: </a:t>
            </a:r>
            <a:r>
              <a:rPr lang="en-US" sz="2000" dirty="0">
                <a:solidFill>
                  <a:schemeClr val="bg1"/>
                </a:solidFill>
                <a:latin typeface="Brandon Grotesque Regular" panose="020B0503020203060202" pitchFamily="34" charset="0"/>
              </a:rPr>
              <a:t>NALK</a:t>
            </a:r>
            <a:r>
              <a:rPr lang="en-US" sz="2000" dirty="0">
                <a:solidFill>
                  <a:schemeClr val="bg1"/>
                </a:solidFill>
                <a:latin typeface="Brandon Grotesque Regular" panose="020B0503020203060202" pitchFamily="34" charset="0"/>
                <a:hlinkClick r:id="rId7">
                  <a:extLst>
                    <a:ext uri="{A12FA001-AC4F-418D-AE19-62706E023703}">
                      <ahyp:hlinkClr xmlns:ahyp="http://schemas.microsoft.com/office/drawing/2018/hyperlinkcolor" val="tx"/>
                    </a:ext>
                  </a:extLst>
                </a:hlinkClick>
              </a:rPr>
              <a:t>@firstnations.org</a:t>
            </a:r>
            <a:r>
              <a:rPr lang="en-US" sz="2000" dirty="0">
                <a:solidFill>
                  <a:schemeClr val="bg1"/>
                </a:solidFill>
                <a:latin typeface="Brandon Grotesque Regular" panose="020B0503020203060202" pitchFamily="34" charset="0"/>
              </a:rPr>
              <a:t>  </a:t>
            </a:r>
          </a:p>
          <a:p>
            <a:pPr>
              <a:lnSpc>
                <a:spcPct val="100000"/>
              </a:lnSpc>
            </a:pPr>
            <a:r>
              <a:rPr lang="en-US" sz="2000" dirty="0">
                <a:solidFill>
                  <a:srgbClr val="FFFFFF"/>
                </a:solidFill>
                <a:latin typeface="Brandon Grotesque Regular" panose="020B0503020203060202" pitchFamily="34" charset="0"/>
              </a:rPr>
              <a:t>Phone: (303)-774-7836</a:t>
            </a:r>
          </a:p>
          <a:p>
            <a:pPr>
              <a:lnSpc>
                <a:spcPct val="100000"/>
              </a:lnSpc>
            </a:pPr>
            <a:endParaRPr lang="en-US" sz="2000" dirty="0">
              <a:solidFill>
                <a:srgbClr val="FFFFFF"/>
              </a:solidFill>
              <a:latin typeface="Brandon Grotesque Regular" panose="020B0503020203060202" pitchFamily="34" charset="0"/>
            </a:endParaRPr>
          </a:p>
          <a:p>
            <a:pPr>
              <a:lnSpc>
                <a:spcPct val="100000"/>
              </a:lnSpc>
            </a:pPr>
            <a:r>
              <a:rPr lang="en-US" sz="2000" dirty="0">
                <a:solidFill>
                  <a:srgbClr val="FFFFFF"/>
                </a:solidFill>
                <a:latin typeface="Brandon Grotesque Regular" panose="020B0503020203060202" pitchFamily="34" charset="0"/>
              </a:rPr>
              <a:t>Ask for the NALK team </a:t>
            </a:r>
          </a:p>
        </p:txBody>
      </p:sp>
      <p:sp>
        <p:nvSpPr>
          <p:cNvPr id="15" name="Rectangle 14">
            <a:extLst>
              <a:ext uri="{FF2B5EF4-FFF2-40B4-BE49-F238E27FC236}">
                <a16:creationId xmlns:a16="http://schemas.microsoft.com/office/drawing/2014/main" id="{EC56601B-6921-40DF-80C5-CE27A03EDC89}"/>
              </a:ext>
            </a:extLst>
          </p:cNvPr>
          <p:cNvSpPr/>
          <p:nvPr/>
        </p:nvSpPr>
        <p:spPr bwMode="auto">
          <a:xfrm>
            <a:off x="767442" y="1023834"/>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3" name="TextBox 2">
            <a:extLst>
              <a:ext uri="{FF2B5EF4-FFF2-40B4-BE49-F238E27FC236}">
                <a16:creationId xmlns:a16="http://schemas.microsoft.com/office/drawing/2014/main" id="{0FF3DED9-672C-449A-B7D9-529C92428881}"/>
              </a:ext>
            </a:extLst>
          </p:cNvPr>
          <p:cNvSpPr txBox="1"/>
          <p:nvPr/>
        </p:nvSpPr>
        <p:spPr>
          <a:xfrm>
            <a:off x="609600" y="2034080"/>
            <a:ext cx="2535566" cy="442237"/>
          </a:xfrm>
          <a:prstGeom prst="rect">
            <a:avLst/>
          </a:prstGeom>
          <a:noFill/>
        </p:spPr>
        <p:txBody>
          <a:bodyPr wrap="none" rtlCol="0">
            <a:spAutoFit/>
          </a:bodyPr>
          <a:lstStyle/>
          <a:p>
            <a:r>
              <a:rPr lang="en-US" sz="2400" u="sng" dirty="0">
                <a:solidFill>
                  <a:srgbClr val="F6921E"/>
                </a:solidFill>
                <a:latin typeface="Brandon Grotesque Bold" panose="020B0803020203060202" pitchFamily="34" charset="0"/>
              </a:rPr>
              <a:t>Program Questions</a:t>
            </a:r>
          </a:p>
        </p:txBody>
      </p:sp>
      <p:sp>
        <p:nvSpPr>
          <p:cNvPr id="17" name="TextBox 16">
            <a:extLst>
              <a:ext uri="{FF2B5EF4-FFF2-40B4-BE49-F238E27FC236}">
                <a16:creationId xmlns:a16="http://schemas.microsoft.com/office/drawing/2014/main" id="{AE28CBB3-098F-45AD-A15E-704300AA61A6}"/>
              </a:ext>
            </a:extLst>
          </p:cNvPr>
          <p:cNvSpPr txBox="1"/>
          <p:nvPr/>
        </p:nvSpPr>
        <p:spPr>
          <a:xfrm>
            <a:off x="5528582" y="2034079"/>
            <a:ext cx="2361672" cy="442237"/>
          </a:xfrm>
          <a:prstGeom prst="rect">
            <a:avLst/>
          </a:prstGeom>
          <a:noFill/>
        </p:spPr>
        <p:txBody>
          <a:bodyPr wrap="none" rtlCol="0">
            <a:spAutoFit/>
          </a:bodyPr>
          <a:lstStyle/>
          <a:p>
            <a:r>
              <a:rPr lang="en-US" sz="2400" u="sng" dirty="0">
                <a:solidFill>
                  <a:srgbClr val="F6921E"/>
                </a:solidFill>
                <a:latin typeface="Brandon Grotesque Bold" panose="020B0803020203060202" pitchFamily="34" charset="0"/>
              </a:rPr>
              <a:t>Technical Support</a:t>
            </a:r>
          </a:p>
        </p:txBody>
      </p:sp>
    </p:spTree>
    <p:extLst>
      <p:ext uri="{BB962C8B-B14F-4D97-AF65-F5344CB8AC3E}">
        <p14:creationId xmlns:p14="http://schemas.microsoft.com/office/powerpoint/2010/main" val="39303646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FE0CD7B-213A-C7B3-AB42-6203C47E3DD9}"/>
              </a:ext>
            </a:extLst>
          </p:cNvPr>
          <p:cNvPicPr>
            <a:picLocks noChangeAspect="1"/>
          </p:cNvPicPr>
          <p:nvPr/>
        </p:nvPicPr>
        <p:blipFill rotWithShape="1">
          <a:blip r:embed="rId3">
            <a:extLst>
              <a:ext uri="{28A0092B-C50C-407E-A947-70E740481C1C}">
                <a14:useLocalDpi xmlns:a14="http://schemas.microsoft.com/office/drawing/2010/main" val="0"/>
              </a:ext>
            </a:extLst>
          </a:blip>
          <a:srcRect l="495" t="13578" r="22232"/>
          <a:stretch/>
        </p:blipFill>
        <p:spPr>
          <a:xfrm>
            <a:off x="-2041" y="0"/>
            <a:ext cx="9195699" cy="6864796"/>
          </a:xfrm>
          <a:prstGeom prst="rect">
            <a:avLst/>
          </a:prstGeom>
        </p:spPr>
      </p:pic>
      <p:pic>
        <p:nvPicPr>
          <p:cNvPr id="13" name="Picture 3" descr="A picture containing night sky&#10;&#10;Description automatically generated">
            <a:extLst>
              <a:ext uri="{FF2B5EF4-FFF2-40B4-BE49-F238E27FC236}">
                <a16:creationId xmlns:a16="http://schemas.microsoft.com/office/drawing/2014/main" id="{ACC3E62A-CBB9-7FCE-B273-266889E70956}"/>
              </a:ext>
            </a:extLst>
          </p:cNvPr>
          <p:cNvPicPr>
            <a:picLocks noChangeAspect="1"/>
          </p:cNvPicPr>
          <p:nvPr/>
        </p:nvPicPr>
        <p:blipFill>
          <a:blip r:embed="rId4"/>
          <a:stretch>
            <a:fillRect/>
          </a:stretch>
        </p:blipFill>
        <p:spPr>
          <a:xfrm>
            <a:off x="13033" y="3055713"/>
            <a:ext cx="9195699" cy="3810000"/>
          </a:xfrm>
          <a:prstGeom prst="rect">
            <a:avLst/>
          </a:prstGeom>
        </p:spPr>
      </p:pic>
      <p:sp>
        <p:nvSpPr>
          <p:cNvPr id="5" name="TextBox 4">
            <a:extLst>
              <a:ext uri="{FF2B5EF4-FFF2-40B4-BE49-F238E27FC236}">
                <a16:creationId xmlns:a16="http://schemas.microsoft.com/office/drawing/2014/main" id="{C4E18219-014D-EBB8-E43E-07FAF726744E}"/>
              </a:ext>
            </a:extLst>
          </p:cNvPr>
          <p:cNvSpPr txBox="1"/>
          <p:nvPr/>
        </p:nvSpPr>
        <p:spPr>
          <a:xfrm>
            <a:off x="1899557" y="2362741"/>
            <a:ext cx="5344887" cy="10515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600" dirty="0">
                <a:solidFill>
                  <a:srgbClr val="FFFFFF"/>
                </a:solidFill>
                <a:latin typeface="Brandon Grotesque BOLD"/>
              </a:rPr>
              <a:t>QUESTIONS?</a:t>
            </a:r>
            <a:endParaRPr lang="en-US" dirty="0">
              <a:solidFill>
                <a:srgbClr val="FFFFFF"/>
              </a:solidFill>
            </a:endParaRPr>
          </a:p>
        </p:txBody>
      </p:sp>
      <p:pic>
        <p:nvPicPr>
          <p:cNvPr id="8" name="Picture 8">
            <a:extLst>
              <a:ext uri="{FF2B5EF4-FFF2-40B4-BE49-F238E27FC236}">
                <a16:creationId xmlns:a16="http://schemas.microsoft.com/office/drawing/2014/main" id="{A9D99B44-7E98-8330-8330-DE47581C48D6}"/>
              </a:ext>
            </a:extLst>
          </p:cNvPr>
          <p:cNvPicPr>
            <a:picLocks noChangeAspect="1"/>
          </p:cNvPicPr>
          <p:nvPr/>
        </p:nvPicPr>
        <p:blipFill>
          <a:blip r:embed="rId5"/>
          <a:stretch>
            <a:fillRect/>
          </a:stretch>
        </p:blipFill>
        <p:spPr>
          <a:xfrm>
            <a:off x="1022639" y="5360235"/>
            <a:ext cx="119496" cy="223982"/>
          </a:xfrm>
          <a:prstGeom prst="rect">
            <a:avLst/>
          </a:prstGeom>
        </p:spPr>
      </p:pic>
      <p:pic>
        <p:nvPicPr>
          <p:cNvPr id="9" name="Picture 8">
            <a:extLst>
              <a:ext uri="{FF2B5EF4-FFF2-40B4-BE49-F238E27FC236}">
                <a16:creationId xmlns:a16="http://schemas.microsoft.com/office/drawing/2014/main" id="{6A5B2E83-4102-3103-42E8-8CDC310BBA22}"/>
              </a:ext>
            </a:extLst>
          </p:cNvPr>
          <p:cNvPicPr>
            <a:picLocks noChangeAspect="1"/>
          </p:cNvPicPr>
          <p:nvPr/>
        </p:nvPicPr>
        <p:blipFill>
          <a:blip r:embed="rId5"/>
          <a:stretch>
            <a:fillRect/>
          </a:stretch>
        </p:blipFill>
        <p:spPr>
          <a:xfrm>
            <a:off x="3799321" y="5360235"/>
            <a:ext cx="119496" cy="223982"/>
          </a:xfrm>
          <a:prstGeom prst="rect">
            <a:avLst/>
          </a:prstGeom>
        </p:spPr>
      </p:pic>
      <p:pic>
        <p:nvPicPr>
          <p:cNvPr id="10" name="Picture 8">
            <a:extLst>
              <a:ext uri="{FF2B5EF4-FFF2-40B4-BE49-F238E27FC236}">
                <a16:creationId xmlns:a16="http://schemas.microsoft.com/office/drawing/2014/main" id="{07216B9E-B3C4-A318-0DE4-34D34DD015DC}"/>
              </a:ext>
            </a:extLst>
          </p:cNvPr>
          <p:cNvPicPr>
            <a:picLocks noChangeAspect="1"/>
          </p:cNvPicPr>
          <p:nvPr/>
        </p:nvPicPr>
        <p:blipFill>
          <a:blip r:embed="rId5"/>
          <a:stretch>
            <a:fillRect/>
          </a:stretch>
        </p:blipFill>
        <p:spPr>
          <a:xfrm>
            <a:off x="5769703" y="5360235"/>
            <a:ext cx="119496" cy="223982"/>
          </a:xfrm>
          <a:prstGeom prst="rect">
            <a:avLst/>
          </a:prstGeom>
        </p:spPr>
      </p:pic>
      <p:sp>
        <p:nvSpPr>
          <p:cNvPr id="4" name="TextBox 3">
            <a:extLst>
              <a:ext uri="{FF2B5EF4-FFF2-40B4-BE49-F238E27FC236}">
                <a16:creationId xmlns:a16="http://schemas.microsoft.com/office/drawing/2014/main" id="{0BC90EE0-2AD4-092E-EE84-01B884768B3F}"/>
              </a:ext>
            </a:extLst>
          </p:cNvPr>
          <p:cNvSpPr txBox="1"/>
          <p:nvPr/>
        </p:nvSpPr>
        <p:spPr>
          <a:xfrm>
            <a:off x="1191491" y="5284036"/>
            <a:ext cx="238529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pPr>
            <a:r>
              <a:rPr lang="en-US" sz="1200" dirty="0">
                <a:solidFill>
                  <a:srgbClr val="FFFFFF"/>
                </a:solidFill>
                <a:latin typeface="Brandon Grotesque Black" panose="020B0503020203060202" pitchFamily="34" charset="77"/>
              </a:rPr>
              <a:t>NATIONAL HEADQUARTERS </a:t>
            </a:r>
            <a:endParaRPr lang="en-US" dirty="0">
              <a:latin typeface="Brandon Grotesque Black" panose="020B0503020203060202" pitchFamily="34" charset="77"/>
            </a:endParaRPr>
          </a:p>
          <a:p>
            <a:pPr>
              <a:lnSpc>
                <a:spcPct val="100000"/>
              </a:lnSpc>
            </a:pPr>
            <a:r>
              <a:rPr lang="en-US" sz="1200" dirty="0">
                <a:solidFill>
                  <a:srgbClr val="FFFFFF"/>
                </a:solidFill>
                <a:latin typeface="Brandon Grotesque Regular" panose="020B0503020203060202" pitchFamily="34" charset="77"/>
              </a:rPr>
              <a:t>First Nations Development Institute 2432 Main Street</a:t>
            </a:r>
          </a:p>
          <a:p>
            <a:pPr>
              <a:lnSpc>
                <a:spcPct val="100000"/>
              </a:lnSpc>
            </a:pPr>
            <a:r>
              <a:rPr lang="en-US" sz="1200" dirty="0">
                <a:solidFill>
                  <a:srgbClr val="FFFFFF"/>
                </a:solidFill>
                <a:latin typeface="Brandon Grotesque Regular" panose="020B0503020203060202" pitchFamily="34" charset="77"/>
              </a:rPr>
              <a:t>Longmont, CO 80501 </a:t>
            </a:r>
          </a:p>
        </p:txBody>
      </p:sp>
      <p:sp>
        <p:nvSpPr>
          <p:cNvPr id="6" name="TextBox 5">
            <a:extLst>
              <a:ext uri="{FF2B5EF4-FFF2-40B4-BE49-F238E27FC236}">
                <a16:creationId xmlns:a16="http://schemas.microsoft.com/office/drawing/2014/main" id="{EA9115A5-BD42-79B4-2F6A-48177AA62DDB}"/>
              </a:ext>
            </a:extLst>
          </p:cNvPr>
          <p:cNvSpPr txBox="1"/>
          <p:nvPr/>
        </p:nvSpPr>
        <p:spPr>
          <a:xfrm>
            <a:off x="3979719" y="5284036"/>
            <a:ext cx="1717538" cy="7953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pPr>
            <a:r>
              <a:rPr lang="en-US" sz="1200" dirty="0">
                <a:solidFill>
                  <a:srgbClr val="FFFFFF"/>
                </a:solidFill>
                <a:latin typeface="Brandon Grotesque Black" panose="020B0503020203060202" pitchFamily="34" charset="77"/>
              </a:rPr>
              <a:t>CONTACT</a:t>
            </a:r>
          </a:p>
          <a:p>
            <a:r>
              <a:rPr lang="en-US" sz="1200" dirty="0">
                <a:solidFill>
                  <a:schemeClr val="bg1"/>
                </a:solidFill>
                <a:latin typeface="Brandon Grotesque Regular" panose="020B0503020203060202" pitchFamily="34" charset="77"/>
                <a:cs typeface="Arial"/>
              </a:rPr>
              <a:t>Tel:  303.774.7836 </a:t>
            </a:r>
            <a:endParaRPr lang="en-US" dirty="0">
              <a:solidFill>
                <a:schemeClr val="bg1"/>
              </a:solidFill>
              <a:latin typeface="Brandon Grotesque Regular" panose="020B0503020203060202" pitchFamily="34" charset="77"/>
              <a:cs typeface="Arial"/>
            </a:endParaRPr>
          </a:p>
          <a:p>
            <a:r>
              <a:rPr lang="en-US" sz="1200" dirty="0">
                <a:solidFill>
                  <a:schemeClr val="bg1"/>
                </a:solidFill>
                <a:latin typeface="Brandon Grotesque Regular" panose="020B0503020203060202" pitchFamily="34" charset="77"/>
                <a:cs typeface="Arial"/>
              </a:rPr>
              <a:t>Fax: 303.774.7841 </a:t>
            </a:r>
            <a:r>
              <a:rPr lang="en-US" sz="1200" dirty="0">
                <a:solidFill>
                  <a:schemeClr val="bg1"/>
                </a:solidFill>
                <a:latin typeface="Brandon Grotesque Regular" panose="020B0503020203060202" pitchFamily="34" charset="77"/>
                <a:cs typeface="Arial"/>
                <a:hlinkClick r:id="rId6">
                  <a:extLst>
                    <a:ext uri="{A12FA001-AC4F-418D-AE19-62706E023703}">
                      <ahyp:hlinkClr xmlns:ahyp="http://schemas.microsoft.com/office/drawing/2018/hyperlinkcolor" val="tx"/>
                    </a:ext>
                  </a:extLst>
                </a:hlinkClick>
              </a:rPr>
              <a:t>info@firstnations.org</a:t>
            </a:r>
            <a:r>
              <a:rPr lang="en-US" sz="1200" dirty="0">
                <a:solidFill>
                  <a:schemeClr val="bg1"/>
                </a:solidFill>
                <a:latin typeface="Brandon Grotesque Regular" panose="020B0503020203060202" pitchFamily="34" charset="77"/>
                <a:cs typeface="Arial"/>
              </a:rPr>
              <a:t> </a:t>
            </a:r>
            <a:endParaRPr lang="en-US" dirty="0">
              <a:solidFill>
                <a:schemeClr val="bg1"/>
              </a:solidFill>
              <a:latin typeface="Brandon Grotesque Regular" panose="020B0503020203060202" pitchFamily="34" charset="77"/>
            </a:endParaRPr>
          </a:p>
        </p:txBody>
      </p:sp>
      <p:sp>
        <p:nvSpPr>
          <p:cNvPr id="11" name="TextBox 10">
            <a:extLst>
              <a:ext uri="{FF2B5EF4-FFF2-40B4-BE49-F238E27FC236}">
                <a16:creationId xmlns:a16="http://schemas.microsoft.com/office/drawing/2014/main" id="{D8B0C99C-3437-7030-0757-6BB0B1BCE4CA}"/>
              </a:ext>
            </a:extLst>
          </p:cNvPr>
          <p:cNvSpPr txBox="1"/>
          <p:nvPr/>
        </p:nvSpPr>
        <p:spPr>
          <a:xfrm>
            <a:off x="5961646" y="5284036"/>
            <a:ext cx="238529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pPr>
            <a:r>
              <a:rPr lang="en-US" sz="1200" dirty="0">
                <a:solidFill>
                  <a:srgbClr val="FFFFFF"/>
                </a:solidFill>
                <a:latin typeface="Brandon Grotesque Black" panose="020B0503020203060202" pitchFamily="34" charset="77"/>
              </a:rPr>
              <a:t>CONNECT</a:t>
            </a:r>
          </a:p>
        </p:txBody>
      </p:sp>
      <p:sp>
        <p:nvSpPr>
          <p:cNvPr id="12" name="TextBox 11">
            <a:extLst>
              <a:ext uri="{FF2B5EF4-FFF2-40B4-BE49-F238E27FC236}">
                <a16:creationId xmlns:a16="http://schemas.microsoft.com/office/drawing/2014/main" id="{0320E08A-C926-4446-09A3-6166B270ADEC}"/>
              </a:ext>
            </a:extLst>
          </p:cNvPr>
          <p:cNvSpPr txBox="1"/>
          <p:nvPr/>
        </p:nvSpPr>
        <p:spPr>
          <a:xfrm>
            <a:off x="6152146" y="5497626"/>
            <a:ext cx="2847109"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pPr>
            <a:r>
              <a:rPr lang="en-US" sz="1200" dirty="0">
                <a:solidFill>
                  <a:srgbClr val="FFFFFF"/>
                </a:solidFill>
                <a:latin typeface="Brandon Grotesque Regular" panose="020B0503020203060202" pitchFamily="34" charset="77"/>
                <a:cs typeface="Arial"/>
              </a:rPr>
              <a:t>firstnations.org</a:t>
            </a:r>
            <a:br>
              <a:rPr lang="en-US" sz="1200" dirty="0">
                <a:solidFill>
                  <a:srgbClr val="FFFFFF"/>
                </a:solidFill>
                <a:latin typeface="Brandon Grotesque Regular" panose="020B0503020203060202" pitchFamily="34" charset="77"/>
                <a:cs typeface="Arial"/>
              </a:rPr>
            </a:br>
            <a:r>
              <a:rPr lang="en-US" sz="1200" dirty="0">
                <a:solidFill>
                  <a:srgbClr val="FFFFFF"/>
                </a:solidFill>
                <a:latin typeface="Brandon Grotesque Regular" panose="020B0503020203060202" pitchFamily="34" charset="77"/>
                <a:cs typeface="Arial"/>
              </a:rPr>
              <a:t>fndi303</a:t>
            </a:r>
            <a:br>
              <a:rPr lang="en-US" sz="1200" dirty="0">
                <a:solidFill>
                  <a:srgbClr val="FFFFFF"/>
                </a:solidFill>
                <a:latin typeface="Brandon Grotesque Regular" panose="020B0503020203060202" pitchFamily="34" charset="77"/>
                <a:cs typeface="Arial"/>
              </a:rPr>
            </a:br>
            <a:r>
              <a:rPr lang="en-US" sz="1200" dirty="0">
                <a:solidFill>
                  <a:srgbClr val="FFFFFF"/>
                </a:solidFill>
                <a:latin typeface="Brandon Grotesque Regular" panose="020B0503020203060202" pitchFamily="34" charset="77"/>
                <a:cs typeface="Arial"/>
              </a:rPr>
              <a:t>First Nations Development Institute</a:t>
            </a:r>
          </a:p>
          <a:p>
            <a:pPr>
              <a:lnSpc>
                <a:spcPct val="100000"/>
              </a:lnSpc>
            </a:pPr>
            <a:r>
              <a:rPr lang="en-US" sz="1200" dirty="0" err="1">
                <a:solidFill>
                  <a:srgbClr val="FFFFFF"/>
                </a:solidFill>
                <a:latin typeface="Brandon Grotesque Regular" panose="020B0503020203060202" pitchFamily="34" charset="77"/>
              </a:rPr>
              <a:t>FirstNationsDevelopmentInstitute</a:t>
            </a:r>
            <a:endParaRPr lang="en-US" sz="1200" dirty="0">
              <a:solidFill>
                <a:srgbClr val="FFFFFF"/>
              </a:solidFill>
              <a:latin typeface="Brandon Grotesque Regular" panose="020B0503020203060202" pitchFamily="34" charset="77"/>
            </a:endParaRPr>
          </a:p>
          <a:p>
            <a:pPr>
              <a:lnSpc>
                <a:spcPct val="100000"/>
              </a:lnSpc>
            </a:pPr>
            <a:r>
              <a:rPr lang="en-US" sz="1200" dirty="0">
                <a:solidFill>
                  <a:srgbClr val="FFFFFF"/>
                </a:solidFill>
                <a:latin typeface="Brandon Grotesque Regular" panose="020B0503020203060202" pitchFamily="34" charset="77"/>
              </a:rPr>
              <a:t>@FNDI303</a:t>
            </a:r>
          </a:p>
        </p:txBody>
      </p:sp>
      <p:pic>
        <p:nvPicPr>
          <p:cNvPr id="14" name="Picture 14" descr="Icon&#10;&#10;Description automatically generated">
            <a:extLst>
              <a:ext uri="{FF2B5EF4-FFF2-40B4-BE49-F238E27FC236}">
                <a16:creationId xmlns:a16="http://schemas.microsoft.com/office/drawing/2014/main" id="{78EECC7D-6647-E825-4EAC-6E96E3E87AAC}"/>
              </a:ext>
            </a:extLst>
          </p:cNvPr>
          <p:cNvPicPr>
            <a:picLocks noChangeAspect="1"/>
          </p:cNvPicPr>
          <p:nvPr/>
        </p:nvPicPr>
        <p:blipFill>
          <a:blip r:embed="rId7"/>
          <a:stretch>
            <a:fillRect/>
          </a:stretch>
        </p:blipFill>
        <p:spPr>
          <a:xfrm>
            <a:off x="6049640" y="5739868"/>
            <a:ext cx="137374" cy="130186"/>
          </a:xfrm>
          <a:prstGeom prst="rect">
            <a:avLst/>
          </a:prstGeom>
        </p:spPr>
      </p:pic>
      <p:pic>
        <p:nvPicPr>
          <p:cNvPr id="15" name="Picture 15" descr="A picture containing text, clipart&#10;&#10;Description automatically generated">
            <a:extLst>
              <a:ext uri="{FF2B5EF4-FFF2-40B4-BE49-F238E27FC236}">
                <a16:creationId xmlns:a16="http://schemas.microsoft.com/office/drawing/2014/main" id="{BA1825F8-335E-8289-96FD-5B1A13E849CA}"/>
              </a:ext>
            </a:extLst>
          </p:cNvPr>
          <p:cNvPicPr>
            <a:picLocks noChangeAspect="1"/>
          </p:cNvPicPr>
          <p:nvPr/>
        </p:nvPicPr>
        <p:blipFill>
          <a:blip r:embed="rId8"/>
          <a:stretch>
            <a:fillRect/>
          </a:stretch>
        </p:blipFill>
        <p:spPr>
          <a:xfrm>
            <a:off x="6049289" y="5547849"/>
            <a:ext cx="142875" cy="131990"/>
          </a:xfrm>
          <a:prstGeom prst="rect">
            <a:avLst/>
          </a:prstGeom>
        </p:spPr>
      </p:pic>
      <p:pic>
        <p:nvPicPr>
          <p:cNvPr id="16" name="Picture 16" descr="Logo, icon&#10;&#10;Description automatically generated">
            <a:extLst>
              <a:ext uri="{FF2B5EF4-FFF2-40B4-BE49-F238E27FC236}">
                <a16:creationId xmlns:a16="http://schemas.microsoft.com/office/drawing/2014/main" id="{986A8454-203A-D4B6-3C63-98BDEF9140AB}"/>
              </a:ext>
            </a:extLst>
          </p:cNvPr>
          <p:cNvPicPr>
            <a:picLocks noChangeAspect="1"/>
          </p:cNvPicPr>
          <p:nvPr/>
        </p:nvPicPr>
        <p:blipFill>
          <a:blip r:embed="rId9"/>
          <a:stretch>
            <a:fillRect/>
          </a:stretch>
        </p:blipFill>
        <p:spPr>
          <a:xfrm>
            <a:off x="6059379" y="5933226"/>
            <a:ext cx="112581" cy="112581"/>
          </a:xfrm>
          <a:prstGeom prst="rect">
            <a:avLst/>
          </a:prstGeom>
        </p:spPr>
      </p:pic>
      <p:pic>
        <p:nvPicPr>
          <p:cNvPr id="17" name="Picture 8">
            <a:extLst>
              <a:ext uri="{FF2B5EF4-FFF2-40B4-BE49-F238E27FC236}">
                <a16:creationId xmlns:a16="http://schemas.microsoft.com/office/drawing/2014/main" id="{37728FB2-C562-4051-F1D8-860A57349144}"/>
              </a:ext>
            </a:extLst>
          </p:cNvPr>
          <p:cNvPicPr>
            <a:picLocks noChangeAspect="1"/>
          </p:cNvPicPr>
          <p:nvPr/>
        </p:nvPicPr>
        <p:blipFill>
          <a:blip r:embed="rId5"/>
          <a:stretch>
            <a:fillRect/>
          </a:stretch>
        </p:blipFill>
        <p:spPr>
          <a:xfrm rot="5400000">
            <a:off x="4524450" y="3166326"/>
            <a:ext cx="91013" cy="914397"/>
          </a:xfrm>
          <a:prstGeom prst="rect">
            <a:avLst/>
          </a:prstGeom>
        </p:spPr>
      </p:pic>
      <p:pic>
        <p:nvPicPr>
          <p:cNvPr id="18" name="Picture 17">
            <a:extLst>
              <a:ext uri="{FF2B5EF4-FFF2-40B4-BE49-F238E27FC236}">
                <a16:creationId xmlns:a16="http://schemas.microsoft.com/office/drawing/2014/main" id="{D948B42E-B8B6-67E4-EE10-03C248BDF487}"/>
              </a:ext>
            </a:extLst>
          </p:cNvPr>
          <p:cNvPicPr>
            <a:picLocks noChangeAspect="1"/>
          </p:cNvPicPr>
          <p:nvPr/>
        </p:nvPicPr>
        <p:blipFill>
          <a:blip r:embed="rId10"/>
          <a:stretch>
            <a:fillRect/>
          </a:stretch>
        </p:blipFill>
        <p:spPr>
          <a:xfrm>
            <a:off x="6054265" y="6108979"/>
            <a:ext cx="130186" cy="130186"/>
          </a:xfrm>
          <a:prstGeom prst="rect">
            <a:avLst/>
          </a:prstGeom>
        </p:spPr>
      </p:pic>
      <p:pic>
        <p:nvPicPr>
          <p:cNvPr id="19" name="Picture 18">
            <a:extLst>
              <a:ext uri="{FF2B5EF4-FFF2-40B4-BE49-F238E27FC236}">
                <a16:creationId xmlns:a16="http://schemas.microsoft.com/office/drawing/2014/main" id="{3DDAEAA1-CD56-92CC-AA11-CE4B22B0A11F}"/>
              </a:ext>
            </a:extLst>
          </p:cNvPr>
          <p:cNvPicPr>
            <a:picLocks noChangeAspect="1"/>
          </p:cNvPicPr>
          <p:nvPr/>
        </p:nvPicPr>
        <p:blipFill>
          <a:blip r:embed="rId11"/>
          <a:stretch>
            <a:fillRect/>
          </a:stretch>
        </p:blipFill>
        <p:spPr>
          <a:xfrm>
            <a:off x="6054265" y="6310512"/>
            <a:ext cx="137374" cy="111616"/>
          </a:xfrm>
          <a:prstGeom prst="rect">
            <a:avLst/>
          </a:prstGeom>
        </p:spPr>
      </p:pic>
    </p:spTree>
    <p:extLst>
      <p:ext uri="{BB962C8B-B14F-4D97-AF65-F5344CB8AC3E}">
        <p14:creationId xmlns:p14="http://schemas.microsoft.com/office/powerpoint/2010/main" val="420337209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outdoor, grass, sky, field&#10;&#10;Description automatically generated">
            <a:extLst>
              <a:ext uri="{FF2B5EF4-FFF2-40B4-BE49-F238E27FC236}">
                <a16:creationId xmlns:a16="http://schemas.microsoft.com/office/drawing/2014/main" id="{18797F1C-C490-3B14-0A90-A63A4E96A25A}"/>
              </a:ext>
            </a:extLst>
          </p:cNvPr>
          <p:cNvPicPr>
            <a:picLocks noChangeAspect="1"/>
          </p:cNvPicPr>
          <p:nvPr/>
        </p:nvPicPr>
        <p:blipFill rotWithShape="1">
          <a:blip r:embed="rId3"/>
          <a:srcRect l="39054" t="-30" r="23583" b="238"/>
          <a:stretch/>
        </p:blipFill>
        <p:spPr>
          <a:xfrm>
            <a:off x="-3062" y="2042"/>
            <a:ext cx="4587136" cy="6855969"/>
          </a:xfrm>
          <a:prstGeom prst="rect">
            <a:avLst/>
          </a:prstGeom>
        </p:spPr>
      </p:pic>
      <p:sp>
        <p:nvSpPr>
          <p:cNvPr id="4" name="Rectangle 3">
            <a:extLst>
              <a:ext uri="{FF2B5EF4-FFF2-40B4-BE49-F238E27FC236}">
                <a16:creationId xmlns:a16="http://schemas.microsoft.com/office/drawing/2014/main" id="{5FE3E062-A711-1966-263A-3CECA976595D}"/>
              </a:ext>
            </a:extLst>
          </p:cNvPr>
          <p:cNvSpPr/>
          <p:nvPr/>
        </p:nvSpPr>
        <p:spPr bwMode="auto">
          <a:xfrm>
            <a:off x="-1361" y="5443"/>
            <a:ext cx="4588328" cy="6860721"/>
          </a:xfrm>
          <a:prstGeom prst="rect">
            <a:avLst/>
          </a:prstGeom>
          <a:solidFill>
            <a:srgbClr val="FFFFFF">
              <a:alpha val="80000"/>
            </a:srgbClr>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6" name="TextBox 5">
            <a:extLst>
              <a:ext uri="{FF2B5EF4-FFF2-40B4-BE49-F238E27FC236}">
                <a16:creationId xmlns:a16="http://schemas.microsoft.com/office/drawing/2014/main" id="{BE884205-C0B4-6B77-4ADA-52C889429744}"/>
              </a:ext>
            </a:extLst>
          </p:cNvPr>
          <p:cNvSpPr txBox="1"/>
          <p:nvPr/>
        </p:nvSpPr>
        <p:spPr>
          <a:xfrm>
            <a:off x="278945" y="2122713"/>
            <a:ext cx="4190999" cy="529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000" dirty="0">
                <a:solidFill>
                  <a:srgbClr val="2A4443"/>
                </a:solidFill>
                <a:latin typeface="Brandon Grotesque BOLD"/>
              </a:rPr>
              <a:t>WEBINAR </a:t>
            </a:r>
            <a:r>
              <a:rPr lang="en-US" sz="3000" dirty="0">
                <a:solidFill>
                  <a:srgbClr val="F6921E"/>
                </a:solidFill>
                <a:latin typeface="Brandon Grotesque BOLD"/>
              </a:rPr>
              <a:t>AGENDA</a:t>
            </a:r>
          </a:p>
        </p:txBody>
      </p:sp>
      <p:sp>
        <p:nvSpPr>
          <p:cNvPr id="8" name="Rectangle 7">
            <a:extLst>
              <a:ext uri="{FF2B5EF4-FFF2-40B4-BE49-F238E27FC236}">
                <a16:creationId xmlns:a16="http://schemas.microsoft.com/office/drawing/2014/main" id="{58DBFAE5-EF58-5597-AFD5-76574CAC1FB5}"/>
              </a:ext>
            </a:extLst>
          </p:cNvPr>
          <p:cNvSpPr/>
          <p:nvPr/>
        </p:nvSpPr>
        <p:spPr bwMode="auto">
          <a:xfrm>
            <a:off x="400050" y="2652033"/>
            <a:ext cx="832756" cy="70757"/>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11" name="TextBox 10">
            <a:extLst>
              <a:ext uri="{FF2B5EF4-FFF2-40B4-BE49-F238E27FC236}">
                <a16:creationId xmlns:a16="http://schemas.microsoft.com/office/drawing/2014/main" id="{053BFB78-1DA8-6756-5E36-FFD0FFF3DBA5}"/>
              </a:ext>
            </a:extLst>
          </p:cNvPr>
          <p:cNvSpPr txBox="1"/>
          <p:nvPr/>
        </p:nvSpPr>
        <p:spPr>
          <a:xfrm>
            <a:off x="5231944" y="1676400"/>
            <a:ext cx="1020535" cy="8651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dirty="0">
                <a:solidFill>
                  <a:srgbClr val="F6921E"/>
                </a:solidFill>
                <a:latin typeface="Brandon Grotesque BOLD"/>
              </a:rPr>
              <a:t>01</a:t>
            </a:r>
          </a:p>
        </p:txBody>
      </p:sp>
      <p:sp>
        <p:nvSpPr>
          <p:cNvPr id="12" name="TextBox 11">
            <a:extLst>
              <a:ext uri="{FF2B5EF4-FFF2-40B4-BE49-F238E27FC236}">
                <a16:creationId xmlns:a16="http://schemas.microsoft.com/office/drawing/2014/main" id="{84666C68-996A-44E0-F1CB-729E28016378}"/>
              </a:ext>
            </a:extLst>
          </p:cNvPr>
          <p:cNvSpPr txBox="1"/>
          <p:nvPr/>
        </p:nvSpPr>
        <p:spPr>
          <a:xfrm>
            <a:off x="5218337" y="2667000"/>
            <a:ext cx="1020535" cy="8651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dirty="0">
                <a:solidFill>
                  <a:srgbClr val="F6921E"/>
                </a:solidFill>
                <a:latin typeface="Brandon Grotesque BOLD"/>
              </a:rPr>
              <a:t>02</a:t>
            </a:r>
          </a:p>
        </p:txBody>
      </p:sp>
      <p:sp>
        <p:nvSpPr>
          <p:cNvPr id="13" name="TextBox 12">
            <a:extLst>
              <a:ext uri="{FF2B5EF4-FFF2-40B4-BE49-F238E27FC236}">
                <a16:creationId xmlns:a16="http://schemas.microsoft.com/office/drawing/2014/main" id="{D39657DD-4343-7933-C847-30D6CF10C896}"/>
              </a:ext>
            </a:extLst>
          </p:cNvPr>
          <p:cNvSpPr txBox="1"/>
          <p:nvPr/>
        </p:nvSpPr>
        <p:spPr>
          <a:xfrm>
            <a:off x="5221739" y="3695942"/>
            <a:ext cx="1013731" cy="8651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dirty="0">
                <a:solidFill>
                  <a:srgbClr val="F6921E"/>
                </a:solidFill>
                <a:latin typeface="Brandon Grotesque BOLD"/>
              </a:rPr>
              <a:t>03</a:t>
            </a:r>
          </a:p>
        </p:txBody>
      </p:sp>
      <p:sp>
        <p:nvSpPr>
          <p:cNvPr id="14" name="TextBox 13">
            <a:extLst>
              <a:ext uri="{FF2B5EF4-FFF2-40B4-BE49-F238E27FC236}">
                <a16:creationId xmlns:a16="http://schemas.microsoft.com/office/drawing/2014/main" id="{CF3C3F52-BBA4-03D2-A677-CEFA895DEB2E}"/>
              </a:ext>
            </a:extLst>
          </p:cNvPr>
          <p:cNvSpPr txBox="1"/>
          <p:nvPr/>
        </p:nvSpPr>
        <p:spPr>
          <a:xfrm>
            <a:off x="5191123" y="4724400"/>
            <a:ext cx="1074963" cy="8651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5400" dirty="0">
                <a:solidFill>
                  <a:srgbClr val="F6921E"/>
                </a:solidFill>
                <a:latin typeface="Brandon Grotesque BOLD"/>
              </a:rPr>
              <a:t>04</a:t>
            </a:r>
          </a:p>
        </p:txBody>
      </p:sp>
      <p:sp>
        <p:nvSpPr>
          <p:cNvPr id="17" name="TextBox 16">
            <a:extLst>
              <a:ext uri="{FF2B5EF4-FFF2-40B4-BE49-F238E27FC236}">
                <a16:creationId xmlns:a16="http://schemas.microsoft.com/office/drawing/2014/main" id="{932FE988-49C0-9126-4C1D-635FB45E1411}"/>
              </a:ext>
            </a:extLst>
          </p:cNvPr>
          <p:cNvSpPr txBox="1"/>
          <p:nvPr/>
        </p:nvSpPr>
        <p:spPr>
          <a:xfrm>
            <a:off x="6259284" y="1724025"/>
            <a:ext cx="2054679" cy="6076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randon Grotesque Medium"/>
                <a:cs typeface="Arial"/>
              </a:rPr>
              <a:t>Overview of Fellowship Partners</a:t>
            </a:r>
          </a:p>
        </p:txBody>
      </p:sp>
      <p:sp>
        <p:nvSpPr>
          <p:cNvPr id="18" name="TextBox 17">
            <a:extLst>
              <a:ext uri="{FF2B5EF4-FFF2-40B4-BE49-F238E27FC236}">
                <a16:creationId xmlns:a16="http://schemas.microsoft.com/office/drawing/2014/main" id="{042DF5A5-E975-7F45-1ED4-F4F64520EE29}"/>
              </a:ext>
            </a:extLst>
          </p:cNvPr>
          <p:cNvSpPr txBox="1"/>
          <p:nvPr/>
        </p:nvSpPr>
        <p:spPr>
          <a:xfrm>
            <a:off x="6238873" y="2756807"/>
            <a:ext cx="2054679" cy="6076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randon Grotesque Medium"/>
                <a:cs typeface="Arial"/>
              </a:rPr>
              <a:t>Fellowship Program &amp; Experience</a:t>
            </a:r>
          </a:p>
        </p:txBody>
      </p:sp>
      <p:sp>
        <p:nvSpPr>
          <p:cNvPr id="19" name="TextBox 18">
            <a:extLst>
              <a:ext uri="{FF2B5EF4-FFF2-40B4-BE49-F238E27FC236}">
                <a16:creationId xmlns:a16="http://schemas.microsoft.com/office/drawing/2014/main" id="{218538A6-394A-749F-BE43-C9487B7578F6}"/>
              </a:ext>
            </a:extLst>
          </p:cNvPr>
          <p:cNvSpPr txBox="1"/>
          <p:nvPr/>
        </p:nvSpPr>
        <p:spPr>
          <a:xfrm>
            <a:off x="6259284" y="3657600"/>
            <a:ext cx="2054679" cy="8700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randon Grotesque Medium"/>
                <a:cs typeface="Arial"/>
              </a:rPr>
              <a:t>Walk-through of online application process</a:t>
            </a:r>
          </a:p>
        </p:txBody>
      </p:sp>
      <p:sp>
        <p:nvSpPr>
          <p:cNvPr id="20" name="TextBox 19">
            <a:extLst>
              <a:ext uri="{FF2B5EF4-FFF2-40B4-BE49-F238E27FC236}">
                <a16:creationId xmlns:a16="http://schemas.microsoft.com/office/drawing/2014/main" id="{DEE92E60-F5EF-E40D-CED4-B0204B0157A0}"/>
              </a:ext>
            </a:extLst>
          </p:cNvPr>
          <p:cNvSpPr txBox="1"/>
          <p:nvPr/>
        </p:nvSpPr>
        <p:spPr>
          <a:xfrm>
            <a:off x="6235470" y="4979597"/>
            <a:ext cx="2054679" cy="354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Brandon Grotesque Medium"/>
                <a:cs typeface="Arial"/>
              </a:rPr>
              <a:t>Question &amp; Answer</a:t>
            </a:r>
          </a:p>
        </p:txBody>
      </p:sp>
    </p:spTree>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96D28"/>
        </a:solidFill>
        <a:effectLst/>
      </p:bgPr>
    </p:bg>
    <p:spTree>
      <p:nvGrpSpPr>
        <p:cNvPr id="1" name=""/>
        <p:cNvGrpSpPr/>
        <p:nvPr/>
      </p:nvGrpSpPr>
      <p:grpSpPr>
        <a:xfrm>
          <a:off x="0" y="0"/>
          <a:ext cx="0" cy="0"/>
          <a:chOff x="0" y="0"/>
          <a:chExt cx="0" cy="0"/>
        </a:xfrm>
      </p:grpSpPr>
      <p:pic>
        <p:nvPicPr>
          <p:cNvPr id="3" name="Picture 4" descr="Background pattern&#10;&#10;Description automatically generated">
            <a:extLst>
              <a:ext uri="{FF2B5EF4-FFF2-40B4-BE49-F238E27FC236}">
                <a16:creationId xmlns:a16="http://schemas.microsoft.com/office/drawing/2014/main" id="{2823B780-D116-B136-F007-A39E88D349FD}"/>
              </a:ext>
            </a:extLst>
          </p:cNvPr>
          <p:cNvPicPr>
            <a:picLocks noChangeAspect="1"/>
          </p:cNvPicPr>
          <p:nvPr/>
        </p:nvPicPr>
        <p:blipFill>
          <a:blip r:embed="rId3"/>
          <a:stretch>
            <a:fillRect/>
          </a:stretch>
        </p:blipFill>
        <p:spPr>
          <a:xfrm>
            <a:off x="2721" y="4274885"/>
            <a:ext cx="9145360" cy="2580872"/>
          </a:xfrm>
          <a:prstGeom prst="rect">
            <a:avLst/>
          </a:prstGeom>
        </p:spPr>
      </p:pic>
      <p:sp>
        <p:nvSpPr>
          <p:cNvPr id="7" name="TextBox 6">
            <a:extLst>
              <a:ext uri="{FF2B5EF4-FFF2-40B4-BE49-F238E27FC236}">
                <a16:creationId xmlns:a16="http://schemas.microsoft.com/office/drawing/2014/main" id="{925CF26A-F2BD-1B8A-A1D0-1C7A7B1A2633}"/>
              </a:ext>
            </a:extLst>
          </p:cNvPr>
          <p:cNvSpPr txBox="1"/>
          <p:nvPr/>
        </p:nvSpPr>
        <p:spPr>
          <a:xfrm>
            <a:off x="2075088" y="381000"/>
            <a:ext cx="5007427" cy="67840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Important Dates*</a:t>
            </a:r>
          </a:p>
        </p:txBody>
      </p:sp>
      <p:sp>
        <p:nvSpPr>
          <p:cNvPr id="9" name="Rectangle 8">
            <a:extLst>
              <a:ext uri="{FF2B5EF4-FFF2-40B4-BE49-F238E27FC236}">
                <a16:creationId xmlns:a16="http://schemas.microsoft.com/office/drawing/2014/main" id="{FC62CD96-D6C4-25D9-726D-CBE831634F45}"/>
              </a:ext>
            </a:extLst>
          </p:cNvPr>
          <p:cNvSpPr/>
          <p:nvPr/>
        </p:nvSpPr>
        <p:spPr bwMode="auto">
          <a:xfrm>
            <a:off x="4155621" y="1059999"/>
            <a:ext cx="832756" cy="70757"/>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graphicFrame>
        <p:nvGraphicFramePr>
          <p:cNvPr id="13" name="Content Placeholder 5">
            <a:extLst>
              <a:ext uri="{FF2B5EF4-FFF2-40B4-BE49-F238E27FC236}">
                <a16:creationId xmlns:a16="http://schemas.microsoft.com/office/drawing/2014/main" id="{4E3A9CFD-2EAF-4CCF-AC76-864DF3AF04B4}"/>
              </a:ext>
            </a:extLst>
          </p:cNvPr>
          <p:cNvGraphicFramePr>
            <a:graphicFrameLocks/>
          </p:cNvGraphicFramePr>
          <p:nvPr>
            <p:extLst>
              <p:ext uri="{D42A27DB-BD31-4B8C-83A1-F6EECF244321}">
                <p14:modId xmlns:p14="http://schemas.microsoft.com/office/powerpoint/2010/main" val="600152771"/>
              </p:ext>
            </p:extLst>
          </p:nvPr>
        </p:nvGraphicFramePr>
        <p:xfrm>
          <a:off x="228600" y="1371601"/>
          <a:ext cx="8686800" cy="5257802"/>
        </p:xfrm>
        <a:graphic>
          <a:graphicData uri="http://schemas.openxmlformats.org/drawingml/2006/table">
            <a:tbl>
              <a:tblPr firstRow="1" bandRow="1">
                <a:tableStyleId>{793D81CF-94F2-401A-BA57-92F5A7B2D0C5}</a:tableStyleId>
              </a:tblPr>
              <a:tblGrid>
                <a:gridCol w="2536853">
                  <a:extLst>
                    <a:ext uri="{9D8B030D-6E8A-4147-A177-3AD203B41FA5}">
                      <a16:colId xmlns:a16="http://schemas.microsoft.com/office/drawing/2014/main" val="626648257"/>
                    </a:ext>
                  </a:extLst>
                </a:gridCol>
                <a:gridCol w="6149947">
                  <a:extLst>
                    <a:ext uri="{9D8B030D-6E8A-4147-A177-3AD203B41FA5}">
                      <a16:colId xmlns:a16="http://schemas.microsoft.com/office/drawing/2014/main" val="3116691547"/>
                    </a:ext>
                  </a:extLst>
                </a:gridCol>
              </a:tblGrid>
              <a:tr h="416538">
                <a:tc>
                  <a:txBody>
                    <a:bodyPr/>
                    <a:lstStyle/>
                    <a:p>
                      <a:r>
                        <a:rPr lang="en-US" sz="1600" dirty="0">
                          <a:latin typeface="Brandon Grotesque Regular" panose="020B0503020203060202" pitchFamily="34" charset="0"/>
                        </a:rPr>
                        <a:t>Date</a:t>
                      </a:r>
                    </a:p>
                  </a:txBody>
                  <a:tcPr>
                    <a:solidFill>
                      <a:srgbClr val="000000">
                        <a:alpha val="34902"/>
                      </a:srgbClr>
                    </a:solidFill>
                  </a:tcPr>
                </a:tc>
                <a:tc>
                  <a:txBody>
                    <a:bodyPr/>
                    <a:lstStyle/>
                    <a:p>
                      <a:r>
                        <a:rPr lang="en-US" sz="1600" dirty="0">
                          <a:latin typeface="Brandon Grotesque Regular" panose="020B0503020203060202" pitchFamily="34" charset="0"/>
                        </a:rPr>
                        <a:t>Activity</a:t>
                      </a:r>
                    </a:p>
                  </a:txBody>
                  <a:tcPr>
                    <a:solidFill>
                      <a:srgbClr val="000000">
                        <a:alpha val="34902"/>
                      </a:srgbClr>
                    </a:solidFill>
                  </a:tcPr>
                </a:tc>
                <a:extLst>
                  <a:ext uri="{0D108BD9-81ED-4DB2-BD59-A6C34878D82A}">
                    <a16:rowId xmlns:a16="http://schemas.microsoft.com/office/drawing/2014/main" val="2945685062"/>
                  </a:ext>
                </a:extLst>
              </a:tr>
              <a:tr h="597506">
                <a:tc>
                  <a:txBody>
                    <a:bodyPr/>
                    <a:lstStyle/>
                    <a:p>
                      <a:r>
                        <a:rPr lang="en-US" sz="1600" b="0" dirty="0">
                          <a:solidFill>
                            <a:schemeClr val="bg1"/>
                          </a:solidFill>
                          <a:latin typeface="Brandon Grotesque Regular" panose="020B0503020203060202" pitchFamily="34" charset="0"/>
                        </a:rPr>
                        <a:t>April 23, 2025</a:t>
                      </a:r>
                    </a:p>
                  </a:txBody>
                  <a:tcPr>
                    <a:solidFill>
                      <a:srgbClr val="000000">
                        <a:alpha val="20000"/>
                      </a:srgbClr>
                    </a:solidFill>
                  </a:tcPr>
                </a:tc>
                <a:tc>
                  <a:txBody>
                    <a:bodyPr/>
                    <a:lstStyle/>
                    <a:p>
                      <a:pPr marL="0" indent="0">
                        <a:buFont typeface="Arial" panose="020B0604020202020204" pitchFamily="34" charset="0"/>
                        <a:buNone/>
                      </a:pPr>
                      <a:r>
                        <a:rPr lang="en-US" sz="1600" b="0" dirty="0">
                          <a:solidFill>
                            <a:schemeClr val="bg1"/>
                          </a:solidFill>
                          <a:latin typeface="Brandon Grotesque Regular" panose="020B0503020203060202" pitchFamily="34" charset="0"/>
                        </a:rPr>
                        <a:t>Deadline to apply for exemption to online application system. Please email </a:t>
                      </a:r>
                      <a:r>
                        <a:rPr lang="en-US" sz="1600" b="0" dirty="0">
                          <a:solidFill>
                            <a:srgbClr val="B0C2CA"/>
                          </a:solidFill>
                          <a:latin typeface="Brandon Grotesque Regular" panose="020B0503020203060202" pitchFamily="34" charset="0"/>
                          <a:hlinkClick r:id="rId4">
                            <a:extLst>
                              <a:ext uri="{A12FA001-AC4F-418D-AE19-62706E023703}">
                                <ahyp:hlinkClr xmlns:ahyp="http://schemas.microsoft.com/office/drawing/2018/hyperlinkcolor" val="tx"/>
                              </a:ext>
                            </a:extLst>
                          </a:hlinkClick>
                        </a:rPr>
                        <a:t>grantmaking@firstnations.org</a:t>
                      </a:r>
                      <a:r>
                        <a:rPr lang="en-US" sz="1600" b="0" dirty="0">
                          <a:solidFill>
                            <a:schemeClr val="bg1"/>
                          </a:solidFill>
                          <a:latin typeface="Brandon Grotesque Regular" panose="020B0503020203060202" pitchFamily="34" charset="0"/>
                        </a:rPr>
                        <a:t> to request.</a:t>
                      </a:r>
                    </a:p>
                  </a:txBody>
                  <a:tcPr>
                    <a:solidFill>
                      <a:srgbClr val="000000">
                        <a:alpha val="20000"/>
                      </a:srgbClr>
                    </a:solidFill>
                  </a:tcPr>
                </a:tc>
                <a:extLst>
                  <a:ext uri="{0D108BD9-81ED-4DB2-BD59-A6C34878D82A}">
                    <a16:rowId xmlns:a16="http://schemas.microsoft.com/office/drawing/2014/main" val="3985398471"/>
                  </a:ext>
                </a:extLst>
              </a:tr>
              <a:tr h="369654">
                <a:tc>
                  <a:txBody>
                    <a:bodyPr/>
                    <a:lstStyle/>
                    <a:p>
                      <a:r>
                        <a:rPr lang="en-US" sz="1800" b="0" u="sng" dirty="0">
                          <a:solidFill>
                            <a:schemeClr val="bg1"/>
                          </a:solidFill>
                          <a:latin typeface="Brandon Grotesque Bold" panose="020B0803020203060202" pitchFamily="34" charset="0"/>
                        </a:rPr>
                        <a:t>April 30, 2025</a:t>
                      </a:r>
                    </a:p>
                  </a:txBody>
                  <a:tcPr>
                    <a:solidFill>
                      <a:srgbClr val="000000">
                        <a:alpha val="20000"/>
                      </a:srgbClr>
                    </a:solidFill>
                  </a:tcPr>
                </a:tc>
                <a:tc>
                  <a:txBody>
                    <a:bodyPr/>
                    <a:lstStyle/>
                    <a:p>
                      <a:pPr marL="0" indent="0">
                        <a:buFont typeface="Arial" panose="020B0604020202020204" pitchFamily="34" charset="0"/>
                        <a:buNone/>
                      </a:pPr>
                      <a:r>
                        <a:rPr lang="en-US" sz="1800" b="0" u="sng" dirty="0">
                          <a:solidFill>
                            <a:schemeClr val="bg1"/>
                          </a:solidFill>
                          <a:latin typeface="Brandon Grotesque Bold" panose="020B0803020203060202" pitchFamily="34" charset="0"/>
                        </a:rPr>
                        <a:t>Stage 1 applications are due at 5:00 p.m. MDT.</a:t>
                      </a:r>
                    </a:p>
                  </a:txBody>
                  <a:tcPr>
                    <a:solidFill>
                      <a:srgbClr val="000000">
                        <a:alpha val="20000"/>
                      </a:srgbClr>
                    </a:solidFill>
                  </a:tcPr>
                </a:tc>
                <a:extLst>
                  <a:ext uri="{0D108BD9-81ED-4DB2-BD59-A6C34878D82A}">
                    <a16:rowId xmlns:a16="http://schemas.microsoft.com/office/drawing/2014/main" val="3489065543"/>
                  </a:ext>
                </a:extLst>
              </a:tr>
              <a:tr h="597506">
                <a:tc>
                  <a:txBody>
                    <a:bodyPr/>
                    <a:lstStyle/>
                    <a:p>
                      <a:r>
                        <a:rPr lang="en-US" sz="1600" b="0" dirty="0">
                          <a:solidFill>
                            <a:schemeClr val="bg1"/>
                          </a:solidFill>
                          <a:latin typeface="Brandon Grotesque Regular" panose="020B0503020203060202" pitchFamily="34" charset="0"/>
                        </a:rPr>
                        <a:t>On or before July 7, 2025</a:t>
                      </a:r>
                    </a:p>
                  </a:txBody>
                  <a:tcPr>
                    <a:solidFill>
                      <a:srgbClr val="000000">
                        <a:alpha val="20000"/>
                      </a:srgbClr>
                    </a:solidFill>
                  </a:tcPr>
                </a:tc>
                <a:tc>
                  <a:txBody>
                    <a:bodyPr/>
                    <a:lstStyle/>
                    <a:p>
                      <a:pPr marL="0" indent="0">
                        <a:buFont typeface="Arial" panose="020B0604020202020204" pitchFamily="34" charset="0"/>
                        <a:buNone/>
                      </a:pPr>
                      <a:r>
                        <a:rPr lang="en-US" sz="1600" dirty="0">
                          <a:solidFill>
                            <a:schemeClr val="bg1"/>
                          </a:solidFill>
                          <a:latin typeface="Brandon Grotesque Regular" panose="020B0503020203060202" pitchFamily="34" charset="0"/>
                        </a:rPr>
                        <a:t>Notifications sent regarding the status of Stage 1 applications.</a:t>
                      </a:r>
                    </a:p>
                    <a:p>
                      <a:pPr marL="0" indent="0">
                        <a:buFont typeface="Arial" panose="020B0604020202020204" pitchFamily="34" charset="0"/>
                        <a:buNone/>
                      </a:pPr>
                      <a:r>
                        <a:rPr lang="en-US" sz="1600" dirty="0">
                          <a:solidFill>
                            <a:schemeClr val="bg1"/>
                          </a:solidFill>
                          <a:latin typeface="Brandon Grotesque Regular" panose="020B0503020203060202" pitchFamily="34" charset="0"/>
                        </a:rPr>
                        <a:t>Up to 100 applicants will be invited to submit a Stage 2 application.</a:t>
                      </a:r>
                    </a:p>
                  </a:txBody>
                  <a:tcPr>
                    <a:solidFill>
                      <a:srgbClr val="000000">
                        <a:alpha val="20000"/>
                      </a:srgbClr>
                    </a:solidFill>
                  </a:tcPr>
                </a:tc>
                <a:extLst>
                  <a:ext uri="{0D108BD9-81ED-4DB2-BD59-A6C34878D82A}">
                    <a16:rowId xmlns:a16="http://schemas.microsoft.com/office/drawing/2014/main" val="2615346555"/>
                  </a:ext>
                </a:extLst>
              </a:tr>
              <a:tr h="597506">
                <a:tc>
                  <a:txBody>
                    <a:bodyPr/>
                    <a:lstStyle/>
                    <a:p>
                      <a:r>
                        <a:rPr lang="en-US" sz="1600" dirty="0">
                          <a:solidFill>
                            <a:schemeClr val="bg1"/>
                          </a:solidFill>
                          <a:latin typeface="Brandon Grotesque Regular" panose="020B0503020203060202" pitchFamily="34" charset="0"/>
                        </a:rPr>
                        <a:t>July 30, 2025</a:t>
                      </a:r>
                      <a:endParaRPr lang="en-US" sz="1600" b="1" dirty="0">
                        <a:solidFill>
                          <a:schemeClr val="bg1"/>
                        </a:solidFill>
                        <a:latin typeface="Brandon Grotesque Regular" panose="020B0503020203060202" pitchFamily="34" charset="0"/>
                      </a:endParaRPr>
                    </a:p>
                  </a:txBody>
                  <a:tcPr>
                    <a:solidFill>
                      <a:srgbClr val="000000">
                        <a:alpha val="20000"/>
                      </a:srgbClr>
                    </a:solidFill>
                  </a:tcPr>
                </a:tc>
                <a:tc>
                  <a:txBody>
                    <a:bodyPr/>
                    <a:lstStyle/>
                    <a:p>
                      <a:pPr marL="0" indent="0">
                        <a:buFont typeface="Arial" panose="020B0604020202020204" pitchFamily="34" charset="0"/>
                        <a:buNone/>
                      </a:pPr>
                      <a:r>
                        <a:rPr lang="en-US" sz="1600" dirty="0">
                          <a:solidFill>
                            <a:schemeClr val="bg1"/>
                          </a:solidFill>
                          <a:latin typeface="Brandon Grotesque Regular" panose="020B0503020203060202" pitchFamily="34" charset="0"/>
                        </a:rPr>
                        <a:t>Deadline for Stage 2 application and required attachments.</a:t>
                      </a:r>
                    </a:p>
                    <a:p>
                      <a:pPr marL="0" indent="0">
                        <a:buFont typeface="Arial" panose="020B0604020202020204" pitchFamily="34" charset="0"/>
                        <a:buNone/>
                      </a:pPr>
                      <a:r>
                        <a:rPr lang="en-US" sz="1600" dirty="0">
                          <a:solidFill>
                            <a:schemeClr val="bg1"/>
                          </a:solidFill>
                          <a:latin typeface="Brandon Grotesque Regular" panose="020B0503020203060202" pitchFamily="34" charset="0"/>
                        </a:rPr>
                        <a:t>Q&amp;A webinar will be held prior to the Stage 2 deadline.</a:t>
                      </a:r>
                    </a:p>
                  </a:txBody>
                  <a:tcPr>
                    <a:solidFill>
                      <a:srgbClr val="000000">
                        <a:alpha val="20000"/>
                      </a:srgbClr>
                    </a:solidFill>
                  </a:tcPr>
                </a:tc>
                <a:extLst>
                  <a:ext uri="{0D108BD9-81ED-4DB2-BD59-A6C34878D82A}">
                    <a16:rowId xmlns:a16="http://schemas.microsoft.com/office/drawing/2014/main" val="281194985"/>
                  </a:ext>
                </a:extLst>
              </a:tr>
              <a:tr h="616249">
                <a:tc>
                  <a:txBody>
                    <a:bodyPr/>
                    <a:lstStyle/>
                    <a:p>
                      <a:r>
                        <a:rPr lang="en-US" sz="1600" b="0" dirty="0">
                          <a:solidFill>
                            <a:schemeClr val="bg1"/>
                          </a:solidFill>
                          <a:latin typeface="Brandon Grotesque Regular" panose="020B0503020203060202" pitchFamily="34" charset="0"/>
                        </a:rPr>
                        <a:t>On or before September 22, 2025</a:t>
                      </a:r>
                    </a:p>
                  </a:txBody>
                  <a:tcPr>
                    <a:solidFill>
                      <a:srgbClr val="000000">
                        <a:alpha val="20000"/>
                      </a:srgbClr>
                    </a:solidFill>
                  </a:tcPr>
                </a:tc>
                <a:tc>
                  <a:txBody>
                    <a:bodyPr/>
                    <a:lstStyle/>
                    <a:p>
                      <a:pPr marL="0" indent="0">
                        <a:buFont typeface="Arial" panose="020B0604020202020204" pitchFamily="34" charset="0"/>
                        <a:buNone/>
                      </a:pPr>
                      <a:r>
                        <a:rPr lang="en-US" sz="1600" b="0" dirty="0">
                          <a:solidFill>
                            <a:schemeClr val="bg1"/>
                          </a:solidFill>
                          <a:latin typeface="Brandon Grotesque Regular" panose="020B0503020203060202" pitchFamily="34" charset="0"/>
                        </a:rPr>
                        <a:t>Notifications sent regarding status of Stage 2 applications.</a:t>
                      </a:r>
                    </a:p>
                    <a:p>
                      <a:pPr marL="0" indent="0">
                        <a:buFont typeface="Arial" panose="020B0604020202020204" pitchFamily="34" charset="0"/>
                        <a:buNone/>
                      </a:pPr>
                      <a:r>
                        <a:rPr lang="en-US" sz="1600" b="0" dirty="0">
                          <a:solidFill>
                            <a:schemeClr val="bg1"/>
                          </a:solidFill>
                          <a:latin typeface="Brandon Grotesque Regular" panose="020B0503020203060202" pitchFamily="34" charset="0"/>
                        </a:rPr>
                        <a:t>20 candidates will be invited for in-person interviews</a:t>
                      </a:r>
                    </a:p>
                  </a:txBody>
                  <a:tcPr>
                    <a:solidFill>
                      <a:srgbClr val="000000">
                        <a:alpha val="20000"/>
                      </a:srgbClr>
                    </a:solidFill>
                  </a:tcPr>
                </a:tc>
                <a:extLst>
                  <a:ext uri="{0D108BD9-81ED-4DB2-BD59-A6C34878D82A}">
                    <a16:rowId xmlns:a16="http://schemas.microsoft.com/office/drawing/2014/main" val="105347294"/>
                  </a:ext>
                </a:extLst>
              </a:tr>
              <a:tr h="849088">
                <a:tc>
                  <a:txBody>
                    <a:bodyPr/>
                    <a:lstStyle/>
                    <a:p>
                      <a:r>
                        <a:rPr lang="en-US" sz="1600" dirty="0">
                          <a:solidFill>
                            <a:schemeClr val="bg1"/>
                          </a:solidFill>
                          <a:latin typeface="Brandon Grotesque Regular" panose="020B0503020203060202" pitchFamily="34" charset="0"/>
                        </a:rPr>
                        <a:t>October 20-23, 2025</a:t>
                      </a:r>
                      <a:endParaRPr lang="en-US" sz="1600" b="1" dirty="0">
                        <a:solidFill>
                          <a:schemeClr val="bg1"/>
                        </a:solidFill>
                        <a:latin typeface="Brandon Grotesque Regular" panose="020B0503020203060202" pitchFamily="34" charset="0"/>
                      </a:endParaRPr>
                    </a:p>
                  </a:txBody>
                  <a:tcPr>
                    <a:solidFill>
                      <a:srgbClr val="000000">
                        <a:alpha val="20000"/>
                      </a:srgbClr>
                    </a:solidFill>
                  </a:tcPr>
                </a:tc>
                <a:tc>
                  <a:txBody>
                    <a:bodyPr/>
                    <a:lstStyle/>
                    <a:p>
                      <a:pPr marL="0" indent="0">
                        <a:buFont typeface="Arial" panose="020B0604020202020204" pitchFamily="34" charset="0"/>
                        <a:buNone/>
                      </a:pPr>
                      <a:r>
                        <a:rPr lang="en-US" sz="1600" dirty="0">
                          <a:solidFill>
                            <a:schemeClr val="bg1"/>
                          </a:solidFill>
                          <a:latin typeface="Brandon Grotesque Regular" panose="020B0503020203060202" pitchFamily="34" charset="0"/>
                        </a:rPr>
                        <a:t>Interviews are anticipated to occur in-person with the Advisory Committee in Albuquerque, NM. First Nations will cover all travel and accommodation expenses for semifinalists.</a:t>
                      </a:r>
                    </a:p>
                  </a:txBody>
                  <a:tcPr>
                    <a:solidFill>
                      <a:srgbClr val="000000">
                        <a:alpha val="20000"/>
                      </a:srgbClr>
                    </a:solidFill>
                  </a:tcPr>
                </a:tc>
                <a:extLst>
                  <a:ext uri="{0D108BD9-81ED-4DB2-BD59-A6C34878D82A}">
                    <a16:rowId xmlns:a16="http://schemas.microsoft.com/office/drawing/2014/main" val="2768798931"/>
                  </a:ext>
                </a:extLst>
              </a:tr>
              <a:tr h="597506">
                <a:tc>
                  <a:txBody>
                    <a:bodyPr/>
                    <a:lstStyle/>
                    <a:p>
                      <a:r>
                        <a:rPr lang="en-US" sz="1600" dirty="0">
                          <a:solidFill>
                            <a:schemeClr val="bg1"/>
                          </a:solidFill>
                          <a:latin typeface="Brandon Grotesque Regular" panose="020B0503020203060202" pitchFamily="34" charset="0"/>
                        </a:rPr>
                        <a:t>On or before November 14, 2025</a:t>
                      </a:r>
                    </a:p>
                  </a:txBody>
                  <a:tcPr>
                    <a:solidFill>
                      <a:srgbClr val="000000">
                        <a:alpha val="20000"/>
                      </a:srgbClr>
                    </a:solidFill>
                  </a:tcPr>
                </a:tc>
                <a:tc>
                  <a:txBody>
                    <a:bodyPr/>
                    <a:lstStyle/>
                    <a:p>
                      <a:pPr marL="0" indent="0">
                        <a:buFont typeface="Arial" panose="020B0604020202020204" pitchFamily="34" charset="0"/>
                        <a:buNone/>
                      </a:pPr>
                      <a:r>
                        <a:rPr lang="en-US" sz="1600" dirty="0">
                          <a:solidFill>
                            <a:schemeClr val="bg1"/>
                          </a:solidFill>
                          <a:latin typeface="Brandon Grotesque Regular" panose="020B0503020203060202" pitchFamily="34" charset="0"/>
                        </a:rPr>
                        <a:t>Candidates will be notified of final selections.</a:t>
                      </a:r>
                    </a:p>
                  </a:txBody>
                  <a:tcPr>
                    <a:solidFill>
                      <a:srgbClr val="000000">
                        <a:alpha val="20000"/>
                      </a:srgbClr>
                    </a:solidFill>
                  </a:tcPr>
                </a:tc>
                <a:extLst>
                  <a:ext uri="{0D108BD9-81ED-4DB2-BD59-A6C34878D82A}">
                    <a16:rowId xmlns:a16="http://schemas.microsoft.com/office/drawing/2014/main" val="1124654713"/>
                  </a:ext>
                </a:extLst>
              </a:tr>
              <a:tr h="616249">
                <a:tc>
                  <a:txBody>
                    <a:bodyPr/>
                    <a:lstStyle/>
                    <a:p>
                      <a:r>
                        <a:rPr lang="en-US" sz="1600" dirty="0">
                          <a:solidFill>
                            <a:schemeClr val="bg1"/>
                          </a:solidFill>
                          <a:latin typeface="Brandon Grotesque Regular" panose="020B0503020203060202" pitchFamily="34" charset="0"/>
                        </a:rPr>
                        <a:t>January 1, 2026– </a:t>
                      </a:r>
                    </a:p>
                    <a:p>
                      <a:r>
                        <a:rPr lang="en-US" sz="1600" dirty="0">
                          <a:solidFill>
                            <a:schemeClr val="bg1"/>
                          </a:solidFill>
                          <a:latin typeface="Brandon Grotesque Regular" panose="020B0503020203060202" pitchFamily="34" charset="0"/>
                        </a:rPr>
                        <a:t>December 31, 2027</a:t>
                      </a:r>
                      <a:endParaRPr lang="en-US" sz="1600" b="1" dirty="0">
                        <a:solidFill>
                          <a:schemeClr val="bg1"/>
                        </a:solidFill>
                        <a:latin typeface="Brandon Grotesque Regular" panose="020B0503020203060202" pitchFamily="34" charset="0"/>
                      </a:endParaRPr>
                    </a:p>
                  </a:txBody>
                  <a:tcPr>
                    <a:solidFill>
                      <a:srgbClr val="000000">
                        <a:alpha val="20000"/>
                      </a:srgbClr>
                    </a:solidFill>
                  </a:tcPr>
                </a:tc>
                <a:tc>
                  <a:txBody>
                    <a:bodyPr/>
                    <a:lstStyle/>
                    <a:p>
                      <a:pPr marL="0" indent="0">
                        <a:buFont typeface="Arial" panose="020B0604020202020204" pitchFamily="34" charset="0"/>
                        <a:buNone/>
                      </a:pPr>
                      <a:r>
                        <a:rPr lang="en-US" sz="1600" dirty="0">
                          <a:solidFill>
                            <a:schemeClr val="bg1"/>
                          </a:solidFill>
                          <a:latin typeface="Brandon Grotesque Regular" panose="020B0503020203060202" pitchFamily="34" charset="0"/>
                        </a:rPr>
                        <a:t>Fellowship period for Cohort 7 fellows.</a:t>
                      </a:r>
                    </a:p>
                  </a:txBody>
                  <a:tcPr>
                    <a:solidFill>
                      <a:srgbClr val="000000">
                        <a:alpha val="20000"/>
                      </a:srgbClr>
                    </a:solidFill>
                  </a:tcPr>
                </a:tc>
                <a:extLst>
                  <a:ext uri="{0D108BD9-81ED-4DB2-BD59-A6C34878D82A}">
                    <a16:rowId xmlns:a16="http://schemas.microsoft.com/office/drawing/2014/main" val="3164659468"/>
                  </a:ext>
                </a:extLst>
              </a:tr>
            </a:tbl>
          </a:graphicData>
        </a:graphic>
      </p:graphicFrame>
      <p:sp>
        <p:nvSpPr>
          <p:cNvPr id="8" name="TextBox 7">
            <a:extLst>
              <a:ext uri="{FF2B5EF4-FFF2-40B4-BE49-F238E27FC236}">
                <a16:creationId xmlns:a16="http://schemas.microsoft.com/office/drawing/2014/main" id="{B6CCE8A6-982C-499A-A8C1-B41E0791BA07}"/>
              </a:ext>
            </a:extLst>
          </p:cNvPr>
          <p:cNvSpPr txBox="1"/>
          <p:nvPr/>
        </p:nvSpPr>
        <p:spPr>
          <a:xfrm>
            <a:off x="6477000" y="6379998"/>
            <a:ext cx="2688073" cy="325602"/>
          </a:xfrm>
          <a:prstGeom prst="rect">
            <a:avLst/>
          </a:prstGeom>
          <a:noFill/>
        </p:spPr>
        <p:txBody>
          <a:bodyPr wrap="square">
            <a:spAutoFit/>
          </a:bodyPr>
          <a:lstStyle/>
          <a:p>
            <a:r>
              <a:rPr lang="en-US" sz="1600" dirty="0">
                <a:solidFill>
                  <a:srgbClr val="FFFFFF"/>
                </a:solidFill>
                <a:latin typeface="Brandon Grotesque Light" panose="020B0303020203060202" pitchFamily="34" charset="0"/>
              </a:rPr>
              <a:t>*Dates are subject to change.</a:t>
            </a:r>
          </a:p>
        </p:txBody>
      </p:sp>
    </p:spTree>
    <p:extLst>
      <p:ext uri="{BB962C8B-B14F-4D97-AF65-F5344CB8AC3E}">
        <p14:creationId xmlns:p14="http://schemas.microsoft.com/office/powerpoint/2010/main" val="3262249136"/>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C00EC76-EA6A-E93C-88D5-B001D3167D86}"/>
              </a:ext>
            </a:extLst>
          </p:cNvPr>
          <p:cNvSpPr txBox="1"/>
          <p:nvPr/>
        </p:nvSpPr>
        <p:spPr>
          <a:xfrm>
            <a:off x="639534" y="1527048"/>
            <a:ext cx="7971066"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000" dirty="0">
                <a:solidFill>
                  <a:srgbClr val="2A4443"/>
                </a:solidFill>
                <a:latin typeface="Brandon Grotesque BOLD"/>
              </a:rPr>
              <a:t>Fellowship Partners &amp; Background</a:t>
            </a:r>
            <a:endParaRPr lang="en-US" dirty="0"/>
          </a:p>
        </p:txBody>
      </p:sp>
      <p:sp>
        <p:nvSpPr>
          <p:cNvPr id="7" name="Rectangle 6">
            <a:extLst>
              <a:ext uri="{FF2B5EF4-FFF2-40B4-BE49-F238E27FC236}">
                <a16:creationId xmlns:a16="http://schemas.microsoft.com/office/drawing/2014/main" id="{DD73DFF7-1058-9D5B-C382-BE6E7D6687C1}"/>
              </a:ext>
            </a:extLst>
          </p:cNvPr>
          <p:cNvSpPr/>
          <p:nvPr/>
        </p:nvSpPr>
        <p:spPr bwMode="auto">
          <a:xfrm>
            <a:off x="767442" y="2209800"/>
            <a:ext cx="1200148" cy="97971"/>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9" name="TextBox 8">
            <a:extLst>
              <a:ext uri="{FF2B5EF4-FFF2-40B4-BE49-F238E27FC236}">
                <a16:creationId xmlns:a16="http://schemas.microsoft.com/office/drawing/2014/main" id="{126EC19F-BB9A-87FF-34A7-75A026C9959D}"/>
              </a:ext>
            </a:extLst>
          </p:cNvPr>
          <p:cNvSpPr txBox="1"/>
          <p:nvPr/>
        </p:nvSpPr>
        <p:spPr>
          <a:xfrm>
            <a:off x="152400" y="2514600"/>
            <a:ext cx="8839200"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00000"/>
              </a:lnSpc>
              <a:buFont typeface="Arial" panose="020B0604020202020204" pitchFamily="34" charset="0"/>
              <a:buChar char="•"/>
            </a:pPr>
            <a:r>
              <a:rPr lang="en-US" dirty="0">
                <a:solidFill>
                  <a:srgbClr val="000000"/>
                </a:solidFill>
                <a:latin typeface="Brandon Grotesque Regular" panose="020B0503020203060202" pitchFamily="34" charset="0"/>
                <a:cs typeface="Arial"/>
              </a:rPr>
              <a:t>Established in 1980,</a:t>
            </a:r>
            <a:r>
              <a:rPr lang="en-US" dirty="0">
                <a:solidFill>
                  <a:srgbClr val="000000"/>
                </a:solidFill>
                <a:latin typeface="Brandon Grotesque Medium" panose="020B0603020203060202" pitchFamily="34" charset="0"/>
                <a:cs typeface="Arial"/>
              </a:rPr>
              <a:t> </a:t>
            </a:r>
            <a:r>
              <a:rPr lang="en-US" b="1" dirty="0">
                <a:solidFill>
                  <a:srgbClr val="000000"/>
                </a:solidFill>
                <a:latin typeface="Brandon Grotesque Bold" panose="020B0803020203060202" pitchFamily="34" charset="0"/>
                <a:cs typeface="Arial"/>
              </a:rPr>
              <a:t>First Nations Development Institute</a:t>
            </a:r>
            <a:r>
              <a:rPr lang="en-US" b="1" dirty="0">
                <a:solidFill>
                  <a:srgbClr val="000000"/>
                </a:solidFill>
                <a:latin typeface="Brandon Grotesque Regular" panose="020B0503020203060202" pitchFamily="34" charset="0"/>
                <a:cs typeface="Arial"/>
              </a:rPr>
              <a:t> </a:t>
            </a:r>
            <a:r>
              <a:rPr lang="en-US" dirty="0">
                <a:solidFill>
                  <a:srgbClr val="000000"/>
                </a:solidFill>
                <a:latin typeface="Brandon Grotesque Regular" panose="020B0503020203060202" pitchFamily="34" charset="0"/>
                <a:cs typeface="Arial"/>
              </a:rPr>
              <a:t>is a Native nonprofit that works to restore Native American control and culturally-compatible stewardship of assets – be they land, human potential, cultural heritage or natural resources – and to establish new assets for ensuring the long-term vitality of Native American communities.</a:t>
            </a:r>
          </a:p>
          <a:p>
            <a:pPr marL="285750" indent="-285750">
              <a:lnSpc>
                <a:spcPct val="100000"/>
              </a:lnSpc>
              <a:buFont typeface="Arial" panose="020B0604020202020204" pitchFamily="34" charset="0"/>
              <a:buChar char="•"/>
            </a:pPr>
            <a:r>
              <a:rPr lang="en-US" dirty="0">
                <a:solidFill>
                  <a:srgbClr val="000000"/>
                </a:solidFill>
                <a:latin typeface="Brandon Grotesque Regular" panose="020B0503020203060202" pitchFamily="34" charset="0"/>
                <a:cs typeface="Arial"/>
              </a:rPr>
              <a:t>Established in 1936, the </a:t>
            </a:r>
            <a:r>
              <a:rPr lang="en-US" b="1" dirty="0">
                <a:solidFill>
                  <a:srgbClr val="000000"/>
                </a:solidFill>
                <a:latin typeface="Brandon Grotesque Bold" panose="020B0803020203060202" pitchFamily="34" charset="0"/>
                <a:cs typeface="Arial"/>
              </a:rPr>
              <a:t>Henry Luce Foundation</a:t>
            </a:r>
            <a:r>
              <a:rPr lang="en-US" b="1" dirty="0">
                <a:solidFill>
                  <a:srgbClr val="000000"/>
                </a:solidFill>
                <a:latin typeface="Brandon Grotesque Regular" panose="020B0503020203060202" pitchFamily="34" charset="0"/>
                <a:cs typeface="Arial"/>
              </a:rPr>
              <a:t> </a:t>
            </a:r>
            <a:r>
              <a:rPr lang="en-US" dirty="0">
                <a:solidFill>
                  <a:srgbClr val="000000"/>
                </a:solidFill>
                <a:latin typeface="Brandon Grotesque Regular" panose="020B0503020203060202" pitchFamily="34" charset="0"/>
                <a:cs typeface="Arial"/>
              </a:rPr>
              <a:t>is a private independent foundation that seeks to enrich public discourse by promoting innovative scholarship, cultivating new leaders, and fostering international understanding.</a:t>
            </a:r>
          </a:p>
          <a:p>
            <a:pPr>
              <a:lnSpc>
                <a:spcPct val="100000"/>
              </a:lnSpc>
            </a:pPr>
            <a:endParaRPr lang="en-US" dirty="0">
              <a:solidFill>
                <a:srgbClr val="000000"/>
              </a:solidFill>
              <a:latin typeface="Brandon Grotesque Regular" panose="020B0503020203060202" pitchFamily="34" charset="0"/>
              <a:cs typeface="Arial"/>
            </a:endParaRPr>
          </a:p>
          <a:p>
            <a:pPr>
              <a:lnSpc>
                <a:spcPct val="100000"/>
              </a:lnSpc>
            </a:pPr>
            <a:r>
              <a:rPr lang="en-US" dirty="0">
                <a:solidFill>
                  <a:srgbClr val="000000"/>
                </a:solidFill>
                <a:latin typeface="Brandon Grotesque Regular" panose="020B0503020203060202" pitchFamily="34" charset="0"/>
                <a:cs typeface="Arial"/>
              </a:rPr>
              <a:t>In 2019, First Nations Development Institute (First Nations) in partnership with the Henry Luce Foundation launched the Luce Indigenous Knowledge Fellowship to honor and support Native knowledge holders and knowledge makers as they work to further Indigenous knowledge creation, dissemination and perpetuation in Indigenous communities. </a:t>
            </a:r>
          </a:p>
          <a:p>
            <a:pPr>
              <a:lnSpc>
                <a:spcPct val="100000"/>
              </a:lnSpc>
            </a:pPr>
            <a:endParaRPr lang="en-US" sz="1600" dirty="0">
              <a:solidFill>
                <a:srgbClr val="000000"/>
              </a:solidFill>
              <a:latin typeface="Brandon Grotesque Regular" panose="020B0503020203060202" pitchFamily="34" charset="0"/>
              <a:cs typeface="Arial"/>
            </a:endParaRPr>
          </a:p>
          <a:p>
            <a:pPr algn="ctr">
              <a:lnSpc>
                <a:spcPct val="100000"/>
              </a:lnSpc>
            </a:pPr>
            <a:r>
              <a:rPr lang="en-US" sz="1600" dirty="0">
                <a:solidFill>
                  <a:srgbClr val="000000"/>
                </a:solidFill>
                <a:latin typeface="Brandon Grotesque Regular" panose="020B0503020203060202" pitchFamily="34" charset="0"/>
                <a:cs typeface="Arial"/>
              </a:rPr>
              <a:t>For more information about each organization please visit: </a:t>
            </a:r>
          </a:p>
          <a:p>
            <a:pPr algn="ctr">
              <a:lnSpc>
                <a:spcPct val="100000"/>
              </a:lnSpc>
            </a:pPr>
            <a:r>
              <a:rPr lang="en-US" sz="1600" dirty="0">
                <a:solidFill>
                  <a:srgbClr val="2A4443"/>
                </a:solidFill>
                <a:latin typeface="Brandon Grotesque Regular" panose="020B0503020203060202" pitchFamily="34" charset="0"/>
                <a:cs typeface="Arial"/>
                <a:hlinkClick r:id="rId3">
                  <a:extLst>
                    <a:ext uri="{A12FA001-AC4F-418D-AE19-62706E023703}">
                      <ahyp:hlinkClr xmlns:ahyp="http://schemas.microsoft.com/office/drawing/2018/hyperlinkcolor" val="tx"/>
                    </a:ext>
                  </a:extLst>
                </a:hlinkClick>
              </a:rPr>
              <a:t>www.firstnations.org</a:t>
            </a:r>
            <a:r>
              <a:rPr lang="en-US" sz="1600" dirty="0">
                <a:solidFill>
                  <a:srgbClr val="2A4443"/>
                </a:solidFill>
                <a:latin typeface="Brandon Grotesque Regular" panose="020B0503020203060202" pitchFamily="34" charset="0"/>
                <a:cs typeface="Arial"/>
              </a:rPr>
              <a:t> </a:t>
            </a:r>
            <a:r>
              <a:rPr lang="en-US" sz="1600" dirty="0">
                <a:solidFill>
                  <a:srgbClr val="000000"/>
                </a:solidFill>
                <a:latin typeface="Brandon Grotesque Regular" panose="020B0503020203060202" pitchFamily="34" charset="0"/>
                <a:cs typeface="Arial"/>
              </a:rPr>
              <a:t>and </a:t>
            </a:r>
            <a:r>
              <a:rPr lang="en-US" sz="1600" dirty="0">
                <a:solidFill>
                  <a:srgbClr val="2A4443"/>
                </a:solidFill>
                <a:latin typeface="Brandon Grotesque Regular" panose="020B0503020203060202" pitchFamily="34" charset="0"/>
                <a:cs typeface="Arial"/>
                <a:hlinkClick r:id="rId4">
                  <a:extLst>
                    <a:ext uri="{A12FA001-AC4F-418D-AE19-62706E023703}">
                      <ahyp:hlinkClr xmlns:ahyp="http://schemas.microsoft.com/office/drawing/2018/hyperlinkcolor" val="tx"/>
                    </a:ext>
                  </a:extLst>
                </a:hlinkClick>
              </a:rPr>
              <a:t>www.hluce.org</a:t>
            </a:r>
            <a:r>
              <a:rPr lang="en-US" sz="1600" dirty="0">
                <a:solidFill>
                  <a:srgbClr val="2A4443"/>
                </a:solidFill>
                <a:latin typeface="Brandon Grotesque Regular" panose="020B0503020203060202" pitchFamily="34" charset="0"/>
                <a:cs typeface="Arial"/>
              </a:rPr>
              <a:t>  </a:t>
            </a:r>
          </a:p>
        </p:txBody>
      </p:sp>
      <p:pic>
        <p:nvPicPr>
          <p:cNvPr id="27" name="Picture 26">
            <a:extLst>
              <a:ext uri="{FF2B5EF4-FFF2-40B4-BE49-F238E27FC236}">
                <a16:creationId xmlns:a16="http://schemas.microsoft.com/office/drawing/2014/main" id="{25B33901-CF6D-A9D4-5948-4A5AB3019C73}"/>
              </a:ext>
            </a:extLst>
          </p:cNvPr>
          <p:cNvPicPr>
            <a:picLocks noChangeAspect="1"/>
          </p:cNvPicPr>
          <p:nvPr/>
        </p:nvPicPr>
        <p:blipFill rotWithShape="1">
          <a:blip r:embed="rId5">
            <a:extLst>
              <a:ext uri="{28A0092B-C50C-407E-A947-70E740481C1C}">
                <a14:useLocalDpi xmlns:a14="http://schemas.microsoft.com/office/drawing/2010/main" val="0"/>
              </a:ext>
            </a:extLst>
          </a:blip>
          <a:srcRect l="4412" t="42201" r="7353" b="38659"/>
          <a:stretch/>
        </p:blipFill>
        <p:spPr>
          <a:xfrm>
            <a:off x="0" y="0"/>
            <a:ext cx="9144000" cy="1319869"/>
          </a:xfrm>
          <a:prstGeom prst="rect">
            <a:avLst/>
          </a:prstGeom>
        </p:spPr>
      </p:pic>
    </p:spTree>
    <p:extLst>
      <p:ext uri="{BB962C8B-B14F-4D97-AF65-F5344CB8AC3E}">
        <p14:creationId xmlns:p14="http://schemas.microsoft.com/office/powerpoint/2010/main" val="2268749317"/>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2721" y="-22615"/>
            <a:ext cx="9146721" cy="1447680"/>
          </a:xfrm>
          <a:prstGeom prst="rect">
            <a:avLst/>
          </a:prstGeom>
          <a:solidFill>
            <a:srgbClr val="C96D2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dirty="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6567318" y="-27344"/>
            <a:ext cx="2500482" cy="1703744"/>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406172" y="127594"/>
            <a:ext cx="8331656" cy="10154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rgbClr val="FFFFFF"/>
                </a:solidFill>
                <a:latin typeface="Brandon Grotesque BOLD"/>
              </a:rPr>
              <a:t>Luce Indigenous Knowledge Fellowship </a:t>
            </a:r>
          </a:p>
          <a:p>
            <a:pPr algn="ctr"/>
            <a:r>
              <a:rPr lang="en-US" sz="3200" dirty="0">
                <a:solidFill>
                  <a:srgbClr val="FFFFFF"/>
                </a:solidFill>
                <a:latin typeface="Brandon Grotesque BOLD"/>
              </a:rPr>
              <a:t>Project Team</a:t>
            </a:r>
            <a:endParaRPr lang="en-US" sz="2000" dirty="0">
              <a:solidFill>
                <a:srgbClr val="FFFFFF"/>
              </a:solidFill>
            </a:endParaRPr>
          </a:p>
        </p:txBody>
      </p:sp>
      <p:sp>
        <p:nvSpPr>
          <p:cNvPr id="11" name="Rectangle 10">
            <a:extLst>
              <a:ext uri="{FF2B5EF4-FFF2-40B4-BE49-F238E27FC236}">
                <a16:creationId xmlns:a16="http://schemas.microsoft.com/office/drawing/2014/main" id="{855A3AF4-1D9B-C7FE-8528-803AE410233C}"/>
              </a:ext>
            </a:extLst>
          </p:cNvPr>
          <p:cNvSpPr/>
          <p:nvPr/>
        </p:nvSpPr>
        <p:spPr bwMode="auto">
          <a:xfrm>
            <a:off x="4155621" y="1134837"/>
            <a:ext cx="832756" cy="70757"/>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19" name="TextBox 18">
            <a:extLst>
              <a:ext uri="{FF2B5EF4-FFF2-40B4-BE49-F238E27FC236}">
                <a16:creationId xmlns:a16="http://schemas.microsoft.com/office/drawing/2014/main" id="{980AAE85-BE2B-07BB-68A9-4D3F5238ED22}"/>
              </a:ext>
            </a:extLst>
          </p:cNvPr>
          <p:cNvSpPr txBox="1"/>
          <p:nvPr/>
        </p:nvSpPr>
        <p:spPr>
          <a:xfrm>
            <a:off x="1039253" y="4692338"/>
            <a:ext cx="2849733" cy="4130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latin typeface="Brandon Grotesque Medium"/>
                <a:cs typeface="Arial"/>
              </a:rPr>
              <a:t>Abi Whiteing</a:t>
            </a:r>
          </a:p>
        </p:txBody>
      </p:sp>
      <p:sp>
        <p:nvSpPr>
          <p:cNvPr id="20" name="Rectangle 19">
            <a:extLst>
              <a:ext uri="{FF2B5EF4-FFF2-40B4-BE49-F238E27FC236}">
                <a16:creationId xmlns:a16="http://schemas.microsoft.com/office/drawing/2014/main" id="{931E83DF-04F8-26F0-7136-2F638BA558F2}"/>
              </a:ext>
            </a:extLst>
          </p:cNvPr>
          <p:cNvSpPr/>
          <p:nvPr/>
        </p:nvSpPr>
        <p:spPr bwMode="auto">
          <a:xfrm>
            <a:off x="2102557" y="5124732"/>
            <a:ext cx="723121" cy="45719"/>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1028" name="Picture 4">
            <a:extLst>
              <a:ext uri="{FF2B5EF4-FFF2-40B4-BE49-F238E27FC236}">
                <a16:creationId xmlns:a16="http://schemas.microsoft.com/office/drawing/2014/main" id="{58697C36-57C1-42DF-967E-18ED6B005E9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91" r="9891"/>
          <a:stretch/>
        </p:blipFill>
        <p:spPr bwMode="auto">
          <a:xfrm>
            <a:off x="1321119" y="2316372"/>
            <a:ext cx="2286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FA8D820-6F5D-486D-B6D6-B12EAD1CB646}"/>
              </a:ext>
            </a:extLst>
          </p:cNvPr>
          <p:cNvSpPr txBox="1"/>
          <p:nvPr/>
        </p:nvSpPr>
        <p:spPr>
          <a:xfrm>
            <a:off x="767715" y="5257800"/>
            <a:ext cx="3423285" cy="87004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dirty="0">
                <a:latin typeface="Brandon Grotesque Regular"/>
                <a:cs typeface="Arial"/>
              </a:rPr>
              <a:t>Blackfeet</a:t>
            </a:r>
            <a:br>
              <a:rPr lang="en-US" dirty="0">
                <a:latin typeface="Brandon Grotesque Regular"/>
                <a:cs typeface="Arial"/>
              </a:rPr>
            </a:br>
            <a:r>
              <a:rPr lang="en-US" dirty="0">
                <a:latin typeface="Brandon Grotesque Regular"/>
                <a:cs typeface="Arial"/>
              </a:rPr>
              <a:t>Director of Native Arts Language and Knowledge</a:t>
            </a:r>
          </a:p>
        </p:txBody>
      </p:sp>
      <p:pic>
        <p:nvPicPr>
          <p:cNvPr id="14" name="Picture 14">
            <a:extLst>
              <a:ext uri="{FF2B5EF4-FFF2-40B4-BE49-F238E27FC236}">
                <a16:creationId xmlns:a16="http://schemas.microsoft.com/office/drawing/2014/main" id="{6AFB93B5-7742-400A-B889-707E82F23E61}"/>
              </a:ext>
            </a:extLst>
          </p:cNvPr>
          <p:cNvPicPr>
            <a:picLocks noChangeAspect="1"/>
          </p:cNvPicPr>
          <p:nvPr/>
        </p:nvPicPr>
        <p:blipFill rotWithShape="1">
          <a:blip r:embed="rId5">
            <a:extLst>
              <a:ext uri="{28A0092B-C50C-407E-A947-70E740481C1C}">
                <a14:useLocalDpi xmlns:a14="http://schemas.microsoft.com/office/drawing/2010/main" val="0"/>
              </a:ext>
            </a:extLst>
          </a:blip>
          <a:srcRect l="5573" r="5573"/>
          <a:stretch/>
        </p:blipFill>
        <p:spPr>
          <a:xfrm>
            <a:off x="5401173" y="2316372"/>
            <a:ext cx="2286000" cy="2286000"/>
          </a:xfrm>
          <a:prstGeom prst="rect">
            <a:avLst/>
          </a:prstGeom>
        </p:spPr>
      </p:pic>
      <p:sp>
        <p:nvSpPr>
          <p:cNvPr id="18" name="TextBox 17">
            <a:extLst>
              <a:ext uri="{FF2B5EF4-FFF2-40B4-BE49-F238E27FC236}">
                <a16:creationId xmlns:a16="http://schemas.microsoft.com/office/drawing/2014/main" id="{714AE0BB-5919-4A5D-83E7-53D912184ABE}"/>
              </a:ext>
            </a:extLst>
          </p:cNvPr>
          <p:cNvSpPr txBox="1"/>
          <p:nvPr/>
        </p:nvSpPr>
        <p:spPr>
          <a:xfrm>
            <a:off x="5257800" y="4648200"/>
            <a:ext cx="2572746" cy="41306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dirty="0">
                <a:latin typeface="Brandon Grotesque Medium"/>
                <a:cs typeface="Arial"/>
              </a:rPr>
              <a:t>Sabrina Walker</a:t>
            </a:r>
          </a:p>
        </p:txBody>
      </p:sp>
      <p:sp>
        <p:nvSpPr>
          <p:cNvPr id="21" name="Rectangle 20">
            <a:extLst>
              <a:ext uri="{FF2B5EF4-FFF2-40B4-BE49-F238E27FC236}">
                <a16:creationId xmlns:a16="http://schemas.microsoft.com/office/drawing/2014/main" id="{29D228C3-FC09-417E-A5C9-77AC4BD38A10}"/>
              </a:ext>
            </a:extLst>
          </p:cNvPr>
          <p:cNvSpPr/>
          <p:nvPr/>
        </p:nvSpPr>
        <p:spPr bwMode="auto">
          <a:xfrm>
            <a:off x="6182612" y="5113583"/>
            <a:ext cx="723121" cy="68017"/>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22" name="TextBox 21">
            <a:extLst>
              <a:ext uri="{FF2B5EF4-FFF2-40B4-BE49-F238E27FC236}">
                <a16:creationId xmlns:a16="http://schemas.microsoft.com/office/drawing/2014/main" id="{C215F2CB-9BC1-4A6B-B022-A27C1496714B}"/>
              </a:ext>
            </a:extLst>
          </p:cNvPr>
          <p:cNvSpPr txBox="1"/>
          <p:nvPr/>
        </p:nvSpPr>
        <p:spPr>
          <a:xfrm>
            <a:off x="5257800" y="5263173"/>
            <a:ext cx="2572746" cy="6124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dirty="0">
                <a:latin typeface="Brandon Grotesque Regular"/>
                <a:cs typeface="Arial"/>
              </a:rPr>
              <a:t>Tlingit</a:t>
            </a:r>
            <a:br>
              <a:rPr lang="en-US" i="1" dirty="0">
                <a:latin typeface="Brandon Grotesque Regular"/>
                <a:cs typeface="Arial"/>
              </a:rPr>
            </a:br>
            <a:r>
              <a:rPr lang="en-US" dirty="0">
                <a:latin typeface="Brandon Grotesque Regular"/>
                <a:cs typeface="Arial"/>
              </a:rPr>
              <a:t>Program Officer</a:t>
            </a:r>
          </a:p>
        </p:txBody>
      </p:sp>
    </p:spTree>
    <p:extLst>
      <p:ext uri="{BB962C8B-B14F-4D97-AF65-F5344CB8AC3E}">
        <p14:creationId xmlns:p14="http://schemas.microsoft.com/office/powerpoint/2010/main" val="3893901093"/>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0" y="-22615"/>
            <a:ext cx="9146721" cy="1447680"/>
          </a:xfrm>
          <a:prstGeom prst="rect">
            <a:avLst/>
          </a:prstGeom>
          <a:solidFill>
            <a:srgbClr val="C96D28"/>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dirty="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6567318" y="-27344"/>
            <a:ext cx="2500482" cy="1703744"/>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964744" y="469445"/>
            <a:ext cx="7200901"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Fellowship History</a:t>
            </a:r>
            <a:endParaRPr lang="en-US" sz="2800" dirty="0">
              <a:solidFill>
                <a:srgbClr val="FFFFFF"/>
              </a:solidFill>
            </a:endParaRPr>
          </a:p>
        </p:txBody>
      </p:sp>
      <p:sp>
        <p:nvSpPr>
          <p:cNvPr id="11" name="Rectangle 10">
            <a:extLst>
              <a:ext uri="{FF2B5EF4-FFF2-40B4-BE49-F238E27FC236}">
                <a16:creationId xmlns:a16="http://schemas.microsoft.com/office/drawing/2014/main" id="{855A3AF4-1D9B-C7FE-8528-803AE410233C}"/>
              </a:ext>
            </a:extLst>
          </p:cNvPr>
          <p:cNvSpPr/>
          <p:nvPr/>
        </p:nvSpPr>
        <p:spPr bwMode="auto">
          <a:xfrm>
            <a:off x="4155621" y="1134837"/>
            <a:ext cx="832756" cy="70757"/>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17" name="TextBox 16">
            <a:extLst>
              <a:ext uri="{FF2B5EF4-FFF2-40B4-BE49-F238E27FC236}">
                <a16:creationId xmlns:a16="http://schemas.microsoft.com/office/drawing/2014/main" id="{31689F45-CE78-3828-DE1B-9204ADA3CA71}"/>
              </a:ext>
            </a:extLst>
          </p:cNvPr>
          <p:cNvSpPr txBox="1"/>
          <p:nvPr/>
        </p:nvSpPr>
        <p:spPr>
          <a:xfrm>
            <a:off x="381000" y="1828800"/>
            <a:ext cx="8382000" cy="387618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latin typeface="Brandon Grotesque Regular" panose="020B0503020203060202" pitchFamily="34" charset="0"/>
                <a:cs typeface="Arial"/>
              </a:rPr>
              <a:t>This fellowship program officially launched in 2019 and the first cohort was awarded in January 2020. Due to the pandemic, the second cohort began their fellowships in May 2021 and subsequent cohorts returned to a January start date, with the sixth cohort beginning on January 1, 2025.</a:t>
            </a:r>
          </a:p>
          <a:p>
            <a:endParaRPr lang="en-US" sz="2200" dirty="0">
              <a:latin typeface="Brandon Grotesque Regular" panose="020B0503020203060202" pitchFamily="34" charset="0"/>
              <a:cs typeface="Arial"/>
            </a:endParaRPr>
          </a:p>
          <a:p>
            <a:r>
              <a:rPr lang="en-US" sz="2200" b="1" u="sng" dirty="0">
                <a:latin typeface="Brandon Grotesque Bold" panose="020B0803020203060202" pitchFamily="34" charset="0"/>
                <a:cs typeface="Arial"/>
              </a:rPr>
              <a:t>History to Date</a:t>
            </a:r>
          </a:p>
          <a:p>
            <a:pPr marL="342900" indent="-342900">
              <a:buFont typeface="Arial" panose="020B0604020202020204" pitchFamily="34" charset="0"/>
              <a:buChar char="•"/>
            </a:pPr>
            <a:r>
              <a:rPr lang="en-US" sz="2200" b="1" dirty="0">
                <a:latin typeface="Brandon Grotesque Bold" panose="020B0803020203060202" pitchFamily="34" charset="0"/>
                <a:cs typeface="Arial"/>
              </a:rPr>
              <a:t>March 2019:</a:t>
            </a:r>
            <a:r>
              <a:rPr lang="en-US" sz="2200" dirty="0">
                <a:latin typeface="Brandon Grotesque Bold" panose="020B0803020203060202" pitchFamily="34" charset="0"/>
                <a:cs typeface="Arial"/>
              </a:rPr>
              <a:t> </a:t>
            </a:r>
            <a:r>
              <a:rPr lang="en-US" sz="2200" dirty="0">
                <a:latin typeface="Brandon Grotesque Regular" panose="020B0503020203060202" pitchFamily="34" charset="0"/>
                <a:cs typeface="Arial"/>
              </a:rPr>
              <a:t>Inaugural Advisory Committee first convened.</a:t>
            </a:r>
          </a:p>
          <a:p>
            <a:pPr marL="342900" indent="-342900">
              <a:buFont typeface="Arial" panose="020B0604020202020204" pitchFamily="34" charset="0"/>
              <a:buChar char="•"/>
            </a:pPr>
            <a:r>
              <a:rPr lang="en-US" sz="2200" b="1" dirty="0">
                <a:latin typeface="Brandon Grotesque Bold" panose="020B0803020203060202" pitchFamily="34" charset="0"/>
                <a:cs typeface="Arial"/>
              </a:rPr>
              <a:t>June 2019:</a:t>
            </a:r>
            <a:r>
              <a:rPr lang="en-US" sz="2200" dirty="0">
                <a:latin typeface="Brandon Grotesque Regular" panose="020B0503020203060202" pitchFamily="34" charset="0"/>
                <a:cs typeface="Arial"/>
              </a:rPr>
              <a:t> First application launched, receiving over 550 applicants.</a:t>
            </a:r>
          </a:p>
          <a:p>
            <a:pPr marL="342900" indent="-342900">
              <a:buFont typeface="Arial" panose="020B0604020202020204" pitchFamily="34" charset="0"/>
              <a:buChar char="•"/>
            </a:pPr>
            <a:r>
              <a:rPr lang="en-US" sz="2200" b="1" dirty="0">
                <a:latin typeface="Brandon Grotesque Bold" panose="020B0803020203060202" pitchFamily="34" charset="0"/>
                <a:cs typeface="Arial"/>
              </a:rPr>
              <a:t>January 2020:</a:t>
            </a:r>
            <a:r>
              <a:rPr lang="en-US" sz="2200" dirty="0">
                <a:latin typeface="Brandon Grotesque Regular" panose="020B0503020203060202" pitchFamily="34" charset="0"/>
                <a:cs typeface="Arial"/>
              </a:rPr>
              <a:t> First fellow cohort began with on in-person convening and two virtual.</a:t>
            </a:r>
          </a:p>
          <a:p>
            <a:pPr marL="342900" indent="-342900">
              <a:buFont typeface="Arial" panose="020B0604020202020204" pitchFamily="34" charset="0"/>
              <a:buChar char="•"/>
            </a:pPr>
            <a:r>
              <a:rPr lang="en-US" sz="2200" b="1" dirty="0">
                <a:latin typeface="Brandon Grotesque Bold" panose="020B0803020203060202" pitchFamily="34" charset="0"/>
                <a:cs typeface="Arial"/>
              </a:rPr>
              <a:t>March 2025:</a:t>
            </a:r>
            <a:r>
              <a:rPr lang="en-US" sz="2200" dirty="0">
                <a:latin typeface="Brandon Grotesque Regular" panose="020B0503020203060202" pitchFamily="34" charset="0"/>
                <a:cs typeface="Arial"/>
              </a:rPr>
              <a:t> All Fellow Gathering was held at Gila River Indian Community (Six Cohorts total). </a:t>
            </a:r>
          </a:p>
        </p:txBody>
      </p:sp>
    </p:spTree>
    <p:extLst>
      <p:ext uri="{BB962C8B-B14F-4D97-AF65-F5344CB8AC3E}">
        <p14:creationId xmlns:p14="http://schemas.microsoft.com/office/powerpoint/2010/main" val="41046393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365A5C-3C52-D735-A89A-523A3ECB4145}"/>
              </a:ext>
            </a:extLst>
          </p:cNvPr>
          <p:cNvSpPr/>
          <p:nvPr/>
        </p:nvSpPr>
        <p:spPr bwMode="auto">
          <a:xfrm>
            <a:off x="0" y="-42182"/>
            <a:ext cx="9146721" cy="1467909"/>
          </a:xfrm>
          <a:prstGeom prst="rect">
            <a:avLst/>
          </a:prstGeom>
          <a:solidFill>
            <a:srgbClr val="2A4443"/>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pic>
        <p:nvPicPr>
          <p:cNvPr id="3" name="Picture 3">
            <a:extLst>
              <a:ext uri="{FF2B5EF4-FFF2-40B4-BE49-F238E27FC236}">
                <a16:creationId xmlns:a16="http://schemas.microsoft.com/office/drawing/2014/main" id="{79B4AC7E-E346-BDC7-B038-DC0118A2232E}"/>
              </a:ext>
            </a:extLst>
          </p:cNvPr>
          <p:cNvPicPr>
            <a:picLocks noChangeAspect="1"/>
          </p:cNvPicPr>
          <p:nvPr/>
        </p:nvPicPr>
        <p:blipFill>
          <a:blip r:embed="rId3"/>
          <a:stretch>
            <a:fillRect/>
          </a:stretch>
        </p:blipFill>
        <p:spPr>
          <a:xfrm>
            <a:off x="5282294" y="-761467"/>
            <a:ext cx="3913413" cy="2666467"/>
          </a:xfrm>
          <a:prstGeom prst="rect">
            <a:avLst/>
          </a:prstGeom>
        </p:spPr>
      </p:pic>
      <p:sp>
        <p:nvSpPr>
          <p:cNvPr id="9" name="TextBox 8">
            <a:extLst>
              <a:ext uri="{FF2B5EF4-FFF2-40B4-BE49-F238E27FC236}">
                <a16:creationId xmlns:a16="http://schemas.microsoft.com/office/drawing/2014/main" id="{D6006F52-7AB2-4A93-7337-C99CF8A113D6}"/>
              </a:ext>
            </a:extLst>
          </p:cNvPr>
          <p:cNvSpPr txBox="1"/>
          <p:nvPr/>
        </p:nvSpPr>
        <p:spPr>
          <a:xfrm>
            <a:off x="1695450" y="469445"/>
            <a:ext cx="5753101" cy="6737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rgbClr val="FFFFFF"/>
                </a:solidFill>
                <a:latin typeface="Brandon Grotesque BOLD"/>
              </a:rPr>
              <a:t>Advisory Committee</a:t>
            </a:r>
            <a:endParaRPr lang="en-US" sz="2800" dirty="0">
              <a:solidFill>
                <a:srgbClr val="FFFFFF"/>
              </a:solidFill>
            </a:endParaRPr>
          </a:p>
        </p:txBody>
      </p:sp>
      <p:sp>
        <p:nvSpPr>
          <p:cNvPr id="11" name="Rectangle 10">
            <a:extLst>
              <a:ext uri="{FF2B5EF4-FFF2-40B4-BE49-F238E27FC236}">
                <a16:creationId xmlns:a16="http://schemas.microsoft.com/office/drawing/2014/main" id="{855A3AF4-1D9B-C7FE-8528-803AE410233C}"/>
              </a:ext>
            </a:extLst>
          </p:cNvPr>
          <p:cNvSpPr/>
          <p:nvPr/>
        </p:nvSpPr>
        <p:spPr bwMode="auto">
          <a:xfrm>
            <a:off x="4155621" y="1134837"/>
            <a:ext cx="832756" cy="70757"/>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33" name="TextBox 32">
            <a:extLst>
              <a:ext uri="{FF2B5EF4-FFF2-40B4-BE49-F238E27FC236}">
                <a16:creationId xmlns:a16="http://schemas.microsoft.com/office/drawing/2014/main" id="{EE153891-7AAB-4C49-92E9-D4AFF235DF48}"/>
              </a:ext>
            </a:extLst>
          </p:cNvPr>
          <p:cNvSpPr txBox="1"/>
          <p:nvPr/>
        </p:nvSpPr>
        <p:spPr>
          <a:xfrm>
            <a:off x="315302" y="2057400"/>
            <a:ext cx="8513397" cy="41923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600" dirty="0">
                <a:latin typeface="Brandon Grotesque Regular" panose="020B0503020203060202" pitchFamily="34" charset="0"/>
                <a:cs typeface="Arial"/>
              </a:rPr>
              <a:t>First Nations and the Luce Fellowship are guided by an Indigenous Advisory Committee who provides guidance and recommendations during the fellowship selection process.</a:t>
            </a:r>
          </a:p>
          <a:p>
            <a:pPr algn="ctr"/>
            <a:endParaRPr lang="en-US" sz="2600" dirty="0">
              <a:latin typeface="Brandon Grotesque Regular" panose="020B0503020203060202" pitchFamily="34" charset="0"/>
              <a:cs typeface="Arial"/>
            </a:endParaRPr>
          </a:p>
          <a:p>
            <a:pPr algn="ctr"/>
            <a:r>
              <a:rPr lang="en-US" sz="2600" dirty="0">
                <a:latin typeface="Brandon Grotesque Regular" panose="020B0503020203060202" pitchFamily="34" charset="0"/>
                <a:cs typeface="Arial"/>
              </a:rPr>
              <a:t>Advisory committee members are selected based on their deep experience within Indian Country, Indigenous knowledge fields and expertise, and experience as (or working with) Native knowledge holders and knowledge makers. </a:t>
            </a:r>
          </a:p>
          <a:p>
            <a:pPr algn="ctr"/>
            <a:endParaRPr lang="en-US" sz="2600" dirty="0">
              <a:latin typeface="Brandon Grotesque Regular" panose="020B0503020203060202" pitchFamily="34" charset="0"/>
              <a:cs typeface="Arial"/>
            </a:endParaRPr>
          </a:p>
          <a:p>
            <a:pPr algn="ctr"/>
            <a:r>
              <a:rPr lang="en-US" sz="2600" dirty="0">
                <a:latin typeface="Brandon Grotesque Regular" panose="020B0503020203060202" pitchFamily="34" charset="0"/>
                <a:cs typeface="Arial"/>
              </a:rPr>
              <a:t>Similar to the fellowship cohort, the Advisory Committee also represents a diversity of tribes and knowledge areas.</a:t>
            </a:r>
          </a:p>
        </p:txBody>
      </p:sp>
    </p:spTree>
    <p:extLst>
      <p:ext uri="{BB962C8B-B14F-4D97-AF65-F5344CB8AC3E}">
        <p14:creationId xmlns:p14="http://schemas.microsoft.com/office/powerpoint/2010/main" val="457360189"/>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21D19"/>
        </a:solidFill>
        <a:effectLst/>
      </p:bgPr>
    </p:bg>
    <p:spTree>
      <p:nvGrpSpPr>
        <p:cNvPr id="1" name=""/>
        <p:cNvGrpSpPr/>
        <p:nvPr/>
      </p:nvGrpSpPr>
      <p:grpSpPr>
        <a:xfrm>
          <a:off x="0" y="0"/>
          <a:ext cx="0" cy="0"/>
          <a:chOff x="0" y="0"/>
          <a:chExt cx="0" cy="0"/>
        </a:xfrm>
      </p:grpSpPr>
      <p:pic>
        <p:nvPicPr>
          <p:cNvPr id="2" name="Graphic 2">
            <a:extLst>
              <a:ext uri="{FF2B5EF4-FFF2-40B4-BE49-F238E27FC236}">
                <a16:creationId xmlns:a16="http://schemas.microsoft.com/office/drawing/2014/main" id="{22EC51F8-4938-B71C-2BDD-3800A01952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56582" y="-513935"/>
            <a:ext cx="11057161" cy="7885871"/>
          </a:xfrm>
          <a:prstGeom prst="rect">
            <a:avLst/>
          </a:prstGeom>
        </p:spPr>
      </p:pic>
      <p:sp>
        <p:nvSpPr>
          <p:cNvPr id="5" name="TextBox 4">
            <a:extLst>
              <a:ext uri="{FF2B5EF4-FFF2-40B4-BE49-F238E27FC236}">
                <a16:creationId xmlns:a16="http://schemas.microsoft.com/office/drawing/2014/main" id="{0AC85835-9C3C-405F-B349-2886EE5D9DE6}"/>
              </a:ext>
            </a:extLst>
          </p:cNvPr>
          <p:cNvSpPr txBox="1"/>
          <p:nvPr/>
        </p:nvSpPr>
        <p:spPr>
          <a:xfrm>
            <a:off x="1487943" y="457200"/>
            <a:ext cx="6168115" cy="6755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000" dirty="0">
                <a:solidFill>
                  <a:schemeClr val="bg1"/>
                </a:solidFill>
                <a:latin typeface="Brandon Grotesque BOLD"/>
              </a:rPr>
              <a:t>Fellowship Purpose and Goal </a:t>
            </a:r>
          </a:p>
        </p:txBody>
      </p:sp>
      <p:sp>
        <p:nvSpPr>
          <p:cNvPr id="7" name="Rectangle 6">
            <a:extLst>
              <a:ext uri="{FF2B5EF4-FFF2-40B4-BE49-F238E27FC236}">
                <a16:creationId xmlns:a16="http://schemas.microsoft.com/office/drawing/2014/main" id="{F357291F-CD4B-43EB-B64C-03B1EC3421B0}"/>
              </a:ext>
            </a:extLst>
          </p:cNvPr>
          <p:cNvSpPr/>
          <p:nvPr/>
        </p:nvSpPr>
        <p:spPr bwMode="auto">
          <a:xfrm>
            <a:off x="4155621" y="1136199"/>
            <a:ext cx="832756" cy="70757"/>
          </a:xfrm>
          <a:prstGeom prst="rect">
            <a:avLst/>
          </a:prstGeom>
          <a:solidFill>
            <a:srgbClr val="F6921E"/>
          </a:solidFill>
          <a:ln w="9525" cap="flat" cmpd="sng" algn="ctr">
            <a:no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pPr>
            <a:endParaRPr kumimoji="0" lang="en-US" sz="1800" b="0" i="0" u="none" strike="noStrike" cap="none" normalizeH="0" baseline="0">
              <a:ln>
                <a:noFill/>
              </a:ln>
              <a:effectLst/>
              <a:latin typeface="Arial" panose="020B0604020202020204" pitchFamily="34" charset="0"/>
              <a:cs typeface="Source Han Sans CN" charset="0"/>
            </a:endParaRPr>
          </a:p>
        </p:txBody>
      </p:sp>
      <p:sp>
        <p:nvSpPr>
          <p:cNvPr id="8" name="TextBox 7">
            <a:extLst>
              <a:ext uri="{FF2B5EF4-FFF2-40B4-BE49-F238E27FC236}">
                <a16:creationId xmlns:a16="http://schemas.microsoft.com/office/drawing/2014/main" id="{525381A4-B252-4275-96F6-4BFFD6FA56DD}"/>
              </a:ext>
            </a:extLst>
          </p:cNvPr>
          <p:cNvSpPr txBox="1"/>
          <p:nvPr/>
        </p:nvSpPr>
        <p:spPr>
          <a:xfrm>
            <a:off x="228598" y="1600200"/>
            <a:ext cx="8686800" cy="45627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00000"/>
              </a:lnSpc>
              <a:buClr>
                <a:schemeClr val="bg1"/>
              </a:buClr>
            </a:pPr>
            <a:r>
              <a:rPr lang="en-US" dirty="0">
                <a:solidFill>
                  <a:schemeClr val="bg1"/>
                </a:solidFill>
                <a:latin typeface="Brandon Grotesque Regular" panose="020B0503020203060202" pitchFamily="34" charset="0"/>
              </a:rPr>
              <a:t>The goal of the fellowship is to support exceptional leaders, knowledge holders and knowledge makers who are doing noteworthy work to advance Indigenous knowledge and knowledge systems in diverse fields. </a:t>
            </a:r>
          </a:p>
          <a:p>
            <a:pPr>
              <a:lnSpc>
                <a:spcPct val="100000"/>
              </a:lnSpc>
              <a:buClr>
                <a:schemeClr val="bg1"/>
              </a:buClr>
            </a:pPr>
            <a:endParaRPr lang="en-US" dirty="0">
              <a:solidFill>
                <a:schemeClr val="bg1"/>
              </a:solidFill>
              <a:latin typeface="Brandon Grotesque Regular" panose="020B0503020203060202" pitchFamily="34" charset="0"/>
            </a:endParaRPr>
          </a:p>
          <a:p>
            <a:pPr>
              <a:lnSpc>
                <a:spcPct val="100000"/>
              </a:lnSpc>
              <a:buClr>
                <a:schemeClr val="bg1"/>
              </a:buClr>
            </a:pPr>
            <a:r>
              <a:rPr lang="en-US" dirty="0">
                <a:solidFill>
                  <a:schemeClr val="bg1"/>
                </a:solidFill>
                <a:latin typeface="Brandon Grotesque Regular" panose="020B0503020203060202" pitchFamily="34" charset="0"/>
              </a:rPr>
              <a:t>The fellowship is intended to support individuals who are working to make broad, transformative impact and change in their diverse knowledge fields and within Indigenous communities. </a:t>
            </a:r>
          </a:p>
          <a:p>
            <a:pPr>
              <a:lnSpc>
                <a:spcPct val="100000"/>
              </a:lnSpc>
              <a:buClr>
                <a:schemeClr val="bg1"/>
              </a:buClr>
            </a:pPr>
            <a:endParaRPr lang="en-US" sz="2050" dirty="0">
              <a:solidFill>
                <a:schemeClr val="bg1"/>
              </a:solidFill>
              <a:latin typeface="Brandon Grotesque Regular" panose="020B0503020203060202" pitchFamily="34" charset="0"/>
              <a:cs typeface="Arial"/>
            </a:endParaRPr>
          </a:p>
          <a:p>
            <a:pPr>
              <a:lnSpc>
                <a:spcPct val="100000"/>
              </a:lnSpc>
              <a:buClr>
                <a:schemeClr val="bg1"/>
              </a:buClr>
            </a:pPr>
            <a:r>
              <a:rPr lang="en-US" dirty="0">
                <a:solidFill>
                  <a:schemeClr val="bg1"/>
                </a:solidFill>
                <a:latin typeface="Brandon Grotesque Regular" panose="020B0503020203060202" pitchFamily="34" charset="0"/>
                <a:cs typeface="Arial"/>
              </a:rPr>
              <a:t>More specifically, the fellowship is designed to support the growth, development, knowledge and networks of Native knowledge holders and knowledge makers. This fellowship will provide knowledge producers with the resources to match their existing knowledge, passion and drive to achieve their personal and/or community goals.</a:t>
            </a:r>
          </a:p>
          <a:p>
            <a:pPr>
              <a:lnSpc>
                <a:spcPct val="100000"/>
              </a:lnSpc>
              <a:buClr>
                <a:schemeClr val="bg1"/>
              </a:buClr>
            </a:pPr>
            <a:endParaRPr lang="en-US" dirty="0">
              <a:solidFill>
                <a:schemeClr val="bg1"/>
              </a:solidFill>
              <a:latin typeface="Brandon Grotesque Regular" panose="020B0503020203060202" pitchFamily="34" charset="0"/>
              <a:cs typeface="Arial"/>
            </a:endParaRPr>
          </a:p>
          <a:p>
            <a:pPr>
              <a:lnSpc>
                <a:spcPct val="100000"/>
              </a:lnSpc>
              <a:buClr>
                <a:schemeClr val="bg1"/>
              </a:buClr>
            </a:pPr>
            <a:r>
              <a:rPr lang="en-US" dirty="0">
                <a:solidFill>
                  <a:schemeClr val="bg1"/>
                </a:solidFill>
                <a:latin typeface="Brandon Grotesque Regular" panose="020B0503020203060202" pitchFamily="34" charset="0"/>
                <a:cs typeface="Arial"/>
              </a:rPr>
              <a:t>This fellowship is open to experienced leaders from a wide range of fields including, but not limited to agriculture, food systems, youth leadership development, natural resource management, climate change, economic development, journalism, language and cultural revitalization, traditional and contemporary arts.</a:t>
            </a:r>
          </a:p>
        </p:txBody>
      </p:sp>
    </p:spTree>
    <p:extLst>
      <p:ext uri="{BB962C8B-B14F-4D97-AF65-F5344CB8AC3E}">
        <p14:creationId xmlns:p14="http://schemas.microsoft.com/office/powerpoint/2010/main" val="2104247895"/>
      </p:ext>
    </p:extLst>
  </p:cSld>
  <p:clrMapOvr>
    <a:masterClrMapping/>
  </p:clrMapOvr>
  <p:transition spd="slow"/>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
        <a:cs typeface="Source Han Sans CN"/>
      </a:majorFont>
      <a:minorFont>
        <a:latin typeface="Calibri"/>
        <a:ea typeface=""/>
        <a:cs typeface="Source Han Sans C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cs typeface="Source Han Sans CN"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0">
          <a:lnSpc>
            <a:spcPct val="93000"/>
          </a:lnSpc>
          <a:spcBef>
            <a:spcPts val="13"/>
          </a:spcBef>
          <a:spcAft>
            <a:spcPts val="13"/>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cs typeface="Source Han Sans CN"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2038</TotalTime>
  <Words>3740</Words>
  <Application>Microsoft Office PowerPoint</Application>
  <PresentationFormat>On-screen Show (4:3)</PresentationFormat>
  <Paragraphs>235</Paragraphs>
  <Slides>21</Slides>
  <Notes>21</Notes>
  <HiddenSlides>1</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21</vt:i4>
      </vt:variant>
    </vt:vector>
  </HeadingPairs>
  <TitlesOfParts>
    <vt:vector size="32" baseType="lpstr">
      <vt:lpstr>Arial</vt:lpstr>
      <vt:lpstr>Brandon Grotesque Black</vt:lpstr>
      <vt:lpstr>Brandon Grotesque Bold</vt:lpstr>
      <vt:lpstr>Brandon Grotesque Bold</vt:lpstr>
      <vt:lpstr>Brandon Grotesque Light</vt:lpstr>
      <vt:lpstr>Brandon Grotesque Medium</vt:lpstr>
      <vt:lpstr>Brandon Grotesque Regular</vt:lpstr>
      <vt:lpstr>Calibri</vt:lpstr>
      <vt:lpstr>Perpetua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Autumn Romero</dc:creator>
  <cp:lastModifiedBy>Sujei Martinez</cp:lastModifiedBy>
  <cp:revision>558</cp:revision>
  <dcterms:modified xsi:type="dcterms:W3CDTF">2025-04-16T20:32:30Z</dcterms:modified>
</cp:coreProperties>
</file>