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7"/>
  </p:notesMasterIdLst>
  <p:sldIdLst>
    <p:sldId id="256" r:id="rId5"/>
    <p:sldId id="312" r:id="rId6"/>
    <p:sldId id="305" r:id="rId7"/>
    <p:sldId id="308" r:id="rId8"/>
    <p:sldId id="273" r:id="rId9"/>
    <p:sldId id="268" r:id="rId10"/>
    <p:sldId id="303" r:id="rId11"/>
    <p:sldId id="313" r:id="rId12"/>
    <p:sldId id="314" r:id="rId13"/>
    <p:sldId id="315" r:id="rId14"/>
    <p:sldId id="316" r:id="rId15"/>
    <p:sldId id="317" r:id="rId16"/>
    <p:sldId id="318" r:id="rId17"/>
    <p:sldId id="320" r:id="rId18"/>
    <p:sldId id="321" r:id="rId19"/>
    <p:sldId id="322" r:id="rId20"/>
    <p:sldId id="323" r:id="rId21"/>
    <p:sldId id="324" r:id="rId22"/>
    <p:sldId id="326" r:id="rId23"/>
    <p:sldId id="325" r:id="rId24"/>
    <p:sldId id="327" r:id="rId25"/>
    <p:sldId id="264" r:id="rId26"/>
  </p:sldIdLst>
  <p:sldSz cx="9144000" cy="6858000" type="screen4x3"/>
  <p:notesSz cx="7772400" cy="10058400"/>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5pPr>
    <a:lvl6pPr marL="2286000" algn="l" defTabSz="914400" rtl="0" eaLnBrk="1" latinLnBrk="0" hangingPunct="1">
      <a:defRPr kern="1200">
        <a:solidFill>
          <a:schemeClr val="tx1"/>
        </a:solidFill>
        <a:latin typeface="Arial" panose="020B0604020202020204" pitchFamily="34" charset="0"/>
        <a:ea typeface="+mn-ea"/>
        <a:cs typeface="Source Han Sans CN" charset="0"/>
      </a:defRPr>
    </a:lvl6pPr>
    <a:lvl7pPr marL="2743200" algn="l" defTabSz="914400" rtl="0" eaLnBrk="1" latinLnBrk="0" hangingPunct="1">
      <a:defRPr kern="1200">
        <a:solidFill>
          <a:schemeClr val="tx1"/>
        </a:solidFill>
        <a:latin typeface="Arial" panose="020B0604020202020204" pitchFamily="34" charset="0"/>
        <a:ea typeface="+mn-ea"/>
        <a:cs typeface="Source Han Sans CN" charset="0"/>
      </a:defRPr>
    </a:lvl7pPr>
    <a:lvl8pPr marL="3200400" algn="l" defTabSz="914400" rtl="0" eaLnBrk="1" latinLnBrk="0" hangingPunct="1">
      <a:defRPr kern="1200">
        <a:solidFill>
          <a:schemeClr val="tx1"/>
        </a:solidFill>
        <a:latin typeface="Arial" panose="020B0604020202020204" pitchFamily="34" charset="0"/>
        <a:ea typeface="+mn-ea"/>
        <a:cs typeface="Source Han Sans CN" charset="0"/>
      </a:defRPr>
    </a:lvl8pPr>
    <a:lvl9pPr marL="3657600" algn="l" defTabSz="914400" rtl="0" eaLnBrk="1" latinLnBrk="0" hangingPunct="1">
      <a:defRPr kern="1200">
        <a:solidFill>
          <a:schemeClr val="tx1"/>
        </a:solidFill>
        <a:latin typeface="Arial" panose="020B0604020202020204" pitchFamily="34" charset="0"/>
        <a:ea typeface="+mn-ea"/>
        <a:cs typeface="Source Han Sans C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01D60C-3AD0-1A55-C646-19307C54286F}" name="Sujei Martinez" initials="SM" userId="S::smartinez@firstnations.org::a5f2647f-c41f-4a00-bc37-1816a1d83b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Jakober" initials="AJ" lastIdx="4" clrIdx="0">
    <p:extLst>
      <p:ext uri="{19B8F6BF-5375-455C-9EA6-DF929625EA0E}">
        <p15:presenceInfo xmlns:p15="http://schemas.microsoft.com/office/powerpoint/2012/main" userId="S-1-5-21-1115585700-271195771-112892167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921E"/>
    <a:srgbClr val="FFFFFF"/>
    <a:srgbClr val="C96D28"/>
    <a:srgbClr val="2A4443"/>
    <a:srgbClr val="821D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1C522-BC1C-6BD7-9A22-8F18A1BD905C}" v="3" dt="2026-06-25T17:01:32.040"/>
    <p1510:client id="{681E3428-8E8A-A731-A565-738BCE319E9F}" v="1217" dt="2026-06-23T18:27:08.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FE29B561-EA08-20CE-BA2C-30AAB4AEA0DD}"/>
              </a:ext>
            </a:extLst>
          </p:cNvPr>
          <p:cNvSpPr>
            <a:spLocks noGrp="1" noRot="1" noChangeAspect="1" noChangeArrowheads="1"/>
          </p:cNvSpPr>
          <p:nvPr>
            <p:ph type="sldImg"/>
          </p:nvPr>
        </p:nvSpPr>
        <p:spPr bwMode="auto">
          <a:xfrm>
            <a:off x="533400" y="763588"/>
            <a:ext cx="6702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F84AE015-D47C-4A72-435A-FEE268135C14}"/>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a:extLst>
              <a:ext uri="{FF2B5EF4-FFF2-40B4-BE49-F238E27FC236}">
                <a16:creationId xmlns:a16="http://schemas.microsoft.com/office/drawing/2014/main" id="{DA01CABD-553C-A14B-1CF1-EF8C3FEA4718}"/>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2" name="Rectangle 4">
            <a:extLst>
              <a:ext uri="{FF2B5EF4-FFF2-40B4-BE49-F238E27FC236}">
                <a16:creationId xmlns:a16="http://schemas.microsoft.com/office/drawing/2014/main" id="{19476EC8-1037-C206-9436-157FB4994380}"/>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3" name="Rectangle 5">
            <a:extLst>
              <a:ext uri="{FF2B5EF4-FFF2-40B4-BE49-F238E27FC236}">
                <a16:creationId xmlns:a16="http://schemas.microsoft.com/office/drawing/2014/main" id="{7A2474D8-D3FA-82AF-AF2A-60DED1E0FA22}"/>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4" name="Rectangle 6">
            <a:extLst>
              <a:ext uri="{FF2B5EF4-FFF2-40B4-BE49-F238E27FC236}">
                <a16:creationId xmlns:a16="http://schemas.microsoft.com/office/drawing/2014/main" id="{03A56604-C826-27FC-00EF-A1DC277B68EC}"/>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fld id="{94D1A02D-2DB1-451F-AFEE-F0F5EE771E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2788A55-4643-0F43-90CF-6F8D7828560C}"/>
              </a:ext>
            </a:extLst>
          </p:cNvPr>
          <p:cNvSpPr>
            <a:spLocks noGrp="1" noChangeArrowheads="1"/>
          </p:cNvSpPr>
          <p:nvPr>
            <p:ph type="sldNum"/>
          </p:nvPr>
        </p:nvSpPr>
        <p:spPr>
          <a:ln/>
        </p:spPr>
        <p:txBody>
          <a:bodyPr/>
          <a:lstStyle/>
          <a:p>
            <a:fld id="{6FB93E80-E49A-4261-83A4-C062B5DA2D3C}" type="slidenum">
              <a:rPr lang="en-US" altLang="en-US"/>
              <a:pPr/>
              <a:t>1</a:t>
            </a:fld>
            <a:endParaRPr lang="en-US" altLang="en-US"/>
          </a:p>
        </p:txBody>
      </p:sp>
      <p:sp>
        <p:nvSpPr>
          <p:cNvPr id="12289" name="Rectangle 1">
            <a:extLst>
              <a:ext uri="{FF2B5EF4-FFF2-40B4-BE49-F238E27FC236}">
                <a16:creationId xmlns:a16="http://schemas.microsoft.com/office/drawing/2014/main" id="{B857C839-3750-0E5A-0C43-E5609BE4D128}"/>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8BEBEE8C-BFED-44D5-5B94-580AD6DBD6F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C639744-C9C5-A25A-A76A-D0DD40008A76}"/>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D410D668-5776-99E9-83F5-5643B9F04FD2}"/>
              </a:ext>
            </a:extLst>
          </p:cNvPr>
          <p:cNvSpPr>
            <a:spLocks noGrp="1" noChangeArrowheads="1"/>
          </p:cNvSpPr>
          <p:nvPr>
            <p:ph type="sldNum"/>
          </p:nvPr>
        </p:nvSpPr>
        <p:spPr>
          <a:ln/>
        </p:spPr>
        <p:txBody>
          <a:bodyPr/>
          <a:lstStyle/>
          <a:p>
            <a:fld id="{30398700-A457-4DAE-A3AF-A684A83B9262}" type="slidenum">
              <a:rPr lang="en-US" altLang="en-US"/>
              <a:pPr/>
              <a:t>11</a:t>
            </a:fld>
            <a:endParaRPr lang="en-US" altLang="en-US"/>
          </a:p>
        </p:txBody>
      </p:sp>
      <p:sp>
        <p:nvSpPr>
          <p:cNvPr id="14337" name="Rectangle 1">
            <a:extLst>
              <a:ext uri="{FF2B5EF4-FFF2-40B4-BE49-F238E27FC236}">
                <a16:creationId xmlns:a16="http://schemas.microsoft.com/office/drawing/2014/main" id="{D5E66103-C7FD-E2F2-C112-30D370BB3A91}"/>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3D32498F-9A55-C720-31C4-D59E7B7F37F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358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B09812E-EB29-E399-DBA9-4BB516A6CE0A}"/>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A54BFDEF-623D-C3FB-4FA3-EF298B934767}"/>
              </a:ext>
            </a:extLst>
          </p:cNvPr>
          <p:cNvSpPr>
            <a:spLocks noGrp="1" noChangeArrowheads="1"/>
          </p:cNvSpPr>
          <p:nvPr>
            <p:ph type="sldNum"/>
          </p:nvPr>
        </p:nvSpPr>
        <p:spPr>
          <a:ln/>
        </p:spPr>
        <p:txBody>
          <a:bodyPr/>
          <a:lstStyle/>
          <a:p>
            <a:fld id="{30398700-A457-4DAE-A3AF-A684A83B9262}" type="slidenum">
              <a:rPr lang="en-US" altLang="en-US"/>
              <a:pPr/>
              <a:t>12</a:t>
            </a:fld>
            <a:endParaRPr lang="en-US" altLang="en-US"/>
          </a:p>
        </p:txBody>
      </p:sp>
      <p:sp>
        <p:nvSpPr>
          <p:cNvPr id="14337" name="Rectangle 1">
            <a:extLst>
              <a:ext uri="{FF2B5EF4-FFF2-40B4-BE49-F238E27FC236}">
                <a16:creationId xmlns:a16="http://schemas.microsoft.com/office/drawing/2014/main" id="{E32638BD-13FD-3680-BE02-E76265E5B809}"/>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FDFDEE31-0F12-1E82-D25F-5DE6494EB6E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06069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29F0E68-70CB-B9BD-AEA8-8CB7700EA4E6}"/>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B8478FBC-A512-668D-02FF-E1FE313F6430}"/>
              </a:ext>
            </a:extLst>
          </p:cNvPr>
          <p:cNvSpPr>
            <a:spLocks noGrp="1" noChangeArrowheads="1"/>
          </p:cNvSpPr>
          <p:nvPr>
            <p:ph type="sldNum"/>
          </p:nvPr>
        </p:nvSpPr>
        <p:spPr>
          <a:ln/>
        </p:spPr>
        <p:txBody>
          <a:bodyPr/>
          <a:lstStyle/>
          <a:p>
            <a:fld id="{30398700-A457-4DAE-A3AF-A684A83B9262}" type="slidenum">
              <a:rPr lang="en-US" altLang="en-US"/>
              <a:pPr/>
              <a:t>13</a:t>
            </a:fld>
            <a:endParaRPr lang="en-US" altLang="en-US"/>
          </a:p>
        </p:txBody>
      </p:sp>
      <p:sp>
        <p:nvSpPr>
          <p:cNvPr id="14337" name="Rectangle 1">
            <a:extLst>
              <a:ext uri="{FF2B5EF4-FFF2-40B4-BE49-F238E27FC236}">
                <a16:creationId xmlns:a16="http://schemas.microsoft.com/office/drawing/2014/main" id="{FB803004-FDAA-8985-AEED-CC1F5B8A7FE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9C83ECA8-8495-332A-E6A9-42B076A2671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1743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2E6AF03-9027-FB1B-6B6D-50D63341417F}"/>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EEB052BC-FC48-0B55-B85C-67ADD942A465}"/>
              </a:ext>
            </a:extLst>
          </p:cNvPr>
          <p:cNvSpPr>
            <a:spLocks noGrp="1" noChangeArrowheads="1"/>
          </p:cNvSpPr>
          <p:nvPr>
            <p:ph type="sldNum"/>
          </p:nvPr>
        </p:nvSpPr>
        <p:spPr>
          <a:ln/>
        </p:spPr>
        <p:txBody>
          <a:bodyPr/>
          <a:lstStyle/>
          <a:p>
            <a:fld id="{30398700-A457-4DAE-A3AF-A684A83B9262}" type="slidenum">
              <a:rPr lang="en-US" altLang="en-US"/>
              <a:pPr/>
              <a:t>14</a:t>
            </a:fld>
            <a:endParaRPr lang="en-US" altLang="en-US"/>
          </a:p>
        </p:txBody>
      </p:sp>
      <p:sp>
        <p:nvSpPr>
          <p:cNvPr id="14337" name="Rectangle 1">
            <a:extLst>
              <a:ext uri="{FF2B5EF4-FFF2-40B4-BE49-F238E27FC236}">
                <a16:creationId xmlns:a16="http://schemas.microsoft.com/office/drawing/2014/main" id="{D0624560-E300-2B9C-FE67-5CC621AB29DE}"/>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FF56C44C-513B-B0E6-2A05-7CEB3C98B666}"/>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3822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ABD1CF4-7219-32D6-CDC4-0568B3959DDB}"/>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96F7E97C-8E4D-0D41-D073-F794D05E7F41}"/>
              </a:ext>
            </a:extLst>
          </p:cNvPr>
          <p:cNvSpPr>
            <a:spLocks noGrp="1" noChangeArrowheads="1"/>
          </p:cNvSpPr>
          <p:nvPr>
            <p:ph type="sldNum"/>
          </p:nvPr>
        </p:nvSpPr>
        <p:spPr>
          <a:ln/>
        </p:spPr>
        <p:txBody>
          <a:bodyPr/>
          <a:lstStyle/>
          <a:p>
            <a:fld id="{30398700-A457-4DAE-A3AF-A684A83B9262}" type="slidenum">
              <a:rPr lang="en-US" altLang="en-US"/>
              <a:pPr/>
              <a:t>15</a:t>
            </a:fld>
            <a:endParaRPr lang="en-US" altLang="en-US"/>
          </a:p>
        </p:txBody>
      </p:sp>
      <p:sp>
        <p:nvSpPr>
          <p:cNvPr id="14337" name="Rectangle 1">
            <a:extLst>
              <a:ext uri="{FF2B5EF4-FFF2-40B4-BE49-F238E27FC236}">
                <a16:creationId xmlns:a16="http://schemas.microsoft.com/office/drawing/2014/main" id="{305C85B4-9BD0-75A9-F918-44860207582E}"/>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82CB9854-AD4F-3E89-55CE-557161B9DA0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84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E218F28-4C82-D2DF-B8DA-D06D5DB64721}"/>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6CFD0244-C935-0EE3-CB58-DA154AA08C23}"/>
              </a:ext>
            </a:extLst>
          </p:cNvPr>
          <p:cNvSpPr>
            <a:spLocks noGrp="1" noChangeArrowheads="1"/>
          </p:cNvSpPr>
          <p:nvPr>
            <p:ph type="sldNum"/>
          </p:nvPr>
        </p:nvSpPr>
        <p:spPr>
          <a:ln/>
        </p:spPr>
        <p:txBody>
          <a:bodyPr/>
          <a:lstStyle/>
          <a:p>
            <a:fld id="{30398700-A457-4DAE-A3AF-A684A83B9262}" type="slidenum">
              <a:rPr lang="en-US" altLang="en-US"/>
              <a:pPr/>
              <a:t>16</a:t>
            </a:fld>
            <a:endParaRPr lang="en-US" altLang="en-US"/>
          </a:p>
        </p:txBody>
      </p:sp>
      <p:sp>
        <p:nvSpPr>
          <p:cNvPr id="14337" name="Rectangle 1">
            <a:extLst>
              <a:ext uri="{FF2B5EF4-FFF2-40B4-BE49-F238E27FC236}">
                <a16:creationId xmlns:a16="http://schemas.microsoft.com/office/drawing/2014/main" id="{A2A45586-F9B8-918F-6467-50EB53F69754}"/>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4B4F27AE-2D48-D3ED-422D-A14EFFEE1817}"/>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7868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2D36DEA-F4D7-1D36-A81F-F80719A81334}"/>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2D01B9F5-BA4B-36EC-D245-DC362C8EA4C0}"/>
              </a:ext>
            </a:extLst>
          </p:cNvPr>
          <p:cNvSpPr>
            <a:spLocks noGrp="1" noChangeArrowheads="1"/>
          </p:cNvSpPr>
          <p:nvPr>
            <p:ph type="sldNum"/>
          </p:nvPr>
        </p:nvSpPr>
        <p:spPr>
          <a:ln/>
        </p:spPr>
        <p:txBody>
          <a:bodyPr/>
          <a:lstStyle/>
          <a:p>
            <a:fld id="{30398700-A457-4DAE-A3AF-A684A83B9262}" type="slidenum">
              <a:rPr lang="en-US" altLang="en-US"/>
              <a:pPr/>
              <a:t>17</a:t>
            </a:fld>
            <a:endParaRPr lang="en-US" altLang="en-US"/>
          </a:p>
        </p:txBody>
      </p:sp>
      <p:sp>
        <p:nvSpPr>
          <p:cNvPr id="14337" name="Rectangle 1">
            <a:extLst>
              <a:ext uri="{FF2B5EF4-FFF2-40B4-BE49-F238E27FC236}">
                <a16:creationId xmlns:a16="http://schemas.microsoft.com/office/drawing/2014/main" id="{CC58138D-6A12-70B2-E00A-2BF7A7D2B1B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7974B600-76EB-AF34-60C6-7B0ED6E8C739}"/>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2681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39504A2-46A9-C003-B824-9464974780C1}"/>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4D57DABF-F38D-B0EC-BC6C-129C0E836A9C}"/>
              </a:ext>
            </a:extLst>
          </p:cNvPr>
          <p:cNvSpPr>
            <a:spLocks noGrp="1" noChangeArrowheads="1"/>
          </p:cNvSpPr>
          <p:nvPr>
            <p:ph type="sldNum"/>
          </p:nvPr>
        </p:nvSpPr>
        <p:spPr>
          <a:ln/>
        </p:spPr>
        <p:txBody>
          <a:bodyPr/>
          <a:lstStyle/>
          <a:p>
            <a:fld id="{30398700-A457-4DAE-A3AF-A684A83B9262}" type="slidenum">
              <a:rPr lang="en-US" altLang="en-US"/>
              <a:pPr/>
              <a:t>18</a:t>
            </a:fld>
            <a:endParaRPr lang="en-US" altLang="en-US"/>
          </a:p>
        </p:txBody>
      </p:sp>
      <p:sp>
        <p:nvSpPr>
          <p:cNvPr id="14337" name="Rectangle 1">
            <a:extLst>
              <a:ext uri="{FF2B5EF4-FFF2-40B4-BE49-F238E27FC236}">
                <a16:creationId xmlns:a16="http://schemas.microsoft.com/office/drawing/2014/main" id="{9B8662CD-3EB6-7D58-72E4-10F23A74577B}"/>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73F2EED5-4CED-E8C5-F52D-B5902B1C7195}"/>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31633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C0E7D9E-8E0D-C97B-1172-E0BD9CA383E3}"/>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D054DE2F-E1B7-3064-0C66-5CFBAD1DDAC9}"/>
              </a:ext>
            </a:extLst>
          </p:cNvPr>
          <p:cNvSpPr>
            <a:spLocks noGrp="1" noChangeArrowheads="1"/>
          </p:cNvSpPr>
          <p:nvPr>
            <p:ph type="sldNum"/>
          </p:nvPr>
        </p:nvSpPr>
        <p:spPr>
          <a:ln/>
        </p:spPr>
        <p:txBody>
          <a:bodyPr/>
          <a:lstStyle/>
          <a:p>
            <a:fld id="{6FB93E80-E49A-4261-83A4-C062B5DA2D3C}" type="slidenum">
              <a:rPr lang="en-US" altLang="en-US"/>
              <a:pPr/>
              <a:t>19</a:t>
            </a:fld>
            <a:endParaRPr lang="en-US" altLang="en-US"/>
          </a:p>
        </p:txBody>
      </p:sp>
      <p:sp>
        <p:nvSpPr>
          <p:cNvPr id="12289" name="Rectangle 1">
            <a:extLst>
              <a:ext uri="{FF2B5EF4-FFF2-40B4-BE49-F238E27FC236}">
                <a16:creationId xmlns:a16="http://schemas.microsoft.com/office/drawing/2014/main" id="{0609BD87-2448-6137-5655-7A9C8525FCFA}"/>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FD8F73E1-982E-204A-EFE2-D1AFAF4E262F}"/>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9010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20</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71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2</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329059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33381D2-995B-4F7B-718B-C47BBB653C3D}"/>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4B755055-9C5F-48CE-94C4-00DA349B261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21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7409" name="Rectangle 1">
            <a:extLst>
              <a:ext uri="{FF2B5EF4-FFF2-40B4-BE49-F238E27FC236}">
                <a16:creationId xmlns:a16="http://schemas.microsoft.com/office/drawing/2014/main" id="{0022724A-67F6-0192-0FAF-2789DD175333}"/>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97370CDF-CFFA-F9A6-41BF-04F4A98B8AB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969899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F3E9E8-4332-60B1-94C4-A87E13D1C43F}"/>
              </a:ext>
            </a:extLst>
          </p:cNvPr>
          <p:cNvSpPr>
            <a:spLocks noGrp="1" noChangeArrowheads="1"/>
          </p:cNvSpPr>
          <p:nvPr>
            <p:ph type="sldNum"/>
          </p:nvPr>
        </p:nvSpPr>
        <p:spPr>
          <a:ln/>
        </p:spPr>
        <p:txBody>
          <a:bodyPr/>
          <a:lstStyle/>
          <a:p>
            <a:fld id="{F4A4E054-9A3C-48FD-A7C9-58023DE90997}" type="slidenum">
              <a:rPr lang="en-US" altLang="en-US"/>
              <a:pPr/>
              <a:t>22</a:t>
            </a:fld>
            <a:endParaRPr lang="en-US" altLang="en-US"/>
          </a:p>
        </p:txBody>
      </p:sp>
      <p:sp>
        <p:nvSpPr>
          <p:cNvPr id="20481" name="Rectangle 1">
            <a:extLst>
              <a:ext uri="{FF2B5EF4-FFF2-40B4-BE49-F238E27FC236}">
                <a16:creationId xmlns:a16="http://schemas.microsoft.com/office/drawing/2014/main" id="{48358295-1F4D-7035-4BA2-F566C4C43511}"/>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C7A9C5B9-D4CA-CF91-4AFA-8D311286AD5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fld id="{F6FAA3EC-4F88-440E-AC9A-5CFD16705C00}" type="slidenum">
              <a:rPr lang="en-US" altLang="en-US"/>
              <a:pPr/>
              <a:t>3</a:t>
            </a:fld>
            <a:endParaRPr lang="en-US" altLang="en-US"/>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2923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4</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5949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33381D2-995B-4F7B-718B-C47BBB653C3D}"/>
              </a:ext>
            </a:extLst>
          </p:cNvPr>
          <p:cNvSpPr>
            <a:spLocks noGrp="1" noChangeArrowheads="1"/>
          </p:cNvSpPr>
          <p:nvPr>
            <p:ph type="sldNum"/>
          </p:nvPr>
        </p:nvSpPr>
        <p:spPr>
          <a:ln/>
        </p:spPr>
        <p:txBody>
          <a:bodyPr/>
          <a:lstStyle/>
          <a:p>
            <a:fld id="{4B755055-9C5F-48CE-94C4-00DA349B2613}" type="slidenum">
              <a:rPr lang="en-US" altLang="en-US"/>
              <a:pPr/>
              <a:t>6</a:t>
            </a:fld>
            <a:endParaRPr lang="en-US" altLang="en-US"/>
          </a:p>
        </p:txBody>
      </p:sp>
      <p:sp>
        <p:nvSpPr>
          <p:cNvPr id="17409" name="Rectangle 1">
            <a:extLst>
              <a:ext uri="{FF2B5EF4-FFF2-40B4-BE49-F238E27FC236}">
                <a16:creationId xmlns:a16="http://schemas.microsoft.com/office/drawing/2014/main" id="{0022724A-67F6-0192-0FAF-2789DD175333}"/>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97370CDF-CFFA-F9A6-41BF-04F4A98B8AB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3574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7</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0606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321C41-1F48-A2FC-2506-781A7069F938}"/>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1F829F4C-ADC0-DD43-5752-2629C4F92F4B}"/>
              </a:ext>
            </a:extLst>
          </p:cNvPr>
          <p:cNvSpPr>
            <a:spLocks noGrp="1" noChangeArrowheads="1"/>
          </p:cNvSpPr>
          <p:nvPr>
            <p:ph type="sldNum"/>
          </p:nvPr>
        </p:nvSpPr>
        <p:spPr>
          <a:ln/>
        </p:spPr>
        <p:txBody>
          <a:bodyPr/>
          <a:lstStyle/>
          <a:p>
            <a:fld id="{6FB93E80-E49A-4261-83A4-C062B5DA2D3C}" type="slidenum">
              <a:rPr lang="en-US" altLang="en-US"/>
              <a:pPr/>
              <a:t>8</a:t>
            </a:fld>
            <a:endParaRPr lang="en-US" altLang="en-US"/>
          </a:p>
        </p:txBody>
      </p:sp>
      <p:sp>
        <p:nvSpPr>
          <p:cNvPr id="12289" name="Rectangle 1">
            <a:extLst>
              <a:ext uri="{FF2B5EF4-FFF2-40B4-BE49-F238E27FC236}">
                <a16:creationId xmlns:a16="http://schemas.microsoft.com/office/drawing/2014/main" id="{5B5D884B-F1EC-69D5-43B1-91C31512812A}"/>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C3DCAA3E-D353-7567-51DE-EEF43767764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510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B784535-A6AA-B1DB-9D2D-E9A1A0730C42}"/>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314DFFE2-788A-E435-5C67-503DE462AC2B}"/>
              </a:ext>
            </a:extLst>
          </p:cNvPr>
          <p:cNvSpPr>
            <a:spLocks noGrp="1" noChangeArrowheads="1"/>
          </p:cNvSpPr>
          <p:nvPr>
            <p:ph type="sldNum"/>
          </p:nvPr>
        </p:nvSpPr>
        <p:spPr>
          <a:ln/>
        </p:spPr>
        <p:txBody>
          <a:bodyPr/>
          <a:lstStyle/>
          <a:p>
            <a:fld id="{30398700-A457-4DAE-A3AF-A684A83B9262}" type="slidenum">
              <a:rPr lang="en-US" altLang="en-US"/>
              <a:pPr/>
              <a:t>9</a:t>
            </a:fld>
            <a:endParaRPr lang="en-US" altLang="en-US"/>
          </a:p>
        </p:txBody>
      </p:sp>
      <p:sp>
        <p:nvSpPr>
          <p:cNvPr id="14337" name="Rectangle 1">
            <a:extLst>
              <a:ext uri="{FF2B5EF4-FFF2-40B4-BE49-F238E27FC236}">
                <a16:creationId xmlns:a16="http://schemas.microsoft.com/office/drawing/2014/main" id="{B16E5662-FB1E-A14F-50B2-271283C4076A}"/>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6687736B-C75C-BD43-6091-1BD4F992099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889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3D6E494-6460-FCCB-7FD3-45FE3031C6DE}"/>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8D95C6F5-D199-56BF-30B7-4A143908C948}"/>
              </a:ext>
            </a:extLst>
          </p:cNvPr>
          <p:cNvSpPr>
            <a:spLocks noGrp="1" noChangeArrowheads="1"/>
          </p:cNvSpPr>
          <p:nvPr>
            <p:ph type="sldNum"/>
          </p:nvPr>
        </p:nvSpPr>
        <p:spPr>
          <a:ln/>
        </p:spPr>
        <p:txBody>
          <a:bodyPr/>
          <a:lstStyle/>
          <a:p>
            <a:fld id="{30398700-A457-4DAE-A3AF-A684A83B9262}" type="slidenum">
              <a:rPr lang="en-US" altLang="en-US"/>
              <a:pPr/>
              <a:t>10</a:t>
            </a:fld>
            <a:endParaRPr lang="en-US" altLang="en-US"/>
          </a:p>
        </p:txBody>
      </p:sp>
      <p:sp>
        <p:nvSpPr>
          <p:cNvPr id="14337" name="Rectangle 1">
            <a:extLst>
              <a:ext uri="{FF2B5EF4-FFF2-40B4-BE49-F238E27FC236}">
                <a16:creationId xmlns:a16="http://schemas.microsoft.com/office/drawing/2014/main" id="{FE989A6F-451B-E3A1-37E6-0432FD52B83F}"/>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DAE121D8-9377-12CB-E484-BF6DDBAC1E4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9361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EAB1-0C25-9D2F-0EFB-AEBF918B513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13EE74-3FB5-9DFD-400D-EF31531F7F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575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1DA3-6E69-8861-A4E1-9D0900C13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5651EB-24E0-F39A-80AF-699E57227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29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BB32C-6295-3098-3FB5-9C27E271C4EE}"/>
              </a:ext>
            </a:extLst>
          </p:cNvPr>
          <p:cNvSpPr>
            <a:spLocks noGrp="1"/>
          </p:cNvSpPr>
          <p:nvPr>
            <p:ph type="title" orient="vert"/>
          </p:nvPr>
        </p:nvSpPr>
        <p:spPr>
          <a:xfrm>
            <a:off x="6629400" y="273050"/>
            <a:ext cx="2055813" cy="53070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7A42F-2D19-41A6-C56A-0FAE4783ED15}"/>
              </a:ext>
            </a:extLst>
          </p:cNvPr>
          <p:cNvSpPr>
            <a:spLocks noGrp="1"/>
          </p:cNvSpPr>
          <p:nvPr>
            <p:ph type="body" orient="vert" idx="1"/>
          </p:nvPr>
        </p:nvSpPr>
        <p:spPr>
          <a:xfrm>
            <a:off x="457200" y="273050"/>
            <a:ext cx="6019800" cy="5307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29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5987-1C37-A048-A08A-0A86FD297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6271B-CE65-FF94-109D-0D223A20F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93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EDAD-591A-E425-1A94-F437FE9473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E2F7E7-F177-4026-B73D-24242ED70A8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2917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6018-0F72-8EE6-C152-16D8ABE4E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2BAA9D-1E9F-BDEB-7C30-B1FC551C7994}"/>
              </a:ext>
            </a:extLst>
          </p:cNvPr>
          <p:cNvSpPr>
            <a:spLocks noGrp="1"/>
          </p:cNvSpPr>
          <p:nvPr>
            <p:ph sz="half" idx="1"/>
          </p:nvPr>
        </p:nvSpPr>
        <p:spPr>
          <a:xfrm>
            <a:off x="457200" y="1604963"/>
            <a:ext cx="4037013"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B2C5E-17AD-9ADF-DF3C-13BE523B7AAB}"/>
              </a:ext>
            </a:extLst>
          </p:cNvPr>
          <p:cNvSpPr>
            <a:spLocks noGrp="1"/>
          </p:cNvSpPr>
          <p:nvPr>
            <p:ph sz="half" idx="2"/>
          </p:nvPr>
        </p:nvSpPr>
        <p:spPr>
          <a:xfrm>
            <a:off x="4646613" y="1604963"/>
            <a:ext cx="4038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10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A81D-5892-4BE7-F99F-139E7C97D91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9C0EE-6C4B-ABED-7442-C8D53768D8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F4BE4-549F-ECE1-8371-176FE1D8CF1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1AF513-3BC7-3944-D3ED-2BC95D64A11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13DF1-2749-6D19-13FD-61DEB3DED45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60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146E-1BAD-E3D2-2BFE-3E127A9654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927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70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29B-6638-87FA-8CE9-07B51367CB1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9523BC-5CB3-2709-B252-85D18F7D05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666E5-B82E-5F7E-6B78-449E59C975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958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107A-6879-4905-7AFE-90D9CC4625F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C4E8A9-06CE-13F7-7BDB-108E38800A1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863747-702D-2510-A8C5-594384A0D7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198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5B3A8ACF-D7A7-A4F3-44F9-AA62DDAD6F32}"/>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D0B8B3DB-6111-1047-0BD0-4B3669053D6B}"/>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08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2pPr>
      <a:lvl3pPr marL="1143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3pPr>
      <a:lvl4pPr marL="1600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4pPr>
      <a:lvl5pPr marL="20574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5pPr>
      <a:lvl6pPr marL="25146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6pPr>
      <a:lvl7pPr marL="29718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7pPr>
      <a:lvl8pPr marL="3429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8pPr>
      <a:lvl9pPr marL="3886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9pPr>
    </p:titleStyle>
    <p:bodyStyle>
      <a:lvl1pPr marL="342900" indent="-342900" algn="ctr" rtl="0" fontAlgn="base">
        <a:lnSpc>
          <a:spcPct val="83000"/>
        </a:lnSpc>
        <a:spcBef>
          <a:spcPts val="1425"/>
        </a:spcBef>
        <a:spcAft>
          <a:spcPts val="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ailto:info@firstnations.org" TargetMode="External"/><Relationship Id="rId11" Type="http://schemas.openxmlformats.org/officeDocument/2006/relationships/image" Target="../media/image23.pn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mailto:cberkey@berkeywilliams.com"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028B8C2-6FDB-5B48-CF07-540B9BD0EA2C}"/>
              </a:ext>
            </a:extLst>
          </p:cNvPr>
          <p:cNvPicPr>
            <a:picLocks noChangeAspect="1"/>
          </p:cNvPicPr>
          <p:nvPr/>
        </p:nvPicPr>
        <p:blipFill>
          <a:blip r:embed="rId3">
            <a:extLst>
              <a:ext uri="{28A0092B-C50C-407E-A947-70E740481C1C}">
                <a14:useLocalDpi xmlns:a14="http://schemas.microsoft.com/office/drawing/2010/main" val="0"/>
              </a:ext>
            </a:extLst>
          </a:blip>
          <a:srcRect l="5881" r="5881"/>
          <a:stretch/>
        </p:blipFill>
        <p:spPr>
          <a:xfrm>
            <a:off x="1164" y="1017"/>
            <a:ext cx="9183552" cy="6947768"/>
          </a:xfrm>
          <a:prstGeom prst="rect">
            <a:avLst/>
          </a:prstGeom>
        </p:spPr>
      </p:pic>
      <p:pic>
        <p:nvPicPr>
          <p:cNvPr id="4" name="Picture 4">
            <a:extLst>
              <a:ext uri="{FF2B5EF4-FFF2-40B4-BE49-F238E27FC236}">
                <a16:creationId xmlns:a16="http://schemas.microsoft.com/office/drawing/2014/main" id="{1653A988-CE0C-BABD-3330-0111D27E925C}"/>
              </a:ext>
            </a:extLst>
          </p:cNvPr>
          <p:cNvPicPr>
            <a:picLocks noChangeAspect="1"/>
          </p:cNvPicPr>
          <p:nvPr/>
        </p:nvPicPr>
        <p:blipFill rotWithShape="1">
          <a:blip r:embed="rId4"/>
          <a:srcRect l="-11" r="27055"/>
          <a:stretch/>
        </p:blipFill>
        <p:spPr>
          <a:xfrm>
            <a:off x="0" y="0"/>
            <a:ext cx="9189153" cy="6951485"/>
          </a:xfrm>
          <a:prstGeom prst="rect">
            <a:avLst/>
          </a:prstGeom>
        </p:spPr>
      </p:pic>
      <p:sp>
        <p:nvSpPr>
          <p:cNvPr id="6" name="Rectangle 5">
            <a:extLst>
              <a:ext uri="{FF2B5EF4-FFF2-40B4-BE49-F238E27FC236}">
                <a16:creationId xmlns:a16="http://schemas.microsoft.com/office/drawing/2014/main" id="{8C8402B4-5DA8-4474-3D8C-D68EC42A72D7}"/>
              </a:ext>
            </a:extLst>
          </p:cNvPr>
          <p:cNvSpPr/>
          <p:nvPr/>
        </p:nvSpPr>
        <p:spPr bwMode="auto">
          <a:xfrm>
            <a:off x="726621" y="6141712"/>
            <a:ext cx="6411685" cy="4354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sp>
        <p:nvSpPr>
          <p:cNvPr id="9" name="TextBox 8">
            <a:extLst>
              <a:ext uri="{FF2B5EF4-FFF2-40B4-BE49-F238E27FC236}">
                <a16:creationId xmlns:a16="http://schemas.microsoft.com/office/drawing/2014/main" id="{42CBFE4C-4003-4E4E-FAA2-7461DBCC63A5}"/>
              </a:ext>
            </a:extLst>
          </p:cNvPr>
          <p:cNvSpPr txBox="1"/>
          <p:nvPr/>
        </p:nvSpPr>
        <p:spPr>
          <a:xfrm>
            <a:off x="613326" y="3476320"/>
            <a:ext cx="7640412" cy="550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Tw Cen MT"/>
                <a:ea typeface="Verdana"/>
              </a:rPr>
              <a:t>STEWARDING NATIVE LANDS PRESENTS</a:t>
            </a:r>
            <a:endParaRPr lang="en-US" sz="3200">
              <a:solidFill>
                <a:srgbClr val="FFFFFF"/>
              </a:solidFill>
              <a:latin typeface="Tw Cen MT" panose="020B0602020104020603" pitchFamily="34" charset="0"/>
              <a:ea typeface="Verdana" panose="020B0604030504040204" pitchFamily="34" charset="0"/>
            </a:endParaRPr>
          </a:p>
        </p:txBody>
      </p:sp>
      <p:sp>
        <p:nvSpPr>
          <p:cNvPr id="10" name="TextBox 9">
            <a:extLst>
              <a:ext uri="{FF2B5EF4-FFF2-40B4-BE49-F238E27FC236}">
                <a16:creationId xmlns:a16="http://schemas.microsoft.com/office/drawing/2014/main" id="{221C342E-1BD5-0BE1-F708-D9D89F89D6FA}"/>
              </a:ext>
            </a:extLst>
          </p:cNvPr>
          <p:cNvSpPr txBox="1"/>
          <p:nvPr/>
        </p:nvSpPr>
        <p:spPr>
          <a:xfrm>
            <a:off x="610506" y="4029334"/>
            <a:ext cx="8018689" cy="2153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rgbClr val="F6921E"/>
                </a:solidFill>
                <a:latin typeface="Tw Cen MT"/>
                <a:ea typeface="Verdana"/>
              </a:rPr>
              <a:t>CONSERVATION EASEMENTS AND THE TRIBAL FEE-TO-TRUST PROCESS</a:t>
            </a:r>
            <a:endParaRPr lang="en-US" sz="4800" b="1">
              <a:solidFill>
                <a:srgbClr val="F6921E"/>
              </a:solidFill>
              <a:latin typeface="Tw Cen MT" panose="020B0602020104020603" pitchFamily="34" charset="0"/>
              <a:ea typeface="Verdana" panose="020B0604030504040204" pitchFamily="34" charset="0"/>
            </a:endParaRPr>
          </a:p>
        </p:txBody>
      </p:sp>
      <p:sp>
        <p:nvSpPr>
          <p:cNvPr id="15" name="TextBox 14">
            <a:extLst>
              <a:ext uri="{FF2B5EF4-FFF2-40B4-BE49-F238E27FC236}">
                <a16:creationId xmlns:a16="http://schemas.microsoft.com/office/drawing/2014/main" id="{C60A1E66-335D-D780-C4F7-859C6A9010D9}"/>
              </a:ext>
            </a:extLst>
          </p:cNvPr>
          <p:cNvSpPr txBox="1"/>
          <p:nvPr/>
        </p:nvSpPr>
        <p:spPr>
          <a:xfrm>
            <a:off x="727982" y="6285947"/>
            <a:ext cx="1714500" cy="2672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Tw Cen MT"/>
                <a:ea typeface="Verdana"/>
              </a:rPr>
              <a:t>June 23, 2026</a:t>
            </a:r>
            <a:endParaRPr lang="en-US" sz="1200" dirty="0">
              <a:solidFill>
                <a:srgbClr val="FFFFFF"/>
              </a:solidFill>
              <a:latin typeface="Tw Cen MT" panose="020B0602020104020603" pitchFamily="34" charset="0"/>
              <a:ea typeface="Verdana" panose="020B0604030504040204" pitchFamily="34" charset="0"/>
            </a:endParaRPr>
          </a:p>
        </p:txBody>
      </p:sp>
      <p:pic>
        <p:nvPicPr>
          <p:cNvPr id="7" name="Graphic 7">
            <a:extLst>
              <a:ext uri="{FF2B5EF4-FFF2-40B4-BE49-F238E27FC236}">
                <a16:creationId xmlns:a16="http://schemas.microsoft.com/office/drawing/2014/main" id="{EA18D635-4A39-B947-EDDB-EFBCC6B8F8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35762" y="468086"/>
            <a:ext cx="2742545" cy="628650"/>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1955-F7E2-C044-BE80-4B84027011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5B2AE2-93A3-A1DD-DB00-ECB98BA78609}"/>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F21F7DA7-4CD8-6F45-3FD9-12FA8632DF5C}"/>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CD2FBED2-0558-1859-9118-0BF7D3AFCDBF}"/>
              </a:ext>
            </a:extLst>
          </p:cNvPr>
          <p:cNvSpPr txBox="1"/>
          <p:nvPr/>
        </p:nvSpPr>
        <p:spPr>
          <a:xfrm>
            <a:off x="972001" y="244474"/>
            <a:ext cx="7200901" cy="17810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FFFFFF"/>
                </a:solidFill>
                <a:latin typeface="Arial"/>
                <a:cs typeface="Arial"/>
              </a:rPr>
              <a:t>1. What are the Options for Tribes to Protect </a:t>
            </a:r>
            <a:r>
              <a:rPr lang="en-US" sz="2600" b="1" dirty="0">
                <a:solidFill>
                  <a:srgbClr val="FFFFFF"/>
                </a:solidFill>
                <a:latin typeface="Arial"/>
                <a:cs typeface="Arial"/>
              </a:rPr>
              <a:t>Conservation Values on the Land They Own?</a:t>
            </a:r>
            <a:endParaRPr lang="en-US" sz="2600" dirty="0">
              <a:solidFill>
                <a:srgbClr val="FFFFFF"/>
              </a:solidFill>
              <a:latin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B4AD761A-BCA5-33E5-CA5F-CC41CFA27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7C654780-98A3-5B8B-BFA6-9217C33C86F5}"/>
              </a:ext>
            </a:extLst>
          </p:cNvPr>
          <p:cNvSpPr txBox="1"/>
          <p:nvPr/>
        </p:nvSpPr>
        <p:spPr>
          <a:xfrm>
            <a:off x="369665" y="1806301"/>
            <a:ext cx="8406358" cy="4213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Tw Cen MT"/>
              </a:rPr>
              <a:t>B.  Rights of Nature Easements</a:t>
            </a:r>
            <a:endParaRPr lang="en-US" sz="1600">
              <a:latin typeface="Tw Cen MT"/>
            </a:endParaRPr>
          </a:p>
          <a:p>
            <a:r>
              <a:rPr lang="en-US" sz="1600" dirty="0">
                <a:latin typeface="Tw Cen MT"/>
              </a:rPr>
              <a:t>  </a:t>
            </a:r>
            <a:endParaRPr lang="en-US" sz="1600">
              <a:latin typeface="Tw Cen MT"/>
            </a:endParaRPr>
          </a:p>
          <a:p>
            <a:r>
              <a:rPr lang="en-US" sz="1600" dirty="0">
                <a:latin typeface="Tw Cen MT"/>
              </a:rPr>
              <a:t>  </a:t>
            </a:r>
            <a:r>
              <a:rPr lang="en-US" sz="1600" dirty="0" err="1">
                <a:latin typeface="Tw Cen MT"/>
              </a:rPr>
              <a:t>i</a:t>
            </a:r>
            <a:r>
              <a:rPr lang="en-US" sz="1600" dirty="0">
                <a:latin typeface="Tw Cen MT"/>
              </a:rPr>
              <a:t>.   </a:t>
            </a:r>
            <a:r>
              <a:rPr lang="en-US" sz="1600" i="1" u="sng" dirty="0">
                <a:latin typeface="Tw Cen MT"/>
              </a:rPr>
              <a:t>Rights of Nature / Kapu &amp; </a:t>
            </a:r>
            <a:r>
              <a:rPr lang="en-US" sz="1600" i="1" u="sng" dirty="0" err="1">
                <a:latin typeface="Tw Cen MT"/>
              </a:rPr>
              <a:t>Kānāwai</a:t>
            </a:r>
            <a:r>
              <a:rPr lang="en-US" sz="1600" dirty="0">
                <a:latin typeface="Tw Cen MT"/>
              </a:rPr>
              <a:t>:</a:t>
            </a:r>
          </a:p>
          <a:p>
            <a:endParaRPr lang="en-US" sz="1600" dirty="0">
              <a:latin typeface="Tw Cen MT"/>
            </a:endParaRPr>
          </a:p>
          <a:p>
            <a:r>
              <a:rPr lang="en-US" sz="1600">
                <a:latin typeface="Tw Cen MT"/>
              </a:rPr>
              <a:t>  Recognizes that ecosystems and species have   legal rights that can be enforced in tribal and   other courts.</a:t>
            </a:r>
          </a:p>
          <a:p>
            <a:endParaRPr lang="en-US" sz="1600" dirty="0">
              <a:latin typeface="Tw Cen MT"/>
            </a:endParaRPr>
          </a:p>
          <a:p>
            <a:r>
              <a:rPr lang="en-US" sz="1600">
                <a:latin typeface="Tw Cen MT"/>
              </a:rPr>
              <a:t>  Some landowners have used conservation   easements to recognize the legal rights of   ecosystems and species on their land.</a:t>
            </a:r>
          </a:p>
          <a:p>
            <a:endParaRPr lang="en-US" sz="1600" dirty="0">
              <a:latin typeface="Tw Cen MT"/>
            </a:endParaRPr>
          </a:p>
          <a:p>
            <a:r>
              <a:rPr lang="en-US" sz="1600">
                <a:latin typeface="Tw Cen MT"/>
              </a:rPr>
              <a:t>  Such rights can be enforced by the landowner   and the easement holder against violators.  </a:t>
            </a:r>
          </a:p>
          <a:p>
            <a:endParaRPr lang="en-US" sz="1600" dirty="0">
              <a:latin typeface="Tw Cen MT"/>
            </a:endParaRPr>
          </a:p>
          <a:p>
            <a:r>
              <a:rPr lang="en-US" sz="1600">
                <a:latin typeface="Tw Cen MT"/>
              </a:rPr>
              <a:t>  ii.  </a:t>
            </a:r>
            <a:r>
              <a:rPr lang="en-US" sz="1600" i="1" u="sng">
                <a:latin typeface="Tw Cen MT"/>
              </a:rPr>
              <a:t>Tribal Laws and Ordinances</a:t>
            </a:r>
            <a:endParaRPr lang="en-US" sz="1600">
              <a:latin typeface="Tw Cen MT"/>
            </a:endParaRPr>
          </a:p>
          <a:p>
            <a:endParaRPr lang="en-US" sz="1600" dirty="0">
              <a:latin typeface="Tw Cen MT"/>
            </a:endParaRPr>
          </a:p>
          <a:p>
            <a:r>
              <a:rPr lang="en-US" sz="1600" dirty="0">
                <a:latin typeface="Tw Cen MT"/>
                <a:cs typeface="Times New Roman"/>
              </a:rPr>
              <a:t>  </a:t>
            </a:r>
            <a:r>
              <a:rPr lang="en-US" sz="1600">
                <a:latin typeface="Tw Cen MT"/>
              </a:rPr>
              <a:t>Rights of Nature laws have been adopted by   at least 10 tribes.  Three such ordinances are   legally enforceable.</a:t>
            </a:r>
          </a:p>
          <a:p>
            <a:pPr algn="just"/>
            <a:endParaRPr lang="en-US" sz="1600" b="1" dirty="0">
              <a:latin typeface="Tw Cen MT"/>
            </a:endParaRPr>
          </a:p>
          <a:p>
            <a:pPr algn="l"/>
            <a:endParaRPr lang="en-US" sz="1600" dirty="0">
              <a:latin typeface="Tw Cen MT"/>
            </a:endParaRPr>
          </a:p>
        </p:txBody>
      </p:sp>
    </p:spTree>
    <p:extLst>
      <p:ext uri="{BB962C8B-B14F-4D97-AF65-F5344CB8AC3E}">
        <p14:creationId xmlns:p14="http://schemas.microsoft.com/office/powerpoint/2010/main" val="43720022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C531D-5684-322B-E36B-4A484586EB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44D1B2-60B2-270C-FAE8-79CFD7E231AD}"/>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4F431797-A071-758D-98D4-30AA2BDBEE22}"/>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D1A2E6FC-9629-1619-CCE8-3EAC10BA0CA8}"/>
              </a:ext>
            </a:extLst>
          </p:cNvPr>
          <p:cNvSpPr txBox="1"/>
          <p:nvPr/>
        </p:nvSpPr>
        <p:spPr>
          <a:xfrm>
            <a:off x="972001" y="244474"/>
            <a:ext cx="7200901" cy="215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FFFFFF"/>
                </a:solidFill>
                <a:latin typeface="Arial"/>
                <a:cs typeface="Arial"/>
              </a:rPr>
              <a:t>2. Why Would an Indian Tribe Wish to Transfer its Land to the United States to be Held in </a:t>
            </a:r>
            <a:r>
              <a:rPr lang="en-US" sz="2600" b="1" dirty="0">
                <a:solidFill>
                  <a:srgbClr val="FFFFFF"/>
                </a:solidFill>
                <a:latin typeface="Arial"/>
                <a:cs typeface="Arial"/>
              </a:rPr>
              <a:t>Trust on its Behalf?</a:t>
            </a:r>
            <a:endParaRPr lang="en-US" sz="2600" dirty="0">
              <a:solidFill>
                <a:srgbClr val="FFFFFF"/>
              </a:solidFill>
              <a:latin typeface="Arial"/>
            </a:endParaRPr>
          </a:p>
          <a:p>
            <a:pPr algn="ctr"/>
            <a:endParaRPr lang="en-US" sz="2600" b="1" dirty="0">
              <a:solidFill>
                <a:srgbClr val="FFFFFF"/>
              </a:solidFill>
              <a:latin typeface="Arial"/>
              <a:cs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09CB4033-2F47-77B4-4CAE-CF3F9AA36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906A86FE-C375-6573-D300-D941F2AA1FE1}"/>
              </a:ext>
            </a:extLst>
          </p:cNvPr>
          <p:cNvSpPr txBox="1"/>
          <p:nvPr/>
        </p:nvSpPr>
        <p:spPr>
          <a:xfrm>
            <a:off x="369665" y="1806301"/>
            <a:ext cx="8406358" cy="37559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Tw Cen MT"/>
              </a:rPr>
              <a:t>a. </a:t>
            </a:r>
            <a:r>
              <a:rPr lang="en-US" sz="1600">
                <a:latin typeface="Tw Cen MT"/>
              </a:rPr>
              <a:t> The land becomes “Indian Country” for federal   and state jurisdictional purposes.</a:t>
            </a:r>
          </a:p>
          <a:p>
            <a:endParaRPr lang="en-US" sz="1600" dirty="0">
              <a:latin typeface="Tw Cen MT"/>
            </a:endParaRPr>
          </a:p>
          <a:p>
            <a:r>
              <a:rPr lang="en-US" sz="1600" b="1">
                <a:latin typeface="Tw Cen MT"/>
              </a:rPr>
              <a:t>b.</a:t>
            </a:r>
            <a:r>
              <a:rPr lang="en-US" sz="1600">
                <a:latin typeface="Tw Cen MT"/>
              </a:rPr>
              <a:t>  Specifically, trust status means:</a:t>
            </a:r>
            <a:endParaRPr lang="en-US" sz="1600" dirty="0">
              <a:latin typeface="Tw Cen MT"/>
            </a:endParaRPr>
          </a:p>
          <a:p>
            <a:r>
              <a:rPr lang="en-US" sz="1600" dirty="0">
                <a:latin typeface="Tw Cen MT"/>
              </a:rPr>
              <a:t> </a:t>
            </a:r>
            <a:r>
              <a:rPr lang="en-US" sz="1600" dirty="0" err="1">
                <a:latin typeface="Tw Cen MT"/>
              </a:rPr>
              <a:t>i</a:t>
            </a:r>
            <a:r>
              <a:rPr lang="en-US" sz="1600" dirty="0">
                <a:latin typeface="Tw Cen MT"/>
              </a:rPr>
              <a:t>.  Various tax exemptions apply to the land (for   example, state/local tax property tax   exemptions, state income tax exemptions for   tribal members working on tribal lands, etc.).</a:t>
            </a:r>
            <a:endParaRPr lang="en-US" sz="1600">
              <a:latin typeface="Tw Cen MT"/>
            </a:endParaRPr>
          </a:p>
          <a:p>
            <a:r>
              <a:rPr lang="en-US" sz="1600">
                <a:latin typeface="Tw Cen MT"/>
              </a:rPr>
              <a:t> ii.  Primacy of federal and tribal governmental   jurisdiction over the land </a:t>
            </a:r>
            <a:r>
              <a:rPr lang="en-US" sz="1600" dirty="0">
                <a:latin typeface="Tw Cen MT"/>
              </a:rPr>
              <a:t>in the areas of law   enforcement/public safety, environmental   regulation, land use and business regulation,   among others.</a:t>
            </a:r>
            <a:endParaRPr lang="en-US" sz="1600">
              <a:latin typeface="Tw Cen MT"/>
            </a:endParaRPr>
          </a:p>
          <a:p>
            <a:r>
              <a:rPr lang="en-US" sz="1600">
                <a:latin typeface="Tw Cen MT"/>
              </a:rPr>
              <a:t> iii.  Non-applicability of state   law to   tribal government and tribal member   activity  on trust lands (limited   applicability of state law to   non-tribal members).</a:t>
            </a:r>
          </a:p>
          <a:p>
            <a:r>
              <a:rPr lang="en-US" sz="1600">
                <a:latin typeface="Tw Cen MT"/>
              </a:rPr>
              <a:t> iv.  Increased eligibility for federal   funding programs located on </a:t>
            </a:r>
            <a:r>
              <a:rPr lang="en-US" sz="1600" dirty="0">
                <a:latin typeface="Tw Cen MT"/>
              </a:rPr>
              <a:t>tribal   lands in the areas of health area,   roads/transportation, environmental   quality, public safety, and others.</a:t>
            </a:r>
            <a:endParaRPr lang="en-US" sz="1600">
              <a:latin typeface="Tw Cen MT"/>
            </a:endParaRPr>
          </a:p>
          <a:p>
            <a:r>
              <a:rPr lang="en-US" sz="1600">
                <a:latin typeface="Tw Cen MT"/>
              </a:rPr>
              <a:t> v.  Trust lands may not be sold or   transferred without federal approval.</a:t>
            </a:r>
          </a:p>
          <a:p>
            <a:endParaRPr lang="en-US" sz="1600" b="1" dirty="0">
              <a:latin typeface="Tw Cen MT"/>
            </a:endParaRPr>
          </a:p>
          <a:p>
            <a:pPr algn="just"/>
            <a:endParaRPr lang="en-US" sz="1600" b="1" dirty="0">
              <a:latin typeface="Tw Cen MT"/>
            </a:endParaRPr>
          </a:p>
          <a:p>
            <a:pPr algn="l"/>
            <a:endParaRPr lang="en-US" sz="1600" dirty="0">
              <a:latin typeface="Tw Cen MT"/>
            </a:endParaRPr>
          </a:p>
        </p:txBody>
      </p:sp>
    </p:spTree>
    <p:extLst>
      <p:ext uri="{BB962C8B-B14F-4D97-AF65-F5344CB8AC3E}">
        <p14:creationId xmlns:p14="http://schemas.microsoft.com/office/powerpoint/2010/main" val="256936777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371B-CF18-FB97-C942-FF6F8884EE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C9D718-EFB4-6CBD-BBC2-37D79CEECB16}"/>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98215ED7-A5CB-B8E1-ED1F-C1AA6B9795C6}"/>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1BECE5F7-FDBB-C4DD-8095-63A33234212D}"/>
              </a:ext>
            </a:extLst>
          </p:cNvPr>
          <p:cNvSpPr txBox="1"/>
          <p:nvPr/>
        </p:nvSpPr>
        <p:spPr>
          <a:xfrm>
            <a:off x="972001" y="317045"/>
            <a:ext cx="7200901" cy="215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FFFFFF"/>
                </a:solidFill>
                <a:latin typeface="Arial"/>
                <a:cs typeface="Arial"/>
              </a:rPr>
              <a:t>3. What Steps Does the BIA Follow to Take Land Into </a:t>
            </a:r>
            <a:r>
              <a:rPr lang="en-US" sz="2600" b="1" dirty="0">
                <a:solidFill>
                  <a:srgbClr val="FFFFFF"/>
                </a:solidFill>
                <a:latin typeface="Arial"/>
                <a:cs typeface="Arial"/>
              </a:rPr>
              <a:t>Trust? (25 C.F.R Part 151)</a:t>
            </a:r>
            <a:endParaRPr lang="en-US" sz="2600" dirty="0">
              <a:solidFill>
                <a:srgbClr val="FFFFFF"/>
              </a:solidFill>
              <a:latin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5CB0BBAB-EA5E-B9A9-C5EA-A5D73A2B5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0C0A026F-61F9-AAC5-C528-B2C6A8AA9A66}"/>
              </a:ext>
            </a:extLst>
          </p:cNvPr>
          <p:cNvSpPr txBox="1"/>
          <p:nvPr/>
        </p:nvSpPr>
        <p:spPr>
          <a:xfrm>
            <a:off x="369665" y="1806301"/>
            <a:ext cx="8406358" cy="5387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Tw Cen MT"/>
              </a:rPr>
              <a:t>a.</a:t>
            </a:r>
            <a:r>
              <a:rPr lang="en-US" sz="1600">
                <a:latin typeface="Tw Cen MT"/>
              </a:rPr>
              <a:t>  There are 16 steps the BIA will follow:</a:t>
            </a:r>
          </a:p>
          <a:p>
            <a:pPr marL="285750">
              <a:buFont typeface="Wingdings" panose="02020603050405020304" pitchFamily="18" charset="0"/>
              <a:buChar char="Ø"/>
            </a:pPr>
            <a:r>
              <a:rPr lang="en-US" sz="1600">
                <a:latin typeface="Tw Cen MT"/>
              </a:rPr>
              <a:t>  STEP 1 Review of Written Request or   Application </a:t>
            </a:r>
          </a:p>
          <a:p>
            <a:r>
              <a:rPr lang="en-US" sz="1600" dirty="0">
                <a:latin typeface="Tw Cen MT"/>
              </a:rPr>
              <a:t>    </a:t>
            </a:r>
            <a:r>
              <a:rPr lang="en-US" sz="1600" dirty="0" err="1">
                <a:latin typeface="Tw Cen MT"/>
              </a:rPr>
              <a:t>i</a:t>
            </a:r>
            <a:r>
              <a:rPr lang="en-US" sz="1600" dirty="0">
                <a:latin typeface="Tw Cen MT"/>
              </a:rPr>
              <a:t>.  Federally recognized Indian Tribe</a:t>
            </a:r>
          </a:p>
          <a:p>
            <a:r>
              <a:rPr lang="en-US" sz="1600" dirty="0">
                <a:latin typeface="Tw Cen MT"/>
              </a:rPr>
              <a:t>    </a:t>
            </a:r>
            <a:r>
              <a:rPr lang="en-US" sz="1600">
                <a:latin typeface="Tw Cen MT"/>
              </a:rPr>
              <a:t>ii.  Under federal jurisdiction in 1934, year of IRA</a:t>
            </a:r>
          </a:p>
          <a:p>
            <a:pPr marL="285750">
              <a:buFont typeface="Wingdings" panose="02020603050405020304" pitchFamily="18" charset="0"/>
              <a:buChar char="Ø"/>
            </a:pPr>
            <a:r>
              <a:rPr lang="en-US" sz="1600">
                <a:latin typeface="Tw Cen MT"/>
              </a:rPr>
              <a:t>  STEP 2 Encode Fee-to-Trust System of   Record </a:t>
            </a:r>
          </a:p>
          <a:p>
            <a:pPr marL="285750">
              <a:buFont typeface="Wingdings" panose="02020603050405020304" pitchFamily="18" charset="0"/>
              <a:buChar char="Ø"/>
            </a:pPr>
            <a:r>
              <a:rPr lang="en-US" sz="1600">
                <a:latin typeface="Tw Cen MT"/>
              </a:rPr>
              <a:t>  STEP 3 Respond to Incomplete   Request/Application </a:t>
            </a:r>
          </a:p>
          <a:p>
            <a:pPr marL="285750">
              <a:buFont typeface="Wingdings" panose="02020603050405020304" pitchFamily="18" charset="0"/>
              <a:buChar char="Ø"/>
            </a:pPr>
            <a:r>
              <a:rPr lang="en-US" sz="1600">
                <a:latin typeface="Tw Cen MT"/>
              </a:rPr>
              <a:t>  STEP 4 Site Visit and Certificate of   Inspection &amp; Possession (CIP) </a:t>
            </a:r>
          </a:p>
          <a:p>
            <a:pPr marL="285750">
              <a:buFont typeface="Wingdings" panose="02020603050405020304" pitchFamily="18" charset="0"/>
              <a:buChar char="Ø"/>
            </a:pPr>
            <a:r>
              <a:rPr lang="en-US" sz="1600" b="1">
                <a:latin typeface="Tw Cen MT"/>
              </a:rPr>
              <a:t>  STEP 5 Preparing Preliminary Title   Opinion (PTO) </a:t>
            </a:r>
            <a:endParaRPr lang="en-US" sz="1600" b="1" dirty="0">
              <a:latin typeface="Tw Cen MT"/>
            </a:endParaRPr>
          </a:p>
          <a:p>
            <a:pPr marL="285750">
              <a:buFont typeface="Wingdings" panose="02020603050405020304" pitchFamily="18" charset="0"/>
              <a:buChar char="Ø"/>
            </a:pPr>
            <a:r>
              <a:rPr lang="en-US" sz="1600">
                <a:latin typeface="Tw Cen MT"/>
              </a:rPr>
              <a:t>  STEP 6 Preparing Notice of Application   (NOA) </a:t>
            </a:r>
            <a:r>
              <a:rPr lang="en-US" sz="1600" b="1" dirty="0">
                <a:latin typeface="Tw Cen MT"/>
              </a:rPr>
              <a:t> </a:t>
            </a:r>
            <a:endParaRPr lang="en-US" sz="1600">
              <a:latin typeface="Tw Cen MT"/>
            </a:endParaRPr>
          </a:p>
          <a:p>
            <a:pPr marL="285750">
              <a:buFont typeface="Wingdings" panose="02020603050405020304" pitchFamily="18" charset="0"/>
              <a:buChar char="Ø"/>
            </a:pPr>
            <a:r>
              <a:rPr lang="en-US" sz="1600" b="1" dirty="0">
                <a:latin typeface="Tw Cen MT"/>
              </a:rPr>
              <a:t>  </a:t>
            </a:r>
            <a:r>
              <a:rPr lang="en-US" sz="1600">
                <a:latin typeface="Tw Cen MT"/>
              </a:rPr>
              <a:t>STEP 7 Environmental Compliance Review </a:t>
            </a:r>
          </a:p>
          <a:p>
            <a:pPr marL="285750">
              <a:buFont typeface="Wingdings" panose="02020603050405020304" pitchFamily="18" charset="0"/>
              <a:buChar char="Ø"/>
            </a:pPr>
            <a:r>
              <a:rPr lang="en-US" sz="1600">
                <a:latin typeface="Tw Cen MT"/>
              </a:rPr>
              <a:t>  STEP 8 Comments to Notice of Application </a:t>
            </a:r>
          </a:p>
          <a:p>
            <a:pPr marL="285750">
              <a:buFont typeface="Wingdings" panose="02020603050405020304" pitchFamily="18" charset="0"/>
              <a:buChar char="Ø"/>
            </a:pPr>
            <a:r>
              <a:rPr lang="en-US" sz="1600">
                <a:latin typeface="Tw Cen MT"/>
              </a:rPr>
              <a:t>  STEP 9 Clearance of PTO objections before   Notice of Decision (NOD) </a:t>
            </a:r>
          </a:p>
          <a:p>
            <a:pPr marL="285750">
              <a:buFont typeface="Wingdings" panose="02020603050405020304" pitchFamily="18" charset="0"/>
              <a:buChar char="Ø"/>
            </a:pPr>
            <a:r>
              <a:rPr lang="en-US" sz="1600">
                <a:latin typeface="Tw Cen MT"/>
              </a:rPr>
              <a:t>  STEP 10 Prepare Analysis &amp; Notice of   Decision  (NOD) </a:t>
            </a:r>
          </a:p>
          <a:p>
            <a:pPr marL="285750">
              <a:buFont typeface="Wingdings" panose="02020603050405020304" pitchFamily="18" charset="0"/>
              <a:buChar char="Ø"/>
            </a:pPr>
            <a:r>
              <a:rPr lang="en-US" sz="1600">
                <a:latin typeface="Tw Cen MT"/>
              </a:rPr>
              <a:t>  STEP 11 Preparing the Publication Notice   Steps Continued </a:t>
            </a:r>
          </a:p>
          <a:p>
            <a:pPr marL="285750">
              <a:buFont typeface="Wingdings" panose="02020603050405020304" pitchFamily="18" charset="0"/>
              <a:buChar char="Ø"/>
            </a:pPr>
            <a:r>
              <a:rPr lang="en-US" sz="1600">
                <a:latin typeface="Tw Cen MT"/>
              </a:rPr>
              <a:t>  STEP 12 Preparing Final CIP </a:t>
            </a:r>
          </a:p>
          <a:p>
            <a:pPr marL="285750">
              <a:buFont typeface="Wingdings" panose="02020603050405020304" pitchFamily="18" charset="0"/>
              <a:buChar char="Ø"/>
            </a:pPr>
            <a:r>
              <a:rPr lang="en-US" sz="1600">
                <a:latin typeface="Tw Cen MT"/>
              </a:rPr>
              <a:t>  STEP 13 Acceptance of Conveyance </a:t>
            </a:r>
          </a:p>
          <a:p>
            <a:pPr marL="285750">
              <a:buFont typeface="Wingdings" panose="02020603050405020304" pitchFamily="18" charset="0"/>
              <a:buChar char="Ø"/>
            </a:pPr>
            <a:r>
              <a:rPr lang="en-US" sz="1600">
                <a:latin typeface="Tw Cen MT"/>
              </a:rPr>
              <a:t>  STEP 14 Final Title Opinion and   Recordation </a:t>
            </a:r>
          </a:p>
          <a:p>
            <a:pPr marL="285750">
              <a:buFont typeface="Wingdings" panose="02020603050405020304" pitchFamily="18" charset="0"/>
              <a:buChar char="Ø"/>
            </a:pPr>
            <a:r>
              <a:rPr lang="en-US" sz="1600">
                <a:latin typeface="Tw Cen MT"/>
              </a:rPr>
              <a:t>  STEP 15 Recording at Land Titles and   Records   Office </a:t>
            </a:r>
          </a:p>
          <a:p>
            <a:pPr marL="285750">
              <a:buFont typeface="Wingdings" panose="02020603050405020304" pitchFamily="18" charset="0"/>
              <a:buChar char="Ø"/>
            </a:pPr>
            <a:r>
              <a:rPr lang="en-US" sz="1600">
                <a:latin typeface="Tw Cen MT"/>
              </a:rPr>
              <a:t>  STEP 16 Completed Application Packet</a:t>
            </a:r>
          </a:p>
          <a:p>
            <a:pPr marL="285750" indent="-285750">
              <a:buFont typeface="Wingdings" panose="02020603050405020304" pitchFamily="18" charset="0"/>
              <a:buChar char="Ø"/>
            </a:pPr>
            <a:endParaRPr lang="en-US" dirty="0">
              <a:latin typeface="Century Schoolbook"/>
            </a:endParaRPr>
          </a:p>
          <a:p>
            <a:endParaRPr lang="en-US" sz="1600" b="1" dirty="0">
              <a:latin typeface="Tw Cen MT"/>
            </a:endParaRPr>
          </a:p>
          <a:p>
            <a:pPr algn="just"/>
            <a:endParaRPr lang="en-US" sz="1600" b="1" dirty="0">
              <a:latin typeface="Tw Cen MT"/>
            </a:endParaRPr>
          </a:p>
          <a:p>
            <a:pPr algn="l"/>
            <a:endParaRPr lang="en-US" sz="1600" dirty="0">
              <a:latin typeface="Tw Cen MT"/>
            </a:endParaRPr>
          </a:p>
        </p:txBody>
      </p:sp>
    </p:spTree>
    <p:extLst>
      <p:ext uri="{BB962C8B-B14F-4D97-AF65-F5344CB8AC3E}">
        <p14:creationId xmlns:p14="http://schemas.microsoft.com/office/powerpoint/2010/main" val="260315283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A06BD-4B58-CFE3-3481-607F2D241F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45D644-B9CE-085A-562F-1EC2DBA36193}"/>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916937EA-4A2D-FC3F-B079-F30AE3277A64}"/>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E38EEF56-5CFF-0000-9F42-B090135A496B}"/>
              </a:ext>
            </a:extLst>
          </p:cNvPr>
          <p:cNvSpPr txBox="1"/>
          <p:nvPr/>
        </p:nvSpPr>
        <p:spPr>
          <a:xfrm>
            <a:off x="972001" y="317045"/>
            <a:ext cx="7200901" cy="215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FFFFFF"/>
                </a:solidFill>
                <a:latin typeface="Arial"/>
                <a:cs typeface="Arial"/>
              </a:rPr>
              <a:t>3. What Steps Does the BIA Follow to Take Land Into </a:t>
            </a:r>
            <a:r>
              <a:rPr lang="en-US" sz="2600" b="1" dirty="0">
                <a:solidFill>
                  <a:srgbClr val="FFFFFF"/>
                </a:solidFill>
                <a:latin typeface="Arial"/>
                <a:cs typeface="Arial"/>
              </a:rPr>
              <a:t>Trust? (25 C.F.R Part 151)</a:t>
            </a:r>
            <a:endParaRPr lang="en-US" sz="2600" dirty="0">
              <a:solidFill>
                <a:srgbClr val="FFFFFF"/>
              </a:solidFill>
              <a:latin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BFF4AE2D-6297-FA6D-D562-1A48C914B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523A123F-85E7-8ABB-9349-B84103696926}"/>
              </a:ext>
            </a:extLst>
          </p:cNvPr>
          <p:cNvSpPr txBox="1"/>
          <p:nvPr/>
        </p:nvSpPr>
        <p:spPr>
          <a:xfrm>
            <a:off x="369665" y="1806301"/>
            <a:ext cx="8406358" cy="38132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Tw Cen MT"/>
              </a:rPr>
              <a:t>b. </a:t>
            </a:r>
            <a:r>
              <a:rPr lang="en-US" sz="1600">
                <a:latin typeface="Tw Cen MT"/>
              </a:rPr>
              <a:t> In making the decision, the BIA will give “great weight” to 8 factors:</a:t>
            </a:r>
            <a:endParaRPr lang="en-US" sz="1600" dirty="0">
              <a:latin typeface="Tw Cen MT"/>
            </a:endParaRPr>
          </a:p>
          <a:p>
            <a:r>
              <a:rPr lang="en-US" sz="1600" dirty="0">
                <a:latin typeface="Tw Cen MT"/>
              </a:rPr>
              <a:t>  </a:t>
            </a:r>
          </a:p>
          <a:p>
            <a:pPr marL="171450"/>
            <a:r>
              <a:rPr lang="en-US" sz="1600" dirty="0" err="1">
                <a:latin typeface="Tw Cen MT"/>
              </a:rPr>
              <a:t>i</a:t>
            </a:r>
            <a:r>
              <a:rPr lang="en-US" sz="1600" dirty="0">
                <a:latin typeface="Tw Cen MT"/>
              </a:rPr>
              <a:t>.  Establishing a tribal land base or protecting tribal homelands.</a:t>
            </a:r>
          </a:p>
          <a:p>
            <a:pPr marL="171450"/>
            <a:r>
              <a:rPr lang="en-US" sz="1600">
                <a:latin typeface="Tw Cen MT"/>
              </a:rPr>
              <a:t>ii.  Protecting sacred sites or cultural resources and practices.</a:t>
            </a:r>
          </a:p>
          <a:p>
            <a:pPr marL="171450"/>
            <a:r>
              <a:rPr lang="en-US" sz="1600" dirty="0">
                <a:latin typeface="Tw Cen MT"/>
              </a:rPr>
              <a:t>iii.  </a:t>
            </a:r>
            <a:r>
              <a:rPr lang="en-US" sz="1600" b="1">
                <a:latin typeface="Tw Cen MT"/>
              </a:rPr>
              <a:t>Establishing or maintaining conservation or environmental mitigation areas.</a:t>
            </a:r>
            <a:endParaRPr lang="en-US" sz="1600">
              <a:latin typeface="Tw Cen MT"/>
            </a:endParaRPr>
          </a:p>
          <a:p>
            <a:pPr marL="171450"/>
            <a:r>
              <a:rPr lang="en-US" sz="1600">
                <a:latin typeface="Tw Cen MT"/>
              </a:rPr>
              <a:t>iv.  Consolidating land ownership.</a:t>
            </a:r>
          </a:p>
          <a:p>
            <a:pPr marL="171450"/>
            <a:r>
              <a:rPr lang="en-US" sz="1600">
                <a:latin typeface="Tw Cen MT"/>
              </a:rPr>
              <a:t>v.  Reducing checkerboarding.</a:t>
            </a:r>
          </a:p>
          <a:p>
            <a:pPr marL="171450"/>
            <a:r>
              <a:rPr lang="en-US" sz="1600">
                <a:latin typeface="Tw Cen MT"/>
              </a:rPr>
              <a:t>vi.  Acquiring land lost through allotment.</a:t>
            </a:r>
          </a:p>
          <a:p>
            <a:pPr marL="171450"/>
            <a:r>
              <a:rPr lang="en-US" sz="1600">
                <a:latin typeface="Tw Cen MT"/>
              </a:rPr>
              <a:t>vii.  Protecting treaty or subsistence rights.</a:t>
            </a:r>
          </a:p>
          <a:p>
            <a:pPr marL="171450"/>
            <a:r>
              <a:rPr lang="en-US" sz="1600" dirty="0">
                <a:latin typeface="Tw Cen MT"/>
              </a:rPr>
              <a:t>viii.  Facilitating tribal self-determination, economic development or </a:t>
            </a:r>
            <a:r>
              <a:rPr lang="en-US" sz="1600">
                <a:latin typeface="Tw Cen MT"/>
              </a:rPr>
              <a:t>Indian housing.</a:t>
            </a:r>
          </a:p>
          <a:p>
            <a:endParaRPr lang="en-US" dirty="0">
              <a:latin typeface="Century Schoolbook"/>
            </a:endParaRPr>
          </a:p>
          <a:p>
            <a:endParaRPr lang="en-US" sz="1600" dirty="0">
              <a:latin typeface="Tw Cen MT"/>
            </a:endParaRPr>
          </a:p>
          <a:p>
            <a:pPr marL="285750" indent="-285750">
              <a:buFont typeface="Wingdings" panose="02020603050405020304" pitchFamily="18" charset="0"/>
              <a:buChar char="Ø"/>
            </a:pPr>
            <a:endParaRPr lang="en-US" dirty="0">
              <a:latin typeface="Century Schoolbook"/>
            </a:endParaRPr>
          </a:p>
          <a:p>
            <a:endParaRPr lang="en-US" sz="1600" b="1" dirty="0">
              <a:latin typeface="Tw Cen MT"/>
            </a:endParaRPr>
          </a:p>
          <a:p>
            <a:pPr algn="just"/>
            <a:endParaRPr lang="en-US" sz="1600" b="1" dirty="0">
              <a:latin typeface="Tw Cen MT"/>
            </a:endParaRPr>
          </a:p>
          <a:p>
            <a:endParaRPr lang="en-US" sz="1600" dirty="0">
              <a:latin typeface="Tw Cen MT"/>
            </a:endParaRPr>
          </a:p>
        </p:txBody>
      </p:sp>
    </p:spTree>
    <p:extLst>
      <p:ext uri="{BB962C8B-B14F-4D97-AF65-F5344CB8AC3E}">
        <p14:creationId xmlns:p14="http://schemas.microsoft.com/office/powerpoint/2010/main" val="1659992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AA3AD-8610-CA60-408C-6008517D58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B7A860-6906-6078-4DEE-0A55A0108974}"/>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430FEF4F-5392-79CD-5FF2-821FDB4C7CEC}"/>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0A02A924-133B-0F51-0A35-6AA181B31336}"/>
              </a:ext>
            </a:extLst>
          </p:cNvPr>
          <p:cNvSpPr txBox="1"/>
          <p:nvPr/>
        </p:nvSpPr>
        <p:spPr>
          <a:xfrm>
            <a:off x="514802" y="142875"/>
            <a:ext cx="8108043" cy="2911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FFFFFF"/>
                </a:solidFill>
                <a:latin typeface="Arial"/>
                <a:cs typeface="Arial"/>
              </a:rPr>
              <a:t>4. What are the Requirements for </a:t>
            </a:r>
            <a:r>
              <a:rPr lang="en-US" sz="2600" b="1" dirty="0">
                <a:solidFill>
                  <a:srgbClr val="FFFFFF"/>
                </a:solidFill>
                <a:latin typeface="Arial"/>
                <a:cs typeface="Arial"/>
              </a:rPr>
              <a:t>the   Bureau of Indians Affairs to Accept   Land into Trust that is Subject to   Conservation Use Restrictions?</a:t>
            </a:r>
            <a:endParaRPr lang="en-US" sz="2600" dirty="0">
              <a:solidFill>
                <a:srgbClr val="FFFFFF"/>
              </a:solidFill>
              <a:latin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FD642C51-A3BB-5522-5625-52D5AD626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88E269B5-23E0-35A5-7A8C-A35EA97BF265}"/>
              </a:ext>
            </a:extLst>
          </p:cNvPr>
          <p:cNvSpPr txBox="1"/>
          <p:nvPr/>
        </p:nvSpPr>
        <p:spPr>
          <a:xfrm>
            <a:off x="369665" y="1806301"/>
            <a:ext cx="8406358" cy="7076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Tw Cen MT"/>
              </a:rPr>
              <a:t>a.</a:t>
            </a:r>
            <a:r>
              <a:rPr lang="en-US" sz="1600">
                <a:latin typeface="Tw Cen MT"/>
              </a:rPr>
              <a:t>  This question will come up no later than   Step 5, when the DOI Solicitor’s Office   examines the </a:t>
            </a:r>
            <a:r>
              <a:rPr lang="en-US" sz="1600" dirty="0">
                <a:latin typeface="Tw Cen MT"/>
              </a:rPr>
              <a:t>title to the property to   determine whether there are   encumbrances in place.  However,   discussions about this issue should begin   shortly after the application is submitted.</a:t>
            </a:r>
          </a:p>
          <a:p>
            <a:endParaRPr lang="en-US" sz="1600" dirty="0">
              <a:latin typeface="Tw Cen MT"/>
            </a:endParaRPr>
          </a:p>
          <a:p>
            <a:r>
              <a:rPr lang="en-US" sz="1600" b="1" dirty="0">
                <a:latin typeface="Tw Cen MT"/>
              </a:rPr>
              <a:t>b.</a:t>
            </a:r>
            <a:r>
              <a:rPr lang="en-US" sz="1600" dirty="0">
                <a:latin typeface="Tw Cen MT"/>
              </a:rPr>
              <a:t>  A conservation easement, deed   restriction, or other restriction on use for   conservation purposes </a:t>
            </a:r>
            <a:r>
              <a:rPr lang="en-US" sz="1600">
                <a:latin typeface="Tw Cen MT"/>
              </a:rPr>
              <a:t>will be treated as   an encumbrance on the title to the land.</a:t>
            </a:r>
          </a:p>
          <a:p>
            <a:endParaRPr lang="en-US" sz="1600" dirty="0">
              <a:latin typeface="Tw Cen MT"/>
            </a:endParaRPr>
          </a:p>
          <a:p>
            <a:r>
              <a:rPr lang="en-US" sz="1600" b="1">
                <a:latin typeface="Tw Cen MT"/>
              </a:rPr>
              <a:t>c.</a:t>
            </a:r>
            <a:r>
              <a:rPr lang="en-US" sz="1600">
                <a:latin typeface="Tw Cen MT"/>
              </a:rPr>
              <a:t>  Because these are encumbrances, the BIA and   its lawyers will primarily ask   two questions:</a:t>
            </a:r>
          </a:p>
          <a:p>
            <a:pPr marL="114300" indent="-114300"/>
            <a:r>
              <a:rPr lang="en-US" sz="1600" dirty="0">
                <a:latin typeface="Tw Cen MT"/>
              </a:rPr>
              <a:t>   </a:t>
            </a:r>
            <a:r>
              <a:rPr lang="en-US" sz="1600" dirty="0" err="1">
                <a:latin typeface="Tw Cen MT"/>
              </a:rPr>
              <a:t>i</a:t>
            </a:r>
            <a:r>
              <a:rPr lang="en-US" sz="1600" dirty="0">
                <a:latin typeface="Tw Cen MT"/>
              </a:rPr>
              <a:t>.  Does the encumbrance interfere with the   intended use of the land by the Tribe?</a:t>
            </a:r>
            <a:endParaRPr lang="en-US" sz="1600">
              <a:latin typeface="Tw Cen MT"/>
            </a:endParaRPr>
          </a:p>
          <a:p>
            <a:pPr marL="114300" indent="-114300"/>
            <a:r>
              <a:rPr lang="en-US" sz="1600">
                <a:latin typeface="Tw Cen MT"/>
              </a:rPr>
              <a:t>  Are there land use plans, tribal council   resolutions or land management plans that   would impede the ability of the tribe to   use the land for the conservation purposes   set out in the use restrictions?  For   example, for a conservation easement that   protects buffalo habitat, does the tribe   have a management plan that requires use   of that land for an inconsistent purpose,   such as cattle grazing?</a:t>
            </a:r>
          </a:p>
          <a:p>
            <a:pPr marL="114300" indent="-114300"/>
            <a:r>
              <a:rPr lang="en-US" sz="1600" dirty="0">
                <a:latin typeface="Tw Cen MT"/>
                <a:cs typeface="Times New Roman"/>
              </a:rPr>
              <a:t>   </a:t>
            </a:r>
            <a:r>
              <a:rPr lang="en-US" sz="1600">
                <a:latin typeface="Tw Cen MT"/>
              </a:rPr>
              <a:t>ii.  Does the encumbrance make the title to the land “unmarketable”?</a:t>
            </a:r>
          </a:p>
          <a:p>
            <a:pPr marL="114300" indent="-114300"/>
            <a:r>
              <a:rPr lang="en-US" sz="1600" dirty="0">
                <a:latin typeface="Tw Cen MT"/>
              </a:rPr>
              <a:t>  This question is whether the conservation   encumbrances would make it less likely   that a hypothetical buyer would be willing   to purchase the land.  A use restriction   that narrows the class of potential buyers   would generally not make the </a:t>
            </a:r>
            <a:r>
              <a:rPr lang="en-US" sz="1600">
                <a:latin typeface="Tw Cen MT"/>
              </a:rPr>
              <a:t>title unmarketable.  Rather, unmarketable   titles would involve, for example, unpaid   mortgages </a:t>
            </a:r>
            <a:r>
              <a:rPr lang="en-US" sz="1600" dirty="0">
                <a:latin typeface="Tw Cen MT"/>
              </a:rPr>
              <a:t>or taxes, breaks in the chain of title due to </a:t>
            </a:r>
          </a:p>
          <a:p>
            <a:pPr marL="114300" indent="-114300"/>
            <a:r>
              <a:rPr lang="en-US" sz="1600">
                <a:latin typeface="Tw Cen MT"/>
              </a:rPr>
              <a:t>  missing </a:t>
            </a:r>
            <a:r>
              <a:rPr lang="en-US" sz="1600" dirty="0">
                <a:latin typeface="Tw Cen MT"/>
              </a:rPr>
              <a:t>or defection deeds,   boundary disputes, and errors in recorded   documents. </a:t>
            </a:r>
            <a:endParaRPr lang="en-US"/>
          </a:p>
          <a:p>
            <a:pPr marL="114300" indent="-114300"/>
            <a:endParaRPr lang="en-US" dirty="0">
              <a:latin typeface="Century Schoolbook"/>
            </a:endParaRPr>
          </a:p>
          <a:p>
            <a:endParaRPr lang="en-US" dirty="0">
              <a:latin typeface="Century Schoolbook"/>
            </a:endParaRPr>
          </a:p>
          <a:p>
            <a:endParaRPr lang="en-US" sz="1600" dirty="0">
              <a:latin typeface="Tw Cen MT"/>
            </a:endParaRPr>
          </a:p>
          <a:p>
            <a:endParaRPr lang="en-US" dirty="0">
              <a:latin typeface="Century Schoolbook"/>
            </a:endParaRPr>
          </a:p>
          <a:p>
            <a:endParaRPr lang="en-US" sz="1600" dirty="0">
              <a:latin typeface="Tw Cen MT"/>
            </a:endParaRPr>
          </a:p>
          <a:p>
            <a:pPr marL="285750" indent="-285750">
              <a:buFont typeface="Wingdings" panose="02020603050405020304" pitchFamily="18" charset="0"/>
              <a:buChar char="Ø"/>
            </a:pPr>
            <a:endParaRPr lang="en-US" dirty="0">
              <a:latin typeface="Century Schoolbook"/>
            </a:endParaRPr>
          </a:p>
          <a:p>
            <a:endParaRPr lang="en-US" sz="1600" b="1" dirty="0">
              <a:latin typeface="Tw Cen MT"/>
            </a:endParaRPr>
          </a:p>
          <a:p>
            <a:pPr algn="just"/>
            <a:endParaRPr lang="en-US" sz="1600" b="1" dirty="0">
              <a:latin typeface="Tw Cen MT"/>
            </a:endParaRPr>
          </a:p>
          <a:p>
            <a:endParaRPr lang="en-US" sz="1600" dirty="0">
              <a:latin typeface="Tw Cen MT"/>
            </a:endParaRPr>
          </a:p>
        </p:txBody>
      </p:sp>
    </p:spTree>
    <p:extLst>
      <p:ext uri="{BB962C8B-B14F-4D97-AF65-F5344CB8AC3E}">
        <p14:creationId xmlns:p14="http://schemas.microsoft.com/office/powerpoint/2010/main" val="149733221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D9554-7980-8B31-7C23-752D394CA4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1834F3-5F9B-9B7B-C4EC-E218373613D5}"/>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A0AB0553-81C7-7F00-C9BE-2FFE1C6247FF}"/>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8926D5A1-DEBC-B76F-1FDC-9152C042C2AE}"/>
              </a:ext>
            </a:extLst>
          </p:cNvPr>
          <p:cNvSpPr txBox="1"/>
          <p:nvPr/>
        </p:nvSpPr>
        <p:spPr>
          <a:xfrm>
            <a:off x="231773" y="92074"/>
            <a:ext cx="8688614" cy="35271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latin typeface="Arial"/>
                <a:cs typeface="Arial"/>
              </a:rPr>
              <a:t>5. Can a Federally Recognized Indian Tribe and its Conservation Partner be Assured that the Conservation </a:t>
            </a:r>
            <a:r>
              <a:rPr lang="en-US" sz="2400" b="1">
                <a:solidFill>
                  <a:srgbClr val="FFFFFF"/>
                </a:solidFill>
                <a:latin typeface="Arial"/>
                <a:cs typeface="Arial"/>
              </a:rPr>
              <a:t>Restrictions May Be Enforced Following Transfer of the </a:t>
            </a:r>
            <a:r>
              <a:rPr lang="en-US" sz="2400" b="1" dirty="0">
                <a:solidFill>
                  <a:srgbClr val="FFFFFF"/>
                </a:solidFill>
                <a:latin typeface="Arial"/>
                <a:cs typeface="Arial"/>
              </a:rPr>
              <a:t>Land to the United States in Trust?</a:t>
            </a:r>
            <a:endParaRPr lang="en-US" sz="2400" dirty="0">
              <a:solidFill>
                <a:srgbClr val="FFFFFF"/>
              </a:solidFill>
              <a:latin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52EC5771-A3DB-DBD6-D313-85E7E7705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D678143C-C79B-FDD9-47F7-76BC806E373D}"/>
              </a:ext>
            </a:extLst>
          </p:cNvPr>
          <p:cNvSpPr txBox="1"/>
          <p:nvPr/>
        </p:nvSpPr>
        <p:spPr>
          <a:xfrm>
            <a:off x="369665" y="1806301"/>
            <a:ext cx="8406358" cy="5244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Tw Cen MT"/>
              </a:rPr>
              <a:t>a. </a:t>
            </a:r>
            <a:r>
              <a:rPr lang="en-US" sz="1600" dirty="0">
                <a:latin typeface="Tw Cen MT"/>
              </a:rPr>
              <a:t> Those assurances cannot be given with   100% certainty as a matter of federal law. </a:t>
            </a:r>
          </a:p>
          <a:p>
            <a:endParaRPr lang="en-US" sz="1600" dirty="0">
              <a:latin typeface="Tw Cen MT"/>
            </a:endParaRPr>
          </a:p>
          <a:p>
            <a:r>
              <a:rPr lang="en-US" sz="1600" b="1">
                <a:latin typeface="Tw Cen MT"/>
              </a:rPr>
              <a:t>b.</a:t>
            </a:r>
            <a:r>
              <a:rPr lang="en-US" sz="1600">
                <a:latin typeface="Tw Cen MT"/>
              </a:rPr>
              <a:t>  Federally recognized Indian tribes can make enforceable land use legal commitments under tribal law, which typically require a limited waiver of sovereign immunity. </a:t>
            </a:r>
          </a:p>
          <a:p>
            <a:endParaRPr lang="en-US" sz="1600" dirty="0">
              <a:latin typeface="Tw Cen MT"/>
            </a:endParaRPr>
          </a:p>
          <a:p>
            <a:r>
              <a:rPr lang="en-US" sz="1600" b="1">
                <a:latin typeface="Tw Cen MT"/>
              </a:rPr>
              <a:t>c.</a:t>
            </a:r>
            <a:r>
              <a:rPr lang="en-US" sz="1600">
                <a:latin typeface="Tw Cen MT"/>
              </a:rPr>
              <a:t>  Conservation restrictions that are enforceable against an Indian tribe are unlikely to be disturbed by the United States.</a:t>
            </a:r>
          </a:p>
          <a:p>
            <a:endParaRPr lang="en-US" sz="1600" dirty="0">
              <a:latin typeface="Tw Cen MT"/>
            </a:endParaRPr>
          </a:p>
          <a:p>
            <a:r>
              <a:rPr lang="en-US" sz="1600" b="1">
                <a:latin typeface="Tw Cen MT"/>
              </a:rPr>
              <a:t>d.</a:t>
            </a:r>
            <a:r>
              <a:rPr lang="en-US" sz="1600">
                <a:latin typeface="Tw Cen MT"/>
              </a:rPr>
              <a:t>  The question is whether such use restrictions can be enforced against the United States upon the transfer of title to be held by the United States in trust on behalf of the original tribal owner.</a:t>
            </a:r>
          </a:p>
          <a:p>
            <a:endParaRPr lang="en-US" sz="1600" dirty="0">
              <a:latin typeface="Tw Cen MT"/>
            </a:endParaRPr>
          </a:p>
          <a:p>
            <a:r>
              <a:rPr lang="en-US" sz="1600" b="1">
                <a:latin typeface="Tw Cen MT"/>
              </a:rPr>
              <a:t>e.</a:t>
            </a:r>
            <a:r>
              <a:rPr lang="en-US" sz="1600">
                <a:latin typeface="Tw Cen MT"/>
              </a:rPr>
              <a:t>  As with sovereign Indian tribes, the United   States is immune from lawsuits to </a:t>
            </a:r>
            <a:r>
              <a:rPr lang="en-US" sz="1600" dirty="0">
                <a:latin typeface="Tw Cen MT"/>
              </a:rPr>
              <a:t>enforce   conservation restrictions or land use   commitments unless that immunity is   voluntarily waived.  </a:t>
            </a:r>
          </a:p>
          <a:p>
            <a:endParaRPr lang="en-US" sz="2000" b="1" dirty="0">
              <a:latin typeface="Century Schoolbook"/>
            </a:endParaRPr>
          </a:p>
          <a:p>
            <a:endParaRPr lang="en-US" sz="1600" dirty="0">
              <a:latin typeface="Tw Cen MT"/>
            </a:endParaRPr>
          </a:p>
          <a:p>
            <a:endParaRPr lang="en-US" dirty="0">
              <a:latin typeface="Century Schoolbook"/>
            </a:endParaRPr>
          </a:p>
          <a:p>
            <a:endParaRPr lang="en-US" sz="1600" dirty="0">
              <a:latin typeface="Tw Cen MT"/>
            </a:endParaRPr>
          </a:p>
          <a:p>
            <a:pPr marL="285750" indent="-285750">
              <a:buFont typeface="Wingdings" panose="02020603050405020304" pitchFamily="18" charset="0"/>
              <a:buChar char="Ø"/>
            </a:pPr>
            <a:endParaRPr lang="en-US" dirty="0">
              <a:latin typeface="Century Schoolbook"/>
            </a:endParaRPr>
          </a:p>
          <a:p>
            <a:endParaRPr lang="en-US" sz="1600" b="1" dirty="0">
              <a:latin typeface="Tw Cen MT"/>
            </a:endParaRPr>
          </a:p>
          <a:p>
            <a:pPr algn="just"/>
            <a:endParaRPr lang="en-US" sz="1600" b="1" dirty="0">
              <a:latin typeface="Tw Cen MT"/>
            </a:endParaRPr>
          </a:p>
          <a:p>
            <a:endParaRPr lang="en-US" sz="1600" dirty="0">
              <a:latin typeface="Tw Cen MT"/>
            </a:endParaRPr>
          </a:p>
        </p:txBody>
      </p:sp>
    </p:spTree>
    <p:extLst>
      <p:ext uri="{BB962C8B-B14F-4D97-AF65-F5344CB8AC3E}">
        <p14:creationId xmlns:p14="http://schemas.microsoft.com/office/powerpoint/2010/main" val="333042711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ECA29-3789-60D4-BA4A-B6C98B3D4E3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5634E2-20F2-0791-CAD2-D8507610288B}"/>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2B7A9BFA-CDDB-2CF8-89D1-08B2FA8029D7}"/>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1F9B8FCE-CD4F-FB34-67A6-66499C9691A9}"/>
              </a:ext>
            </a:extLst>
          </p:cNvPr>
          <p:cNvSpPr txBox="1"/>
          <p:nvPr/>
        </p:nvSpPr>
        <p:spPr>
          <a:xfrm>
            <a:off x="231773" y="353331"/>
            <a:ext cx="8695871" cy="3183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latin typeface="Arial"/>
                <a:cs typeface="Arial"/>
              </a:rPr>
              <a:t>6</a:t>
            </a:r>
            <a:r>
              <a:rPr lang="en-US" sz="2400">
                <a:solidFill>
                  <a:srgbClr val="FFFFFF"/>
                </a:solidFill>
                <a:latin typeface="Arial"/>
                <a:cs typeface="Arial"/>
              </a:rPr>
              <a:t>.  </a:t>
            </a:r>
            <a:r>
              <a:rPr lang="en-US" sz="2400" b="1">
                <a:solidFill>
                  <a:srgbClr val="FFFFFF"/>
                </a:solidFill>
                <a:latin typeface="Arial"/>
                <a:cs typeface="Arial"/>
              </a:rPr>
              <a:t>What Options May Help Ensure   Enforcement of Conservation   Commitments?</a:t>
            </a:r>
            <a:endParaRPr lang="en-US" sz="2400">
              <a:solidFill>
                <a:srgbClr val="FFFFFF"/>
              </a:solidFill>
              <a:latin typeface="Arial"/>
            </a:endParaRPr>
          </a:p>
          <a:p>
            <a:pPr algn="ctr"/>
            <a:endParaRPr lang="en-US" sz="24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55C676D5-F167-37FB-48FF-D12E52908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B93E3F4B-EEBF-FA11-5C0F-590BBC56C0EC}"/>
              </a:ext>
            </a:extLst>
          </p:cNvPr>
          <p:cNvSpPr txBox="1"/>
          <p:nvPr/>
        </p:nvSpPr>
        <p:spPr>
          <a:xfrm>
            <a:off x="369665" y="1806301"/>
            <a:ext cx="8406358" cy="38132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err="1">
                <a:latin typeface="Tw Cen MT"/>
              </a:rPr>
              <a:t>i</a:t>
            </a:r>
            <a:r>
              <a:rPr lang="en-US" sz="1600" dirty="0">
                <a:latin typeface="Tw Cen MT"/>
              </a:rPr>
              <a:t>.  Tribal Council Resolution affirming   intention to comply with conservation   restrictions as beneficial landowner.</a:t>
            </a:r>
          </a:p>
          <a:p>
            <a:endParaRPr lang="en-US" sz="1600" dirty="0">
              <a:latin typeface="Tw Cen MT"/>
            </a:endParaRPr>
          </a:p>
          <a:p>
            <a:r>
              <a:rPr lang="en-US" sz="1600">
                <a:latin typeface="Tw Cen MT"/>
              </a:rPr>
              <a:t>ii.  Indemnification Provisions in a Conservation   Easement.</a:t>
            </a:r>
          </a:p>
          <a:p>
            <a:r>
              <a:rPr lang="en-US" sz="1600">
                <a:latin typeface="Tw Cen MT"/>
              </a:rPr>
              <a:t>   Indemnification is the agreement of one   party to accept liability for the actions of   another   party.  It means to “make whole.” </a:t>
            </a:r>
          </a:p>
          <a:p>
            <a:r>
              <a:rPr lang="en-US" sz="1600">
                <a:latin typeface="Tw Cen MT"/>
              </a:rPr>
              <a:t>   Here, an Indian tribe could accept   responsibility for compensating the United   States or seeking to remedy violations of the   conservation encumbrance on land the   United States holds in trust.</a:t>
            </a:r>
          </a:p>
          <a:p>
            <a:r>
              <a:rPr lang="en-US" sz="1600">
                <a:latin typeface="Tw Cen MT"/>
              </a:rPr>
              <a:t>  </a:t>
            </a:r>
            <a:endParaRPr lang="en-US" sz="1600" dirty="0">
              <a:latin typeface="Tw Cen MT"/>
            </a:endParaRPr>
          </a:p>
          <a:p>
            <a:endParaRPr lang="en-US" sz="1600" dirty="0">
              <a:latin typeface="Tw Cen MT"/>
            </a:endParaRPr>
          </a:p>
          <a:p>
            <a:endParaRPr lang="en-US" dirty="0">
              <a:latin typeface="Century Schoolbook"/>
            </a:endParaRPr>
          </a:p>
          <a:p>
            <a:endParaRPr lang="en-US" sz="1600" dirty="0">
              <a:latin typeface="Tw Cen MT"/>
            </a:endParaRPr>
          </a:p>
          <a:p>
            <a:pPr marL="285750" indent="-285750">
              <a:buFont typeface="Wingdings" panose="02020603050405020304" pitchFamily="18" charset="0"/>
              <a:buChar char="Ø"/>
            </a:pPr>
            <a:endParaRPr lang="en-US" dirty="0">
              <a:latin typeface="Century Schoolbook"/>
            </a:endParaRPr>
          </a:p>
          <a:p>
            <a:endParaRPr lang="en-US" sz="1600" b="1" dirty="0">
              <a:latin typeface="Tw Cen MT"/>
            </a:endParaRPr>
          </a:p>
          <a:p>
            <a:pPr algn="just"/>
            <a:endParaRPr lang="en-US" sz="1600" b="1" dirty="0">
              <a:latin typeface="Tw Cen MT"/>
            </a:endParaRPr>
          </a:p>
          <a:p>
            <a:endParaRPr lang="en-US" sz="1600" dirty="0">
              <a:latin typeface="Tw Cen MT"/>
            </a:endParaRPr>
          </a:p>
        </p:txBody>
      </p:sp>
    </p:spTree>
    <p:extLst>
      <p:ext uri="{BB962C8B-B14F-4D97-AF65-F5344CB8AC3E}">
        <p14:creationId xmlns:p14="http://schemas.microsoft.com/office/powerpoint/2010/main" val="258574517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01FC3-2A06-1016-9153-0102BB5123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1F5713-BE48-3ABD-6F8A-CB3C5B163F4C}"/>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83173F3B-9059-EF01-A12D-24BD04864010}"/>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4284898A-6DCD-6E2A-23BD-DDCB139EB900}"/>
              </a:ext>
            </a:extLst>
          </p:cNvPr>
          <p:cNvSpPr txBox="1"/>
          <p:nvPr/>
        </p:nvSpPr>
        <p:spPr>
          <a:xfrm>
            <a:off x="231773" y="353331"/>
            <a:ext cx="8695871" cy="3183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latin typeface="Arial"/>
                <a:cs typeface="Arial"/>
              </a:rPr>
              <a:t>6</a:t>
            </a:r>
            <a:r>
              <a:rPr lang="en-US" sz="2400">
                <a:solidFill>
                  <a:srgbClr val="FFFFFF"/>
                </a:solidFill>
                <a:latin typeface="Arial"/>
                <a:cs typeface="Arial"/>
              </a:rPr>
              <a:t>.  </a:t>
            </a:r>
            <a:r>
              <a:rPr lang="en-US" sz="2400" b="1">
                <a:solidFill>
                  <a:srgbClr val="FFFFFF"/>
                </a:solidFill>
                <a:latin typeface="Arial"/>
                <a:cs typeface="Arial"/>
              </a:rPr>
              <a:t>What Options May Help Ensure   Enforcement of Conservation   Commitments?</a:t>
            </a:r>
            <a:endParaRPr lang="en-US" sz="2400">
              <a:solidFill>
                <a:srgbClr val="FFFFFF"/>
              </a:solidFill>
              <a:latin typeface="Arial"/>
            </a:endParaRPr>
          </a:p>
          <a:p>
            <a:pPr algn="ctr"/>
            <a:endParaRPr lang="en-US" sz="24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CDACED36-7A82-2337-E059-F0BD3F391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63FC1747-B49F-854F-A94E-B2FC6BFE1742}"/>
              </a:ext>
            </a:extLst>
          </p:cNvPr>
          <p:cNvSpPr txBox="1"/>
          <p:nvPr/>
        </p:nvSpPr>
        <p:spPr>
          <a:xfrm>
            <a:off x="369665" y="1806301"/>
            <a:ext cx="8406358" cy="6389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Tw Cen MT"/>
              </a:rPr>
              <a:t>iii.  Provisions in conservation easement   committing the Tribe and Grantee of   Easement to negotiate similar provisions in   an agreement with the United States.</a:t>
            </a:r>
            <a:endParaRPr lang="en-US" sz="1600" dirty="0">
              <a:latin typeface="Tw Cen MT"/>
            </a:endParaRPr>
          </a:p>
          <a:p>
            <a:r>
              <a:rPr lang="en-US" sz="1600" dirty="0">
                <a:latin typeface="Tw Cen MT"/>
              </a:rPr>
              <a:t>  </a:t>
            </a:r>
          </a:p>
          <a:p>
            <a:r>
              <a:rPr lang="en-US" sz="1600">
                <a:latin typeface="Tw Cen MT"/>
              </a:rPr>
              <a:t>Sample:</a:t>
            </a:r>
            <a:endParaRPr lang="en-US"/>
          </a:p>
          <a:p>
            <a:r>
              <a:rPr lang="en-US" sz="1600" dirty="0">
                <a:latin typeface="Tw Cen MT"/>
              </a:rPr>
              <a:t>   </a:t>
            </a:r>
            <a:r>
              <a:rPr lang="en-US" sz="1600" i="1" dirty="0">
                <a:latin typeface="Tw Cen MT"/>
              </a:rPr>
              <a:t>The Real Property may be transferred to   an agency of the United States to be held   in federal trust for the Tribe if the [insert   entity] and the Tribe execute and record   an agreement that provides substantially   for all of the following:</a:t>
            </a:r>
            <a:endParaRPr lang="en-US" sz="1600">
              <a:latin typeface="Tw Cen MT"/>
            </a:endParaRPr>
          </a:p>
          <a:p>
            <a:r>
              <a:rPr lang="en-US" sz="1600" i="1">
                <a:latin typeface="Tw Cen MT"/>
              </a:rPr>
              <a:t>1)  The Real Property shall be held and   used, consistent with [conservation   protections/use </a:t>
            </a:r>
            <a:r>
              <a:rPr lang="en-US" sz="1600" i="1" dirty="0">
                <a:latin typeface="Tw Cen MT"/>
              </a:rPr>
              <a:t>restrictions/etc.]   and shall be administered in   accordance with applicable federal   law.</a:t>
            </a:r>
          </a:p>
          <a:p>
            <a:r>
              <a:rPr lang="en-US" sz="1600" i="1">
                <a:latin typeface="Tw Cen MT"/>
              </a:rPr>
              <a:t>2)  The Real Property shall be held,   used, occupied, sold, leased, and   conveyed subject to the rights and   obligations contained in the   agreement, which shall be   covenants running with the land   that are   binding on and inure to the   benefit and burden of the parties.</a:t>
            </a:r>
            <a:endParaRPr lang="en-US" sz="1600">
              <a:latin typeface="Tw Cen MT"/>
            </a:endParaRPr>
          </a:p>
          <a:p>
            <a:r>
              <a:rPr lang="en-US" sz="1600" i="1">
                <a:latin typeface="Tw Cen MT"/>
              </a:rPr>
              <a:t>3)  Any subsequent transfer of the Real   Property shall be subject to the   written approval of the </a:t>
            </a:r>
            <a:r>
              <a:rPr lang="en-US" sz="1600" i="1" dirty="0">
                <a:latin typeface="Tw Cen MT"/>
              </a:rPr>
              <a:t>[insert   entity], which shall not be   unreasonably withheld.</a:t>
            </a:r>
            <a:endParaRPr lang="en-US" sz="1600" dirty="0">
              <a:latin typeface="Tw Cen MT"/>
            </a:endParaRPr>
          </a:p>
          <a:p>
            <a:endParaRPr lang="en-US" sz="1600" dirty="0">
              <a:latin typeface="Tw Cen MT"/>
            </a:endParaRPr>
          </a:p>
          <a:p>
            <a:r>
              <a:rPr lang="en-US" sz="1600">
                <a:latin typeface="Tw Cen MT"/>
              </a:rPr>
              <a:t>iv.  Does the possibility that violates of conservation use restrictions in a conservation easement on trust land might expose the United States to liability for breach of trust give Tribes and conservation organizations leverage to prevent federal violations of the conservation easement?</a:t>
            </a:r>
            <a:endParaRPr lang="en-US"/>
          </a:p>
          <a:p>
            <a:endParaRPr lang="en-US" sz="1600" dirty="0">
              <a:latin typeface="Tw Cen MT"/>
            </a:endParaRPr>
          </a:p>
          <a:p>
            <a:endParaRPr lang="en-US" sz="2000" b="1" dirty="0">
              <a:latin typeface="Century Schoolbook"/>
            </a:endParaRPr>
          </a:p>
          <a:p>
            <a:endParaRPr lang="en-US" sz="1600" dirty="0">
              <a:latin typeface="Tw Cen MT"/>
            </a:endParaRPr>
          </a:p>
          <a:p>
            <a:endParaRPr lang="en-US" dirty="0">
              <a:latin typeface="Century Schoolbook"/>
            </a:endParaRPr>
          </a:p>
          <a:p>
            <a:endParaRPr lang="en-US" sz="1600" dirty="0">
              <a:latin typeface="Tw Cen MT"/>
            </a:endParaRPr>
          </a:p>
          <a:p>
            <a:pPr marL="285750" indent="-285750">
              <a:buFont typeface="Wingdings" panose="02020603050405020304" pitchFamily="18" charset="0"/>
              <a:buChar char="Ø"/>
            </a:pPr>
            <a:endParaRPr lang="en-US" dirty="0">
              <a:latin typeface="Century Schoolbook"/>
            </a:endParaRPr>
          </a:p>
          <a:p>
            <a:endParaRPr lang="en-US" sz="1600" b="1" dirty="0">
              <a:latin typeface="Tw Cen MT"/>
            </a:endParaRPr>
          </a:p>
          <a:p>
            <a:pPr algn="just"/>
            <a:endParaRPr lang="en-US" sz="1600" b="1" dirty="0">
              <a:latin typeface="Tw Cen MT"/>
            </a:endParaRPr>
          </a:p>
          <a:p>
            <a:endParaRPr lang="en-US" sz="1600" dirty="0">
              <a:latin typeface="Tw Cen MT"/>
            </a:endParaRPr>
          </a:p>
        </p:txBody>
      </p:sp>
    </p:spTree>
    <p:extLst>
      <p:ext uri="{BB962C8B-B14F-4D97-AF65-F5344CB8AC3E}">
        <p14:creationId xmlns:p14="http://schemas.microsoft.com/office/powerpoint/2010/main" val="309317708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C7CC1-FCED-3623-D049-25485D952E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77E9D3-26B8-279E-C806-128B211A3C11}"/>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B3006A26-DF36-5939-B189-FEBA34BBB98D}"/>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21674F41-F664-A8E3-612D-A016612BD596}"/>
              </a:ext>
            </a:extLst>
          </p:cNvPr>
          <p:cNvSpPr txBox="1"/>
          <p:nvPr/>
        </p:nvSpPr>
        <p:spPr>
          <a:xfrm>
            <a:off x="231773" y="353331"/>
            <a:ext cx="8695871" cy="35271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latin typeface="Arial"/>
                <a:cs typeface="Arial"/>
              </a:rPr>
              <a:t>7. How Can an Indian Tribe Protect Conservation Values on Land </a:t>
            </a:r>
            <a:r>
              <a:rPr lang="en-US" sz="2400" b="1" dirty="0">
                <a:solidFill>
                  <a:srgbClr val="FFFFFF"/>
                </a:solidFill>
                <a:latin typeface="Arial"/>
                <a:cs typeface="Arial"/>
              </a:rPr>
              <a:t>Already Held by the United States in Trust?</a:t>
            </a:r>
            <a:endParaRPr lang="en-US" sz="2400" dirty="0">
              <a:solidFill>
                <a:srgbClr val="FFFFFF"/>
              </a:solidFill>
              <a:latin typeface="Arial"/>
              <a:cs typeface="Arial"/>
            </a:endParaRPr>
          </a:p>
          <a:p>
            <a:pPr algn="ctr"/>
            <a:endParaRPr lang="en-US" sz="2400" dirty="0">
              <a:solidFill>
                <a:srgbClr val="FFFFFF"/>
              </a:solidFill>
              <a:latin typeface="Arial"/>
              <a:cs typeface="Arial"/>
            </a:endParaRPr>
          </a:p>
          <a:p>
            <a:pPr algn="ctr"/>
            <a:endParaRPr lang="en-US" sz="24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2600" b="1" dirty="0">
              <a:solidFill>
                <a:srgbClr val="FFFFFF"/>
              </a:solidFill>
              <a:latin typeface="Arial"/>
              <a:cs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7D16046A-E81E-1C06-6454-3FE79BC65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EB12D3AE-2ACB-F125-6324-65CA6F38E241}"/>
              </a:ext>
            </a:extLst>
          </p:cNvPr>
          <p:cNvSpPr txBox="1"/>
          <p:nvPr/>
        </p:nvSpPr>
        <p:spPr>
          <a:xfrm>
            <a:off x="369665" y="1806301"/>
            <a:ext cx="8406358" cy="57022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Tw Cen MT"/>
              </a:rPr>
              <a:t>a.</a:t>
            </a:r>
            <a:r>
              <a:rPr lang="en-US" sz="1600">
                <a:latin typeface="Tw Cen MT"/>
              </a:rPr>
              <a:t>  Conceptually, either the United States as   fee owner, or an Indian tribe as beneficial   owner </a:t>
            </a:r>
            <a:r>
              <a:rPr lang="en-US" sz="1600" dirty="0">
                <a:latin typeface="Tw Cen MT"/>
              </a:rPr>
              <a:t>under the trust may granting a   conservation easement on trust land to   protect conservation values.</a:t>
            </a:r>
          </a:p>
          <a:p>
            <a:endParaRPr lang="en-US" sz="1600" dirty="0">
              <a:latin typeface="Tw Cen MT"/>
            </a:endParaRPr>
          </a:p>
          <a:p>
            <a:r>
              <a:rPr lang="en-US" sz="1600" b="1">
                <a:latin typeface="Tw Cen MT"/>
              </a:rPr>
              <a:t>b. </a:t>
            </a:r>
            <a:r>
              <a:rPr lang="en-US" sz="1600">
                <a:latin typeface="Tw Cen MT"/>
              </a:rPr>
              <a:t> Conservations easement are   “encumbrances” on land that require   approval by the Bureau of </a:t>
            </a:r>
            <a:r>
              <a:rPr lang="en-US" sz="1600" dirty="0">
                <a:latin typeface="Tw Cen MT"/>
              </a:rPr>
              <a:t>Indian Affairs   under 25 U.S.C.   § 81.</a:t>
            </a:r>
            <a:endParaRPr lang="en-US"/>
          </a:p>
          <a:p>
            <a:endParaRPr lang="en-US" sz="1600" dirty="0">
              <a:latin typeface="Tw Cen MT"/>
            </a:endParaRPr>
          </a:p>
          <a:p>
            <a:r>
              <a:rPr lang="en-US" sz="1600" b="1">
                <a:latin typeface="Tw Cen MT"/>
              </a:rPr>
              <a:t>c. </a:t>
            </a:r>
            <a:r>
              <a:rPr lang="en-US" sz="1600">
                <a:latin typeface="Tw Cen MT"/>
              </a:rPr>
              <a:t> BIA does not have special regulations   applicable to conservation easements   on trust land so </a:t>
            </a:r>
            <a:r>
              <a:rPr lang="en-US" sz="1600" dirty="0">
                <a:latin typeface="Tw Cen MT"/>
              </a:rPr>
              <a:t>the standards for approval   are uncertain.</a:t>
            </a:r>
          </a:p>
          <a:p>
            <a:endParaRPr lang="en-US" sz="1600" dirty="0">
              <a:latin typeface="Tw Cen MT"/>
            </a:endParaRPr>
          </a:p>
          <a:p>
            <a:r>
              <a:rPr lang="en-US" sz="1600" b="1">
                <a:latin typeface="Tw Cen MT"/>
              </a:rPr>
              <a:t>d. </a:t>
            </a:r>
            <a:r>
              <a:rPr lang="en-US" sz="1600" dirty="0">
                <a:latin typeface="Tw Cen MT"/>
              </a:rPr>
              <a:t> The BIA will likely require provisions to   allow for enforcement, which typically   means the Tribe as beneficial owner of the   land will have to   consider a waiver of its   sovereign immunity.</a:t>
            </a:r>
          </a:p>
          <a:p>
            <a:r>
              <a:rPr lang="en-US" sz="1600" dirty="0">
                <a:latin typeface="Tw Cen MT"/>
              </a:rPr>
              <a:t>   </a:t>
            </a:r>
          </a:p>
          <a:p>
            <a:r>
              <a:rPr lang="en-US" sz="1600" b="1">
                <a:latin typeface="Tw Cen MT"/>
              </a:rPr>
              <a:t>e.</a:t>
            </a:r>
            <a:r>
              <a:rPr lang="en-US" sz="1600">
                <a:latin typeface="Tw Cen MT"/>
              </a:rPr>
              <a:t>  If the United States refuses to waive it   sovereign immunity for enforcement   purposes, it is likely that the potential   conservation easement holder would   not accept that responsibility.</a:t>
            </a:r>
            <a:endParaRPr lang="en-US"/>
          </a:p>
          <a:p>
            <a:endParaRPr lang="en-US" sz="1600" dirty="0">
              <a:latin typeface="Tw Cen MT"/>
            </a:endParaRPr>
          </a:p>
          <a:p>
            <a:endParaRPr lang="en-US" sz="1600" dirty="0">
              <a:latin typeface="Tw Cen MT"/>
            </a:endParaRPr>
          </a:p>
          <a:p>
            <a:endParaRPr lang="en-US" sz="2000" b="1" dirty="0">
              <a:latin typeface="Century Schoolbook"/>
            </a:endParaRPr>
          </a:p>
          <a:p>
            <a:endParaRPr lang="en-US" sz="1600" dirty="0">
              <a:latin typeface="Tw Cen MT"/>
            </a:endParaRPr>
          </a:p>
          <a:p>
            <a:endParaRPr lang="en-US" dirty="0">
              <a:latin typeface="Century Schoolbook"/>
            </a:endParaRPr>
          </a:p>
          <a:p>
            <a:endParaRPr lang="en-US" sz="1600" dirty="0">
              <a:latin typeface="Tw Cen MT"/>
            </a:endParaRPr>
          </a:p>
          <a:p>
            <a:pPr marL="285750" indent="-285750">
              <a:buFont typeface="Wingdings" panose="02020603050405020304" pitchFamily="18" charset="0"/>
              <a:buChar char="Ø"/>
            </a:pPr>
            <a:endParaRPr lang="en-US" dirty="0">
              <a:latin typeface="Century Schoolbook"/>
            </a:endParaRPr>
          </a:p>
          <a:p>
            <a:endParaRPr lang="en-US" sz="1600" b="1" dirty="0">
              <a:latin typeface="Tw Cen MT"/>
            </a:endParaRPr>
          </a:p>
          <a:p>
            <a:pPr algn="just"/>
            <a:endParaRPr lang="en-US" sz="1600" b="1" dirty="0">
              <a:latin typeface="Tw Cen MT"/>
            </a:endParaRPr>
          </a:p>
          <a:p>
            <a:endParaRPr lang="en-US" sz="1600" dirty="0">
              <a:latin typeface="Tw Cen MT"/>
            </a:endParaRPr>
          </a:p>
        </p:txBody>
      </p:sp>
    </p:spTree>
    <p:extLst>
      <p:ext uri="{BB962C8B-B14F-4D97-AF65-F5344CB8AC3E}">
        <p14:creationId xmlns:p14="http://schemas.microsoft.com/office/powerpoint/2010/main" val="211131638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B87CE-2AB7-9A9C-DEA6-C09DA4634111}"/>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4F66932F-26EA-EECB-75FB-D00B8FA4B1DE}"/>
              </a:ext>
            </a:extLst>
          </p:cNvPr>
          <p:cNvPicPr>
            <a:picLocks noChangeAspect="1"/>
          </p:cNvPicPr>
          <p:nvPr/>
        </p:nvPicPr>
        <p:blipFill>
          <a:blip r:embed="rId3">
            <a:extLst>
              <a:ext uri="{28A0092B-C50C-407E-A947-70E740481C1C}">
                <a14:useLocalDpi xmlns:a14="http://schemas.microsoft.com/office/drawing/2010/main" val="0"/>
              </a:ext>
            </a:extLst>
          </a:blip>
          <a:srcRect l="5881" r="5881"/>
          <a:stretch/>
        </p:blipFill>
        <p:spPr>
          <a:xfrm>
            <a:off x="1164" y="1017"/>
            <a:ext cx="9183552" cy="6947768"/>
          </a:xfrm>
          <a:prstGeom prst="rect">
            <a:avLst/>
          </a:prstGeom>
        </p:spPr>
      </p:pic>
      <p:pic>
        <p:nvPicPr>
          <p:cNvPr id="4" name="Picture 4">
            <a:extLst>
              <a:ext uri="{FF2B5EF4-FFF2-40B4-BE49-F238E27FC236}">
                <a16:creationId xmlns:a16="http://schemas.microsoft.com/office/drawing/2014/main" id="{87D0E1E4-2BE3-E589-BE6A-92DE34B8917F}"/>
              </a:ext>
            </a:extLst>
          </p:cNvPr>
          <p:cNvPicPr>
            <a:picLocks noChangeAspect="1"/>
          </p:cNvPicPr>
          <p:nvPr/>
        </p:nvPicPr>
        <p:blipFill rotWithShape="1">
          <a:blip r:embed="rId4"/>
          <a:srcRect l="-11" r="27055"/>
          <a:stretch/>
        </p:blipFill>
        <p:spPr>
          <a:xfrm>
            <a:off x="0" y="0"/>
            <a:ext cx="9189153" cy="6951485"/>
          </a:xfrm>
          <a:prstGeom prst="rect">
            <a:avLst/>
          </a:prstGeom>
        </p:spPr>
      </p:pic>
      <p:sp>
        <p:nvSpPr>
          <p:cNvPr id="10" name="TextBox 9">
            <a:extLst>
              <a:ext uri="{FF2B5EF4-FFF2-40B4-BE49-F238E27FC236}">
                <a16:creationId xmlns:a16="http://schemas.microsoft.com/office/drawing/2014/main" id="{B4F7F5B7-71DA-96B8-EF79-C4DA8CCAFA2F}"/>
              </a:ext>
            </a:extLst>
          </p:cNvPr>
          <p:cNvSpPr txBox="1"/>
          <p:nvPr/>
        </p:nvSpPr>
        <p:spPr>
          <a:xfrm>
            <a:off x="603248" y="2853676"/>
            <a:ext cx="5914118" cy="12372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a:solidFill>
                  <a:srgbClr val="F6921E"/>
                </a:solidFill>
                <a:latin typeface="Tw Cen MT"/>
                <a:ea typeface="Verdana"/>
              </a:rPr>
              <a:t>QUESTIONS</a:t>
            </a:r>
            <a:endParaRPr lang="en-US" sz="8000">
              <a:solidFill>
                <a:srgbClr val="F6921E"/>
              </a:solidFill>
              <a:latin typeface="Tw Cen MT" panose="020B0602020104020603" pitchFamily="34" charset="0"/>
              <a:ea typeface="Verdana" panose="020B0604030504040204" pitchFamily="34" charset="0"/>
            </a:endParaRPr>
          </a:p>
        </p:txBody>
      </p:sp>
    </p:spTree>
    <p:extLst>
      <p:ext uri="{BB962C8B-B14F-4D97-AF65-F5344CB8AC3E}">
        <p14:creationId xmlns:p14="http://schemas.microsoft.com/office/powerpoint/2010/main" val="379750708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C96D28"/>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20945" y="473462"/>
            <a:ext cx="910210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WEBINAR MANAGEMENT</a:t>
            </a:r>
            <a:endParaRPr lang="en-US" sz="2800" dirty="0">
              <a:solidFill>
                <a:srgbClr val="FFFFFF"/>
              </a:solidFill>
            </a:endParaRPr>
          </a:p>
        </p:txBody>
      </p:sp>
      <p:sp>
        <p:nvSpPr>
          <p:cNvPr id="23" name="Rectangle 22">
            <a:extLst>
              <a:ext uri="{FF2B5EF4-FFF2-40B4-BE49-F238E27FC236}">
                <a16:creationId xmlns:a16="http://schemas.microsoft.com/office/drawing/2014/main" id="{D71F3087-82A2-49AB-A957-63AEAACA0B2C}"/>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14" name="TextBox 13">
            <a:extLst>
              <a:ext uri="{FF2B5EF4-FFF2-40B4-BE49-F238E27FC236}">
                <a16:creationId xmlns:a16="http://schemas.microsoft.com/office/drawing/2014/main" id="{011E4CA2-0714-406A-8A26-E582FA175181}"/>
              </a:ext>
            </a:extLst>
          </p:cNvPr>
          <p:cNvSpPr txBox="1"/>
          <p:nvPr/>
        </p:nvSpPr>
        <p:spPr>
          <a:xfrm>
            <a:off x="108914" y="2537087"/>
            <a:ext cx="2743901" cy="646331"/>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All attendees will be muted throughout this webinar.  </a:t>
            </a:r>
          </a:p>
        </p:txBody>
      </p:sp>
      <p:cxnSp>
        <p:nvCxnSpPr>
          <p:cNvPr id="15" name="Straight Arrow Connector 14">
            <a:extLst>
              <a:ext uri="{FF2B5EF4-FFF2-40B4-BE49-F238E27FC236}">
                <a16:creationId xmlns:a16="http://schemas.microsoft.com/office/drawing/2014/main" id="{5DFFE7B3-3CE6-41E1-A747-DADF384025CA}"/>
              </a:ext>
            </a:extLst>
          </p:cNvPr>
          <p:cNvCxnSpPr>
            <a:cxnSpLocks/>
          </p:cNvCxnSpPr>
          <p:nvPr/>
        </p:nvCxnSpPr>
        <p:spPr bwMode="auto">
          <a:xfrm>
            <a:off x="4800600" y="3366713"/>
            <a:ext cx="0" cy="820197"/>
          </a:xfrm>
          <a:prstGeom prst="straightConnector1">
            <a:avLst/>
          </a:prstGeom>
          <a:ln>
            <a:solidFill>
              <a:srgbClr val="F6921E"/>
            </a:solidFill>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06902A8C-0D02-4D05-AF00-B7CC1713ACC0}"/>
              </a:ext>
            </a:extLst>
          </p:cNvPr>
          <p:cNvSpPr txBox="1"/>
          <p:nvPr/>
        </p:nvSpPr>
        <p:spPr>
          <a:xfrm>
            <a:off x="3927613" y="2040824"/>
            <a:ext cx="3504579" cy="1200329"/>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If you have questions, please type them in the question box. </a:t>
            </a:r>
          </a:p>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They will be addressed during the Questions section.</a:t>
            </a:r>
          </a:p>
        </p:txBody>
      </p:sp>
      <p:cxnSp>
        <p:nvCxnSpPr>
          <p:cNvPr id="17" name="Straight Arrow Connector 16">
            <a:extLst>
              <a:ext uri="{FF2B5EF4-FFF2-40B4-BE49-F238E27FC236}">
                <a16:creationId xmlns:a16="http://schemas.microsoft.com/office/drawing/2014/main" id="{A7723AC4-7646-4131-ACD5-30A65CD37879}"/>
              </a:ext>
            </a:extLst>
          </p:cNvPr>
          <p:cNvCxnSpPr>
            <a:cxnSpLocks/>
          </p:cNvCxnSpPr>
          <p:nvPr/>
        </p:nvCxnSpPr>
        <p:spPr bwMode="auto">
          <a:xfrm>
            <a:off x="381000" y="3366712"/>
            <a:ext cx="0" cy="820197"/>
          </a:xfrm>
          <a:prstGeom prst="straightConnector1">
            <a:avLst/>
          </a:prstGeom>
          <a:ln>
            <a:solidFill>
              <a:srgbClr val="F6921E"/>
            </a:solidFill>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2CDC49C5-F3A6-4C7C-96D0-A532D74F532F}"/>
              </a:ext>
            </a:extLst>
          </p:cNvPr>
          <p:cNvSpPr txBox="1"/>
          <p:nvPr/>
        </p:nvSpPr>
        <p:spPr>
          <a:xfrm>
            <a:off x="15191" y="6208091"/>
            <a:ext cx="5153824" cy="369332"/>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This webinar is being recorded.</a:t>
            </a:r>
          </a:p>
        </p:txBody>
      </p:sp>
      <p:pic>
        <p:nvPicPr>
          <p:cNvPr id="19" name="Picture 18">
            <a:extLst>
              <a:ext uri="{FF2B5EF4-FFF2-40B4-BE49-F238E27FC236}">
                <a16:creationId xmlns:a16="http://schemas.microsoft.com/office/drawing/2014/main" id="{D3CE2B31-ECD4-49C6-B350-9651C7CCC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1" y="4321889"/>
            <a:ext cx="9144000" cy="239121"/>
          </a:xfrm>
          <a:prstGeom prst="rect">
            <a:avLst/>
          </a:prstGeom>
        </p:spPr>
      </p:pic>
    </p:spTree>
    <p:extLst>
      <p:ext uri="{BB962C8B-B14F-4D97-AF65-F5344CB8AC3E}">
        <p14:creationId xmlns:p14="http://schemas.microsoft.com/office/powerpoint/2010/main" val="59249822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609600" y="554595"/>
            <a:ext cx="8077200" cy="644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3800" b="0" i="0" u="none" strike="noStrike" kern="1200" cap="none" spc="0" normalizeH="0" baseline="0" noProof="0" dirty="0">
                <a:ln>
                  <a:noFill/>
                </a:ln>
                <a:solidFill>
                  <a:srgbClr val="F6921E"/>
                </a:solidFill>
                <a:effectLst/>
                <a:uLnTx/>
                <a:uFillTx/>
                <a:latin typeface="Tw Cen MT"/>
              </a:rPr>
              <a:t>COMMUNICATIONS</a:t>
            </a:r>
            <a:endParaRPr kumimoji="0" lang="en-US" sz="3800" b="0" i="0" u="none" strike="noStrike" kern="1200" cap="none" spc="0" normalizeH="0" baseline="0" noProof="0" dirty="0">
              <a:ln>
                <a:noFill/>
              </a:ln>
              <a:solidFill>
                <a:srgbClr val="000000"/>
              </a:solidFill>
              <a:effectLst/>
              <a:uLnTx/>
              <a:uFillTx/>
              <a:latin typeface="Tw Cen MT"/>
            </a:endParaRPr>
          </a:p>
        </p:txBody>
      </p:sp>
      <p:sp>
        <p:nvSpPr>
          <p:cNvPr id="18" name="TextBox 17">
            <a:extLst>
              <a:ext uri="{FF2B5EF4-FFF2-40B4-BE49-F238E27FC236}">
                <a16:creationId xmlns:a16="http://schemas.microsoft.com/office/drawing/2014/main" id="{85C4B9CD-CEFC-FBC8-7612-15E11C70FCCA}"/>
              </a:ext>
            </a:extLst>
          </p:cNvPr>
          <p:cNvSpPr txBox="1"/>
          <p:nvPr/>
        </p:nvSpPr>
        <p:spPr>
          <a:xfrm>
            <a:off x="790648" y="2982565"/>
            <a:ext cx="53082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FOLLOW US ON SOCIAL MEDIA</a:t>
            </a:r>
          </a:p>
        </p:txBody>
      </p:sp>
      <p:sp>
        <p:nvSpPr>
          <p:cNvPr id="19" name="TextBox 18">
            <a:extLst>
              <a:ext uri="{FF2B5EF4-FFF2-40B4-BE49-F238E27FC236}">
                <a16:creationId xmlns:a16="http://schemas.microsoft.com/office/drawing/2014/main" id="{C8308FBC-AF94-ACFD-418B-4E7C125D3EF2}"/>
              </a:ext>
            </a:extLst>
          </p:cNvPr>
          <p:cNvSpPr txBox="1"/>
          <p:nvPr/>
        </p:nvSpPr>
        <p:spPr>
          <a:xfrm>
            <a:off x="1060567" y="3391522"/>
            <a:ext cx="4419600"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fndi303</a:t>
            </a:r>
            <a:b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b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First Nations Development Institute</a:t>
            </a:r>
          </a:p>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err="1">
                <a:ln>
                  <a:noFill/>
                </a:ln>
                <a:solidFill>
                  <a:srgbClr val="FFFFFF"/>
                </a:solidFill>
                <a:effectLst/>
                <a:uLnTx/>
                <a:uFillTx/>
                <a:latin typeface="Brandon Grotesque Regular" panose="020B0503020203060202" pitchFamily="34" charset="77"/>
                <a:ea typeface="+mn-ea"/>
              </a:rPr>
              <a:t>FirstNationsDevelopmentInstitute</a:t>
            </a:r>
            <a:endPar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endParaRPr>
          </a:p>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@FNDI303</a:t>
            </a:r>
          </a:p>
        </p:txBody>
      </p:sp>
      <p:pic>
        <p:nvPicPr>
          <p:cNvPr id="20" name="Picture 14" descr="Icon&#10;&#10;Description automatically generated">
            <a:extLst>
              <a:ext uri="{FF2B5EF4-FFF2-40B4-BE49-F238E27FC236}">
                <a16:creationId xmlns:a16="http://schemas.microsoft.com/office/drawing/2014/main" id="{083A7461-1098-3271-D340-A50CC9054000}"/>
              </a:ext>
            </a:extLst>
          </p:cNvPr>
          <p:cNvPicPr>
            <a:picLocks noChangeAspect="1"/>
          </p:cNvPicPr>
          <p:nvPr/>
        </p:nvPicPr>
        <p:blipFill>
          <a:blip r:embed="rId4"/>
          <a:stretch>
            <a:fillRect/>
          </a:stretch>
        </p:blipFill>
        <p:spPr>
          <a:xfrm>
            <a:off x="790648" y="3496181"/>
            <a:ext cx="266634" cy="266633"/>
          </a:xfrm>
          <a:prstGeom prst="rect">
            <a:avLst/>
          </a:prstGeom>
        </p:spPr>
      </p:pic>
      <p:pic>
        <p:nvPicPr>
          <p:cNvPr id="21" name="Picture 16" descr="Logo, icon&#10;&#10;Description automatically generated">
            <a:extLst>
              <a:ext uri="{FF2B5EF4-FFF2-40B4-BE49-F238E27FC236}">
                <a16:creationId xmlns:a16="http://schemas.microsoft.com/office/drawing/2014/main" id="{3721A727-E6DE-9723-9C67-9A4FC876254E}"/>
              </a:ext>
            </a:extLst>
          </p:cNvPr>
          <p:cNvPicPr>
            <a:picLocks noChangeAspect="1"/>
          </p:cNvPicPr>
          <p:nvPr/>
        </p:nvPicPr>
        <p:blipFill>
          <a:blip r:embed="rId5"/>
          <a:stretch>
            <a:fillRect/>
          </a:stretch>
        </p:blipFill>
        <p:spPr>
          <a:xfrm>
            <a:off x="824876" y="3834559"/>
            <a:ext cx="230576" cy="230576"/>
          </a:xfrm>
          <a:prstGeom prst="rect">
            <a:avLst/>
          </a:prstGeom>
        </p:spPr>
      </p:pic>
      <p:pic>
        <p:nvPicPr>
          <p:cNvPr id="22" name="Picture 21">
            <a:extLst>
              <a:ext uri="{FF2B5EF4-FFF2-40B4-BE49-F238E27FC236}">
                <a16:creationId xmlns:a16="http://schemas.microsoft.com/office/drawing/2014/main" id="{F8FE5E06-2667-5A4B-6EC9-040D582B5650}"/>
              </a:ext>
            </a:extLst>
          </p:cNvPr>
          <p:cNvPicPr>
            <a:picLocks noChangeAspect="1"/>
          </p:cNvPicPr>
          <p:nvPr/>
        </p:nvPicPr>
        <p:blipFill>
          <a:blip r:embed="rId6"/>
          <a:stretch>
            <a:fillRect/>
          </a:stretch>
        </p:blipFill>
        <p:spPr>
          <a:xfrm>
            <a:off x="790648" y="4231136"/>
            <a:ext cx="266633" cy="266633"/>
          </a:xfrm>
          <a:prstGeom prst="rect">
            <a:avLst/>
          </a:prstGeom>
        </p:spPr>
      </p:pic>
      <p:pic>
        <p:nvPicPr>
          <p:cNvPr id="23" name="Picture 22">
            <a:extLst>
              <a:ext uri="{FF2B5EF4-FFF2-40B4-BE49-F238E27FC236}">
                <a16:creationId xmlns:a16="http://schemas.microsoft.com/office/drawing/2014/main" id="{DF340E68-6224-363D-F8C9-8926173594FE}"/>
              </a:ext>
            </a:extLst>
          </p:cNvPr>
          <p:cNvPicPr>
            <a:picLocks noChangeAspect="1"/>
          </p:cNvPicPr>
          <p:nvPr/>
        </p:nvPicPr>
        <p:blipFill>
          <a:blip r:embed="rId7"/>
          <a:stretch>
            <a:fillRect/>
          </a:stretch>
        </p:blipFill>
        <p:spPr>
          <a:xfrm>
            <a:off x="774097" y="4663770"/>
            <a:ext cx="281355" cy="228600"/>
          </a:xfrm>
          <a:prstGeom prst="rect">
            <a:avLst/>
          </a:prstGeom>
        </p:spPr>
      </p:pic>
      <p:sp>
        <p:nvSpPr>
          <p:cNvPr id="13" name="Rectangle 12">
            <a:extLst>
              <a:ext uri="{FF2B5EF4-FFF2-40B4-BE49-F238E27FC236}">
                <a16:creationId xmlns:a16="http://schemas.microsoft.com/office/drawing/2014/main" id="{C30DE54D-E9C1-438D-9A42-BD0CAA24E007}"/>
              </a:ext>
            </a:extLst>
          </p:cNvPr>
          <p:cNvSpPr/>
          <p:nvPr/>
        </p:nvSpPr>
        <p:spPr bwMode="auto">
          <a:xfrm>
            <a:off x="774097" y="1238196"/>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4" name="TextBox 3">
            <a:extLst>
              <a:ext uri="{FF2B5EF4-FFF2-40B4-BE49-F238E27FC236}">
                <a16:creationId xmlns:a16="http://schemas.microsoft.com/office/drawing/2014/main" id="{11E28EF4-881B-4F94-8EDF-430CC0371D17}"/>
              </a:ext>
            </a:extLst>
          </p:cNvPr>
          <p:cNvSpPr txBox="1"/>
          <p:nvPr/>
        </p:nvSpPr>
        <p:spPr>
          <a:xfrm>
            <a:off x="790648" y="1524000"/>
            <a:ext cx="7896152" cy="785728"/>
          </a:xfrm>
          <a:prstGeom prst="rect">
            <a:avLst/>
          </a:prstGeom>
          <a:noFill/>
        </p:spPr>
        <p:txBody>
          <a:bodyPr wrap="square" lIns="91440" tIns="45720" rIns="91440" bIns="45720" rtlCol="0" anchor="t">
            <a:spAutoFit/>
          </a:bodyPr>
          <a:lstStyle/>
          <a:p>
            <a:r>
              <a:rPr lang="en-US" sz="2400">
                <a:solidFill>
                  <a:srgbClr val="FFFFFF"/>
                </a:solidFill>
                <a:latin typeface="Tw Cen MT"/>
              </a:rPr>
              <a:t>ACCESS THE WEBINAR RECORDING AND RESOURCES IN </a:t>
            </a:r>
            <a:r>
              <a:rPr lang="en-US" sz="2400" dirty="0">
                <a:solidFill>
                  <a:srgbClr val="FFFFFF"/>
                </a:solidFill>
                <a:latin typeface="Tw Cen MT"/>
              </a:rPr>
              <a:t>FIRST NATIONS KNOWLEDGE CENTER</a:t>
            </a:r>
          </a:p>
        </p:txBody>
      </p:sp>
      <p:sp>
        <p:nvSpPr>
          <p:cNvPr id="16" name="TextBox 15">
            <a:extLst>
              <a:ext uri="{FF2B5EF4-FFF2-40B4-BE49-F238E27FC236}">
                <a16:creationId xmlns:a16="http://schemas.microsoft.com/office/drawing/2014/main" id="{2B204415-8694-41F9-B5D9-94D7A79D1C12}"/>
              </a:ext>
            </a:extLst>
          </p:cNvPr>
          <p:cNvSpPr txBox="1"/>
          <p:nvPr/>
        </p:nvSpPr>
        <p:spPr>
          <a:xfrm>
            <a:off x="4706122" y="3619480"/>
            <a:ext cx="4205324" cy="1036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buClr>
                <a:srgbClr val="2E4343"/>
              </a:buClr>
              <a:defRPr/>
            </a:pPr>
            <a:endParaRPr lang="en-US" sz="2800" dirty="0">
              <a:solidFill>
                <a:srgbClr val="FFFFFF"/>
              </a:solidFill>
              <a:latin typeface="Brandon Grotesque Medium" panose="020B0603020203060202" pitchFamily="34" charset="0"/>
            </a:endParaRPr>
          </a:p>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344539383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7C7A0-744D-6B71-B959-D77C86D6F1B0}"/>
              </a:ext>
            </a:extLst>
          </p:cNvPr>
          <p:cNvSpPr/>
          <p:nvPr/>
        </p:nvSpPr>
        <p:spPr bwMode="auto">
          <a:xfrm>
            <a:off x="-8165" y="-42183"/>
            <a:ext cx="9146721" cy="1758163"/>
          </a:xfrm>
          <a:prstGeom prst="rect">
            <a:avLst/>
          </a:prstGeom>
          <a:solidFill>
            <a:srgbClr val="C96D28"/>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sp>
        <p:nvSpPr>
          <p:cNvPr id="7" name="Rectangle 6">
            <a:extLst>
              <a:ext uri="{FF2B5EF4-FFF2-40B4-BE49-F238E27FC236}">
                <a16:creationId xmlns:a16="http://schemas.microsoft.com/office/drawing/2014/main" id="{DD73DFF7-1058-9D5B-C382-BE6E7D6687C1}"/>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9" name="TextBox 8">
            <a:extLst>
              <a:ext uri="{FF2B5EF4-FFF2-40B4-BE49-F238E27FC236}">
                <a16:creationId xmlns:a16="http://schemas.microsoft.com/office/drawing/2014/main" id="{126EC19F-BB9A-87FF-34A7-75A026C9959D}"/>
              </a:ext>
            </a:extLst>
          </p:cNvPr>
          <p:cNvSpPr txBox="1"/>
          <p:nvPr/>
        </p:nvSpPr>
        <p:spPr>
          <a:xfrm>
            <a:off x="381000" y="1865512"/>
            <a:ext cx="7627486" cy="3012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lr>
                <a:srgbClr val="2E4343"/>
              </a:buClr>
              <a:buFont typeface="Arial" panose="020B0604020202020204" pitchFamily="34" charset="0"/>
              <a:buChar char="•"/>
              <a:defRPr/>
            </a:pPr>
            <a:r>
              <a:rPr lang="en-US" sz="3600">
                <a:solidFill>
                  <a:srgbClr val="2A4443"/>
                </a:solidFill>
                <a:latin typeface="Tw Cen MT"/>
              </a:rPr>
              <a:t>Toli Tate</a:t>
            </a:r>
          </a:p>
          <a:p>
            <a:pPr marR="0" lvl="0" algn="l" defTabSz="914400" rtl="0" eaLnBrk="1" fontAlgn="base" latinLnBrk="0" hangingPunct="0">
              <a:lnSpc>
                <a:spcPct val="93000"/>
              </a:lnSpc>
              <a:spcBef>
                <a:spcPts val="13"/>
              </a:spcBef>
              <a:spcAft>
                <a:spcPts val="13"/>
              </a:spcAft>
              <a:buClr>
                <a:srgbClr val="2E4343"/>
              </a:buClr>
              <a:buSzPct val="100000"/>
              <a:tabLst/>
              <a:defRPr/>
            </a:pPr>
            <a:r>
              <a:rPr lang="en-US" sz="2800" dirty="0">
                <a:solidFill>
                  <a:srgbClr val="F6921E"/>
                </a:solidFill>
                <a:latin typeface="Tw Cen MT"/>
              </a:rPr>
              <a:t>	</a:t>
            </a:r>
            <a:r>
              <a:rPr lang="en-US" sz="2800" u="sng">
                <a:solidFill>
                  <a:srgbClr val="F6921E"/>
                </a:solidFill>
                <a:latin typeface="Tw Cen MT"/>
              </a:rPr>
              <a:t>ntate@firstnations.org</a:t>
            </a:r>
          </a:p>
          <a:p>
            <a:pPr marR="0" lvl="0" algn="l" defTabSz="914400" rtl="0" eaLnBrk="1" fontAlgn="base" latinLnBrk="0" hangingPunct="0">
              <a:lnSpc>
                <a:spcPct val="93000"/>
              </a:lnSpc>
              <a:spcBef>
                <a:spcPts val="13"/>
              </a:spcBef>
              <a:spcAft>
                <a:spcPts val="13"/>
              </a:spcAft>
              <a:buClr>
                <a:srgbClr val="2E4343"/>
              </a:buClr>
              <a:buSzPct val="100000"/>
              <a:tabLst/>
              <a:defRPr/>
            </a:pPr>
            <a:endParaRPr lang="en-US" sz="2800" dirty="0">
              <a:solidFill>
                <a:srgbClr val="2A4443"/>
              </a:solidFill>
              <a:latin typeface="Tw Cen MT"/>
            </a:endParaRPr>
          </a:p>
          <a:p>
            <a:pPr>
              <a:buClr>
                <a:srgbClr val="2E4343"/>
              </a:buClr>
              <a:defRPr/>
            </a:pPr>
            <a:endParaRPr lang="en-US" sz="2800" u="sng" dirty="0">
              <a:solidFill>
                <a:srgbClr val="F6921E"/>
              </a:solidFill>
              <a:latin typeface="Tw Cen MT"/>
            </a:endParaRPr>
          </a:p>
          <a:p>
            <a:pPr marR="0" lvl="0" algn="l" defTabSz="914400" rtl="0" eaLnBrk="1" fontAlgn="base" latinLnBrk="0" hangingPunct="0">
              <a:lnSpc>
                <a:spcPct val="93000"/>
              </a:lnSpc>
              <a:spcBef>
                <a:spcPts val="13"/>
              </a:spcBef>
              <a:spcAft>
                <a:spcPts val="13"/>
              </a:spcAft>
              <a:buClr>
                <a:srgbClr val="2E4343"/>
              </a:buClr>
              <a:buSzPct val="100000"/>
              <a:tabLst/>
              <a:defRPr/>
            </a:pPr>
            <a:endParaRPr lang="en-US" sz="2800" dirty="0">
              <a:solidFill>
                <a:srgbClr val="2A4443"/>
              </a:solidFill>
              <a:latin typeface="Brandon Grotesque Medium" panose="020B0603020203060202" pitchFamily="34" charset="0"/>
            </a:endParaRPr>
          </a:p>
          <a:p>
            <a:pPr marL="457200" marR="0" lvl="0" indent="-457200" algn="l" defTabSz="914400" rtl="0" eaLnBrk="1" fontAlgn="base" latinLnBrk="0" hangingPunct="0">
              <a:lnSpc>
                <a:spcPct val="93000"/>
              </a:lnSpc>
              <a:spcBef>
                <a:spcPts val="13"/>
              </a:spcBef>
              <a:spcAft>
                <a:spcPts val="13"/>
              </a:spcAft>
              <a:buClr>
                <a:srgbClr val="2E4343"/>
              </a:buClr>
              <a:buSzPct val="100000"/>
              <a:buFont typeface="Arial" panose="020B0604020202020204" pitchFamily="34" charset="0"/>
              <a:buChar char="•"/>
              <a:tabLst/>
              <a:defRPr/>
            </a:pPr>
            <a:endParaRPr lang="en-US" sz="2800" dirty="0">
              <a:solidFill>
                <a:srgbClr val="F6921E"/>
              </a:solidFill>
              <a:latin typeface="Brandon Grotesque Medium" panose="020B0603020203060202" pitchFamily="34" charset="0"/>
            </a:endParaRPr>
          </a:p>
          <a:p>
            <a:pPr lvl="1" indent="0">
              <a:buClr>
                <a:srgbClr val="2E4343"/>
              </a:buClr>
              <a:defRPr/>
            </a:pPr>
            <a:endParaRPr lang="en-US" sz="2800" dirty="0">
              <a:solidFill>
                <a:srgbClr val="2A4443"/>
              </a:solidFill>
              <a:latin typeface="Brandon Grotesque Medium" panose="020B0603020203060202" pitchFamily="34" charset="0"/>
            </a:endParaRPr>
          </a:p>
        </p:txBody>
      </p:sp>
      <p:pic>
        <p:nvPicPr>
          <p:cNvPr id="10" name="Picture 3">
            <a:extLst>
              <a:ext uri="{FF2B5EF4-FFF2-40B4-BE49-F238E27FC236}">
                <a16:creationId xmlns:a16="http://schemas.microsoft.com/office/drawing/2014/main" id="{5DE1AA6F-EDB2-49B5-8A17-3B1F3FED5A87}"/>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11" name="TextBox 10">
            <a:extLst>
              <a:ext uri="{FF2B5EF4-FFF2-40B4-BE49-F238E27FC236}">
                <a16:creationId xmlns:a16="http://schemas.microsoft.com/office/drawing/2014/main" id="{0669608F-5689-4FD2-AC30-1DC140544F27}"/>
              </a:ext>
            </a:extLst>
          </p:cNvPr>
          <p:cNvSpPr txBox="1"/>
          <p:nvPr/>
        </p:nvSpPr>
        <p:spPr>
          <a:xfrm>
            <a:off x="2476499" y="469445"/>
            <a:ext cx="419099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CONTACT</a:t>
            </a:r>
            <a:endParaRPr lang="en-US" sz="2800" dirty="0">
              <a:solidFill>
                <a:srgbClr val="FFFFFF"/>
              </a:solidFill>
            </a:endParaRPr>
          </a:p>
        </p:txBody>
      </p:sp>
    </p:spTree>
    <p:extLst>
      <p:ext uri="{BB962C8B-B14F-4D97-AF65-F5344CB8AC3E}">
        <p14:creationId xmlns:p14="http://schemas.microsoft.com/office/powerpoint/2010/main" val="56913118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42E7302A-AD67-9F18-6931-A225C410DCD3}"/>
              </a:ext>
            </a:extLst>
          </p:cNvPr>
          <p:cNvPicPr>
            <a:picLocks noChangeAspect="1"/>
          </p:cNvPicPr>
          <p:nvPr/>
        </p:nvPicPr>
        <p:blipFill>
          <a:blip r:embed="rId3">
            <a:extLst>
              <a:ext uri="{28A0092B-C50C-407E-A947-70E740481C1C}">
                <a14:useLocalDpi xmlns:a14="http://schemas.microsoft.com/office/drawing/2010/main" val="0"/>
              </a:ext>
            </a:extLst>
          </a:blip>
          <a:srcRect l="5881" r="5881"/>
          <a:stretch/>
        </p:blipFill>
        <p:spPr>
          <a:xfrm>
            <a:off x="1164" y="1017"/>
            <a:ext cx="9183552" cy="6947768"/>
          </a:xfrm>
          <a:prstGeom prst="rect">
            <a:avLst/>
          </a:prstGeom>
        </p:spPr>
      </p:pic>
      <p:pic>
        <p:nvPicPr>
          <p:cNvPr id="13" name="Picture 3" descr="A picture containing night sky&#10;&#10;Description automatically generated">
            <a:extLst>
              <a:ext uri="{FF2B5EF4-FFF2-40B4-BE49-F238E27FC236}">
                <a16:creationId xmlns:a16="http://schemas.microsoft.com/office/drawing/2014/main" id="{ACC3E62A-CBB9-7FCE-B273-266889E70956}"/>
              </a:ext>
            </a:extLst>
          </p:cNvPr>
          <p:cNvPicPr>
            <a:picLocks noChangeAspect="1"/>
          </p:cNvPicPr>
          <p:nvPr/>
        </p:nvPicPr>
        <p:blipFill>
          <a:blip r:embed="rId4"/>
          <a:stretch>
            <a:fillRect/>
          </a:stretch>
        </p:blipFill>
        <p:spPr>
          <a:xfrm>
            <a:off x="0" y="3905"/>
            <a:ext cx="9210773" cy="7018113"/>
          </a:xfrm>
          <a:prstGeom prst="rect">
            <a:avLst/>
          </a:prstGeom>
        </p:spPr>
      </p:pic>
      <p:sp>
        <p:nvSpPr>
          <p:cNvPr id="5" name="TextBox 4">
            <a:extLst>
              <a:ext uri="{FF2B5EF4-FFF2-40B4-BE49-F238E27FC236}">
                <a16:creationId xmlns:a16="http://schemas.microsoft.com/office/drawing/2014/main" id="{C4E18219-014D-EBB8-E43E-07FAF726744E}"/>
              </a:ext>
            </a:extLst>
          </p:cNvPr>
          <p:cNvSpPr txBox="1"/>
          <p:nvPr/>
        </p:nvSpPr>
        <p:spPr>
          <a:xfrm>
            <a:off x="2122713" y="3265710"/>
            <a:ext cx="4952999" cy="1036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a:solidFill>
                  <a:srgbClr val="FFFFFF"/>
                </a:solidFill>
                <a:latin typeface="Tw Cen MT" panose="020B0602020104020603" pitchFamily="34" charset="0"/>
              </a:rPr>
              <a:t>THANK YOU</a:t>
            </a:r>
            <a:endParaRPr lang="en-US">
              <a:solidFill>
                <a:srgbClr val="FFFFFF"/>
              </a:solidFill>
              <a:latin typeface="Tw Cen MT" panose="020B0602020104020603" pitchFamily="34" charset="0"/>
            </a:endParaRPr>
          </a:p>
        </p:txBody>
      </p:sp>
      <p:pic>
        <p:nvPicPr>
          <p:cNvPr id="8" name="Picture 8">
            <a:extLst>
              <a:ext uri="{FF2B5EF4-FFF2-40B4-BE49-F238E27FC236}">
                <a16:creationId xmlns:a16="http://schemas.microsoft.com/office/drawing/2014/main" id="{A9D99B44-7E98-8330-8330-DE47581C48D6}"/>
              </a:ext>
            </a:extLst>
          </p:cNvPr>
          <p:cNvPicPr>
            <a:picLocks noChangeAspect="1"/>
          </p:cNvPicPr>
          <p:nvPr/>
        </p:nvPicPr>
        <p:blipFill>
          <a:blip r:embed="rId5"/>
          <a:stretch>
            <a:fillRect/>
          </a:stretch>
        </p:blipFill>
        <p:spPr>
          <a:xfrm>
            <a:off x="1022639" y="4876799"/>
            <a:ext cx="119496" cy="223982"/>
          </a:xfrm>
          <a:prstGeom prst="rect">
            <a:avLst/>
          </a:prstGeom>
        </p:spPr>
      </p:pic>
      <p:pic>
        <p:nvPicPr>
          <p:cNvPr id="9" name="Picture 8">
            <a:extLst>
              <a:ext uri="{FF2B5EF4-FFF2-40B4-BE49-F238E27FC236}">
                <a16:creationId xmlns:a16="http://schemas.microsoft.com/office/drawing/2014/main" id="{6A5B2E83-4102-3103-42E8-8CDC310BBA22}"/>
              </a:ext>
            </a:extLst>
          </p:cNvPr>
          <p:cNvPicPr>
            <a:picLocks noChangeAspect="1"/>
          </p:cNvPicPr>
          <p:nvPr/>
        </p:nvPicPr>
        <p:blipFill>
          <a:blip r:embed="rId5"/>
          <a:stretch>
            <a:fillRect/>
          </a:stretch>
        </p:blipFill>
        <p:spPr>
          <a:xfrm>
            <a:off x="3799321" y="4876799"/>
            <a:ext cx="119496" cy="223982"/>
          </a:xfrm>
          <a:prstGeom prst="rect">
            <a:avLst/>
          </a:prstGeom>
        </p:spPr>
      </p:pic>
      <p:pic>
        <p:nvPicPr>
          <p:cNvPr id="10" name="Picture 8">
            <a:extLst>
              <a:ext uri="{FF2B5EF4-FFF2-40B4-BE49-F238E27FC236}">
                <a16:creationId xmlns:a16="http://schemas.microsoft.com/office/drawing/2014/main" id="{07216B9E-B3C4-A318-0DE4-34D34DD015DC}"/>
              </a:ext>
            </a:extLst>
          </p:cNvPr>
          <p:cNvPicPr>
            <a:picLocks noChangeAspect="1"/>
          </p:cNvPicPr>
          <p:nvPr/>
        </p:nvPicPr>
        <p:blipFill>
          <a:blip r:embed="rId5"/>
          <a:stretch>
            <a:fillRect/>
          </a:stretch>
        </p:blipFill>
        <p:spPr>
          <a:xfrm>
            <a:off x="5769703" y="4876799"/>
            <a:ext cx="119496" cy="223982"/>
          </a:xfrm>
          <a:prstGeom prst="rect">
            <a:avLst/>
          </a:prstGeom>
        </p:spPr>
      </p:pic>
      <p:sp>
        <p:nvSpPr>
          <p:cNvPr id="4" name="TextBox 3">
            <a:extLst>
              <a:ext uri="{FF2B5EF4-FFF2-40B4-BE49-F238E27FC236}">
                <a16:creationId xmlns:a16="http://schemas.microsoft.com/office/drawing/2014/main" id="{0BC90EE0-2AD4-092E-EE84-01B884768B3F}"/>
              </a:ext>
            </a:extLst>
          </p:cNvPr>
          <p:cNvSpPr txBox="1"/>
          <p:nvPr/>
        </p:nvSpPr>
        <p:spPr>
          <a:xfrm>
            <a:off x="1191491" y="4800600"/>
            <a:ext cx="23852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US" sz="1200" b="1">
                <a:solidFill>
                  <a:srgbClr val="FFFFFF"/>
                </a:solidFill>
                <a:latin typeface="Tw Cen MT" panose="020B0602020104020603" pitchFamily="34" charset="0"/>
              </a:rPr>
              <a:t>NATIONAL HEADQUARTERS </a:t>
            </a:r>
            <a:endParaRPr lang="en-US" b="1">
              <a:latin typeface="Tw Cen MT" panose="020B0602020104020603" pitchFamily="34" charset="0"/>
            </a:endParaRPr>
          </a:p>
          <a:p>
            <a:pPr>
              <a:lnSpc>
                <a:spcPct val="100000"/>
              </a:lnSpc>
            </a:pPr>
            <a:r>
              <a:rPr lang="en-US" sz="1200">
                <a:solidFill>
                  <a:srgbClr val="FFFFFF"/>
                </a:solidFill>
                <a:latin typeface="Tw Cen MT" panose="020B0602020104020603" pitchFamily="34" charset="0"/>
              </a:rPr>
              <a:t>First Nations Development Institute 2432 Main Street</a:t>
            </a:r>
          </a:p>
          <a:p>
            <a:pPr>
              <a:lnSpc>
                <a:spcPct val="100000"/>
              </a:lnSpc>
            </a:pPr>
            <a:r>
              <a:rPr lang="en-US" sz="1200">
                <a:solidFill>
                  <a:srgbClr val="FFFFFF"/>
                </a:solidFill>
                <a:latin typeface="Tw Cen MT" panose="020B0602020104020603" pitchFamily="34" charset="0"/>
              </a:rPr>
              <a:t>Longmont, CO 80501 </a:t>
            </a:r>
          </a:p>
        </p:txBody>
      </p:sp>
      <p:sp>
        <p:nvSpPr>
          <p:cNvPr id="6" name="TextBox 5">
            <a:extLst>
              <a:ext uri="{FF2B5EF4-FFF2-40B4-BE49-F238E27FC236}">
                <a16:creationId xmlns:a16="http://schemas.microsoft.com/office/drawing/2014/main" id="{EA9115A5-BD42-79B4-2F6A-48177AA62DDB}"/>
              </a:ext>
            </a:extLst>
          </p:cNvPr>
          <p:cNvSpPr txBox="1"/>
          <p:nvPr/>
        </p:nvSpPr>
        <p:spPr>
          <a:xfrm>
            <a:off x="3979719" y="4800600"/>
            <a:ext cx="1717538" cy="9638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US" sz="1200" b="1">
                <a:solidFill>
                  <a:srgbClr val="FFFFFF"/>
                </a:solidFill>
                <a:latin typeface="Tw Cen MT" panose="020B0602020104020603" pitchFamily="34" charset="0"/>
              </a:rPr>
              <a:t>CONTACT</a:t>
            </a:r>
          </a:p>
          <a:p>
            <a:r>
              <a:rPr lang="en-US" sz="1200">
                <a:solidFill>
                  <a:schemeClr val="bg1"/>
                </a:solidFill>
                <a:latin typeface="Tw Cen MT" panose="020B0602020104020603" pitchFamily="34" charset="0"/>
                <a:cs typeface="Arial"/>
              </a:rPr>
              <a:t>Tel:  303.774.7836 </a:t>
            </a:r>
            <a:endParaRPr lang="en-US">
              <a:solidFill>
                <a:schemeClr val="bg1"/>
              </a:solidFill>
              <a:latin typeface="Tw Cen MT" panose="020B0602020104020603" pitchFamily="34" charset="0"/>
              <a:cs typeface="Arial"/>
            </a:endParaRPr>
          </a:p>
          <a:p>
            <a:r>
              <a:rPr lang="en-US" sz="1200">
                <a:solidFill>
                  <a:schemeClr val="bg1"/>
                </a:solidFill>
                <a:latin typeface="Tw Cen MT" panose="020B0602020104020603" pitchFamily="34" charset="0"/>
                <a:cs typeface="Arial"/>
              </a:rPr>
              <a:t>Fax: 303.774.7841 </a:t>
            </a:r>
            <a:r>
              <a:rPr lang="en-US" sz="1200">
                <a:solidFill>
                  <a:schemeClr val="bg1"/>
                </a:solidFill>
                <a:latin typeface="Tw Cen MT" panose="020B0602020104020603" pitchFamily="34" charset="0"/>
                <a:cs typeface="Arial"/>
                <a:hlinkClick r:id="rId6">
                  <a:extLst>
                    <a:ext uri="{A12FA001-AC4F-418D-AE19-62706E023703}">
                      <ahyp:hlinkClr xmlns:ahyp="http://schemas.microsoft.com/office/drawing/2018/hyperlinkcolor" val="tx"/>
                    </a:ext>
                  </a:extLst>
                </a:hlinkClick>
              </a:rPr>
              <a:t>info@firstnations.org</a:t>
            </a:r>
            <a:endParaRPr lang="en-US" sz="1200">
              <a:solidFill>
                <a:schemeClr val="bg1"/>
              </a:solidFill>
              <a:latin typeface="Tw Cen MT" panose="020B0602020104020603" pitchFamily="34" charset="0"/>
              <a:cs typeface="Arial"/>
            </a:endParaRPr>
          </a:p>
          <a:p>
            <a:endParaRPr lang="en-US" sz="1200">
              <a:solidFill>
                <a:schemeClr val="bg1"/>
              </a:solidFill>
              <a:latin typeface="Tw Cen MT" panose="020B0602020104020603" pitchFamily="34" charset="0"/>
              <a:cs typeface="Arial"/>
            </a:endParaRPr>
          </a:p>
        </p:txBody>
      </p:sp>
      <p:sp>
        <p:nvSpPr>
          <p:cNvPr id="11" name="TextBox 10">
            <a:extLst>
              <a:ext uri="{FF2B5EF4-FFF2-40B4-BE49-F238E27FC236}">
                <a16:creationId xmlns:a16="http://schemas.microsoft.com/office/drawing/2014/main" id="{D8B0C99C-3437-7030-0757-6BB0B1BCE4CA}"/>
              </a:ext>
            </a:extLst>
          </p:cNvPr>
          <p:cNvSpPr txBox="1"/>
          <p:nvPr/>
        </p:nvSpPr>
        <p:spPr>
          <a:xfrm>
            <a:off x="5961646" y="4800600"/>
            <a:ext cx="23852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US" sz="1200" b="1">
                <a:solidFill>
                  <a:srgbClr val="FFFFFF"/>
                </a:solidFill>
                <a:latin typeface="Tw Cen MT" panose="020B0602020104020603" pitchFamily="34" charset="0"/>
              </a:rPr>
              <a:t>CONNECT</a:t>
            </a:r>
          </a:p>
        </p:txBody>
      </p:sp>
      <p:sp>
        <p:nvSpPr>
          <p:cNvPr id="12" name="TextBox 11">
            <a:extLst>
              <a:ext uri="{FF2B5EF4-FFF2-40B4-BE49-F238E27FC236}">
                <a16:creationId xmlns:a16="http://schemas.microsoft.com/office/drawing/2014/main" id="{0320E08A-C926-4446-09A3-6166B270ADEC}"/>
              </a:ext>
            </a:extLst>
          </p:cNvPr>
          <p:cNvSpPr txBox="1"/>
          <p:nvPr/>
        </p:nvSpPr>
        <p:spPr>
          <a:xfrm>
            <a:off x="6152146" y="5014190"/>
            <a:ext cx="284710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US" sz="1200">
                <a:solidFill>
                  <a:srgbClr val="FFFFFF"/>
                </a:solidFill>
                <a:latin typeface="Tw Cen MT" panose="020B0602020104020603" pitchFamily="34" charset="0"/>
                <a:cs typeface="Arial"/>
              </a:rPr>
              <a:t>firstnations.org</a:t>
            </a:r>
            <a:br>
              <a:rPr lang="en-US" sz="1200">
                <a:solidFill>
                  <a:srgbClr val="FFFFFF"/>
                </a:solidFill>
                <a:latin typeface="Tw Cen MT" panose="020B0602020104020603" pitchFamily="34" charset="0"/>
                <a:cs typeface="Arial"/>
              </a:rPr>
            </a:br>
            <a:r>
              <a:rPr lang="en-US" sz="1200">
                <a:solidFill>
                  <a:srgbClr val="FFFFFF"/>
                </a:solidFill>
                <a:latin typeface="Tw Cen MT" panose="020B0602020104020603" pitchFamily="34" charset="0"/>
                <a:cs typeface="Arial"/>
              </a:rPr>
              <a:t>fndi303</a:t>
            </a:r>
            <a:br>
              <a:rPr lang="en-US" sz="1200">
                <a:solidFill>
                  <a:srgbClr val="FFFFFF"/>
                </a:solidFill>
                <a:latin typeface="Tw Cen MT" panose="020B0602020104020603" pitchFamily="34" charset="0"/>
                <a:cs typeface="Arial"/>
              </a:rPr>
            </a:br>
            <a:r>
              <a:rPr lang="en-US" sz="1200">
                <a:solidFill>
                  <a:srgbClr val="FFFFFF"/>
                </a:solidFill>
                <a:latin typeface="Tw Cen MT" panose="020B0602020104020603" pitchFamily="34" charset="0"/>
                <a:cs typeface="Arial"/>
              </a:rPr>
              <a:t>First Nations Development Institute</a:t>
            </a:r>
          </a:p>
          <a:p>
            <a:pPr>
              <a:lnSpc>
                <a:spcPct val="100000"/>
              </a:lnSpc>
            </a:pPr>
            <a:r>
              <a:rPr lang="en-US" sz="1200" err="1">
                <a:solidFill>
                  <a:srgbClr val="FFFFFF"/>
                </a:solidFill>
                <a:latin typeface="Tw Cen MT" panose="020B0602020104020603" pitchFamily="34" charset="0"/>
              </a:rPr>
              <a:t>FirstNationsDevelopmentInstitute</a:t>
            </a:r>
            <a:endParaRPr lang="en-US" sz="1200">
              <a:solidFill>
                <a:srgbClr val="FFFFFF"/>
              </a:solidFill>
              <a:latin typeface="Tw Cen MT" panose="020B0602020104020603" pitchFamily="34" charset="0"/>
            </a:endParaRPr>
          </a:p>
          <a:p>
            <a:pPr>
              <a:lnSpc>
                <a:spcPct val="100000"/>
              </a:lnSpc>
            </a:pPr>
            <a:r>
              <a:rPr lang="en-US" sz="1200">
                <a:solidFill>
                  <a:srgbClr val="FFFFFF"/>
                </a:solidFill>
                <a:latin typeface="Tw Cen MT" panose="020B0602020104020603" pitchFamily="34" charset="0"/>
              </a:rPr>
              <a:t>@FNDI303</a:t>
            </a:r>
          </a:p>
        </p:txBody>
      </p:sp>
      <p:pic>
        <p:nvPicPr>
          <p:cNvPr id="14" name="Picture 14" descr="Icon&#10;&#10;Description automatically generated">
            <a:extLst>
              <a:ext uri="{FF2B5EF4-FFF2-40B4-BE49-F238E27FC236}">
                <a16:creationId xmlns:a16="http://schemas.microsoft.com/office/drawing/2014/main" id="{78EECC7D-6647-E825-4EAC-6E96E3E87AAC}"/>
              </a:ext>
            </a:extLst>
          </p:cNvPr>
          <p:cNvPicPr>
            <a:picLocks noChangeAspect="1"/>
          </p:cNvPicPr>
          <p:nvPr/>
        </p:nvPicPr>
        <p:blipFill>
          <a:blip r:embed="rId7"/>
          <a:stretch>
            <a:fillRect/>
          </a:stretch>
        </p:blipFill>
        <p:spPr>
          <a:xfrm>
            <a:off x="6049640" y="5256432"/>
            <a:ext cx="137374" cy="130186"/>
          </a:xfrm>
          <a:prstGeom prst="rect">
            <a:avLst/>
          </a:prstGeom>
        </p:spPr>
      </p:pic>
      <p:pic>
        <p:nvPicPr>
          <p:cNvPr id="15" name="Picture 15" descr="A picture containing text, clipart&#10;&#10;Description automatically generated">
            <a:extLst>
              <a:ext uri="{FF2B5EF4-FFF2-40B4-BE49-F238E27FC236}">
                <a16:creationId xmlns:a16="http://schemas.microsoft.com/office/drawing/2014/main" id="{BA1825F8-335E-8289-96FD-5B1A13E849CA}"/>
              </a:ext>
            </a:extLst>
          </p:cNvPr>
          <p:cNvPicPr>
            <a:picLocks noChangeAspect="1"/>
          </p:cNvPicPr>
          <p:nvPr/>
        </p:nvPicPr>
        <p:blipFill>
          <a:blip r:embed="rId8"/>
          <a:stretch>
            <a:fillRect/>
          </a:stretch>
        </p:blipFill>
        <p:spPr>
          <a:xfrm>
            <a:off x="6049289" y="5064413"/>
            <a:ext cx="142875" cy="131990"/>
          </a:xfrm>
          <a:prstGeom prst="rect">
            <a:avLst/>
          </a:prstGeom>
        </p:spPr>
      </p:pic>
      <p:pic>
        <p:nvPicPr>
          <p:cNvPr id="16" name="Picture 16" descr="Logo, icon&#10;&#10;Description automatically generated">
            <a:extLst>
              <a:ext uri="{FF2B5EF4-FFF2-40B4-BE49-F238E27FC236}">
                <a16:creationId xmlns:a16="http://schemas.microsoft.com/office/drawing/2014/main" id="{986A8454-203A-D4B6-3C63-98BDEF9140AB}"/>
              </a:ext>
            </a:extLst>
          </p:cNvPr>
          <p:cNvPicPr>
            <a:picLocks noChangeAspect="1"/>
          </p:cNvPicPr>
          <p:nvPr/>
        </p:nvPicPr>
        <p:blipFill>
          <a:blip r:embed="rId9"/>
          <a:stretch>
            <a:fillRect/>
          </a:stretch>
        </p:blipFill>
        <p:spPr>
          <a:xfrm>
            <a:off x="6059379" y="5449790"/>
            <a:ext cx="112581" cy="112581"/>
          </a:xfrm>
          <a:prstGeom prst="rect">
            <a:avLst/>
          </a:prstGeom>
        </p:spPr>
      </p:pic>
      <p:pic>
        <p:nvPicPr>
          <p:cNvPr id="17" name="Picture 8">
            <a:extLst>
              <a:ext uri="{FF2B5EF4-FFF2-40B4-BE49-F238E27FC236}">
                <a16:creationId xmlns:a16="http://schemas.microsoft.com/office/drawing/2014/main" id="{37728FB2-C562-4051-F1D8-860A57349144}"/>
              </a:ext>
            </a:extLst>
          </p:cNvPr>
          <p:cNvPicPr>
            <a:picLocks noChangeAspect="1"/>
          </p:cNvPicPr>
          <p:nvPr/>
        </p:nvPicPr>
        <p:blipFill>
          <a:blip r:embed="rId5"/>
          <a:stretch>
            <a:fillRect/>
          </a:stretch>
        </p:blipFill>
        <p:spPr>
          <a:xfrm rot="5400000">
            <a:off x="4524450" y="3840695"/>
            <a:ext cx="91013" cy="914397"/>
          </a:xfrm>
          <a:prstGeom prst="rect">
            <a:avLst/>
          </a:prstGeom>
        </p:spPr>
      </p:pic>
      <p:pic>
        <p:nvPicPr>
          <p:cNvPr id="18" name="Picture 17">
            <a:extLst>
              <a:ext uri="{FF2B5EF4-FFF2-40B4-BE49-F238E27FC236}">
                <a16:creationId xmlns:a16="http://schemas.microsoft.com/office/drawing/2014/main" id="{D948B42E-B8B6-67E4-EE10-03C248BDF487}"/>
              </a:ext>
            </a:extLst>
          </p:cNvPr>
          <p:cNvPicPr>
            <a:picLocks noChangeAspect="1"/>
          </p:cNvPicPr>
          <p:nvPr/>
        </p:nvPicPr>
        <p:blipFill>
          <a:blip r:embed="rId10"/>
          <a:stretch>
            <a:fillRect/>
          </a:stretch>
        </p:blipFill>
        <p:spPr>
          <a:xfrm>
            <a:off x="6054265" y="5625543"/>
            <a:ext cx="130186" cy="130186"/>
          </a:xfrm>
          <a:prstGeom prst="rect">
            <a:avLst/>
          </a:prstGeom>
        </p:spPr>
      </p:pic>
      <p:pic>
        <p:nvPicPr>
          <p:cNvPr id="19" name="Picture 18">
            <a:extLst>
              <a:ext uri="{FF2B5EF4-FFF2-40B4-BE49-F238E27FC236}">
                <a16:creationId xmlns:a16="http://schemas.microsoft.com/office/drawing/2014/main" id="{3DDAEAA1-CD56-92CC-AA11-CE4B22B0A11F}"/>
              </a:ext>
            </a:extLst>
          </p:cNvPr>
          <p:cNvPicPr>
            <a:picLocks noChangeAspect="1"/>
          </p:cNvPicPr>
          <p:nvPr/>
        </p:nvPicPr>
        <p:blipFill>
          <a:blip r:embed="rId11"/>
          <a:stretch>
            <a:fillRect/>
          </a:stretch>
        </p:blipFill>
        <p:spPr>
          <a:xfrm>
            <a:off x="6054265" y="5827076"/>
            <a:ext cx="137374" cy="111616"/>
          </a:xfrm>
          <a:prstGeom prst="rect">
            <a:avLst/>
          </a:prstGeom>
        </p:spPr>
      </p:pic>
      <p:pic>
        <p:nvPicPr>
          <p:cNvPr id="3" name="Picture 2">
            <a:extLst>
              <a:ext uri="{FF2B5EF4-FFF2-40B4-BE49-F238E27FC236}">
                <a16:creationId xmlns:a16="http://schemas.microsoft.com/office/drawing/2014/main" id="{9492462B-9E25-FA6A-47F5-18DC653ECA8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158392" y="6048900"/>
            <a:ext cx="768180" cy="596875"/>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581" y="-513936"/>
            <a:ext cx="11057161" cy="7885871"/>
          </a:xfrm>
          <a:prstGeom prst="rect">
            <a:avLst/>
          </a:prstGeom>
        </p:spPr>
      </p:pic>
      <p:sp>
        <p:nvSpPr>
          <p:cNvPr id="4" name="Rectangle 3">
            <a:extLst>
              <a:ext uri="{FF2B5EF4-FFF2-40B4-BE49-F238E27FC236}">
                <a16:creationId xmlns:a16="http://schemas.microsoft.com/office/drawing/2014/main" id="{7C7F8C66-4AF2-408D-B76C-315B350ED45B}"/>
              </a:ext>
            </a:extLst>
          </p:cNvPr>
          <p:cNvSpPr/>
          <p:nvPr/>
        </p:nvSpPr>
        <p:spPr>
          <a:xfrm>
            <a:off x="304800" y="609600"/>
            <a:ext cx="8229600" cy="4227119"/>
          </a:xfrm>
          <a:prstGeom prst="rect">
            <a:avLst/>
          </a:prstGeom>
        </p:spPr>
        <p:txBody>
          <a:bodyPr wrap="square" lIns="91440" tIns="45720" rIns="91440" bIns="45720" anchor="t">
            <a:spAutoFit/>
          </a:bodyPr>
          <a:lstStyle/>
          <a:p>
            <a:pPr lvl="0"/>
            <a:r>
              <a:rPr lang="en-US" sz="4800" dirty="0">
                <a:solidFill>
                  <a:srgbClr val="FFFFFF"/>
                </a:solidFill>
                <a:latin typeface="Tw Cen MT"/>
              </a:rPr>
              <a:t>First Nations’ mission is to </a:t>
            </a:r>
            <a:r>
              <a:rPr lang="en-US" sz="4800" b="1" dirty="0">
                <a:solidFill>
                  <a:srgbClr val="FFFFFF"/>
                </a:solidFill>
                <a:latin typeface="Tw Cen MT"/>
              </a:rPr>
              <a:t>uplift</a:t>
            </a:r>
            <a:r>
              <a:rPr lang="en-US" sz="4800" dirty="0">
                <a:solidFill>
                  <a:srgbClr val="FFFFFF"/>
                </a:solidFill>
                <a:latin typeface="Tw Cen MT"/>
              </a:rPr>
              <a:t> and </a:t>
            </a:r>
            <a:r>
              <a:rPr lang="en-US" sz="4800" b="1" dirty="0">
                <a:solidFill>
                  <a:srgbClr val="FFFFFF"/>
                </a:solidFill>
                <a:latin typeface="Tw Cen MT"/>
              </a:rPr>
              <a:t>sustain</a:t>
            </a:r>
            <a:r>
              <a:rPr lang="en-US" sz="4800" dirty="0">
                <a:solidFill>
                  <a:srgbClr val="FFFFFF"/>
                </a:solidFill>
                <a:latin typeface="Tw Cen MT"/>
              </a:rPr>
              <a:t> the lifeways and economies of Native communities through </a:t>
            </a:r>
            <a:r>
              <a:rPr lang="en-US" sz="4800" b="1" dirty="0">
                <a:solidFill>
                  <a:srgbClr val="FFFFFF"/>
                </a:solidFill>
                <a:latin typeface="Tw Cen MT"/>
              </a:rPr>
              <a:t>advocacy</a:t>
            </a:r>
            <a:r>
              <a:rPr lang="en-US" sz="4800" dirty="0">
                <a:solidFill>
                  <a:srgbClr val="FFFFFF"/>
                </a:solidFill>
                <a:latin typeface="Tw Cen MT"/>
              </a:rPr>
              <a:t>, </a:t>
            </a:r>
            <a:r>
              <a:rPr lang="en-US" sz="4800" b="1" dirty="0">
                <a:solidFill>
                  <a:srgbClr val="FFFFFF"/>
                </a:solidFill>
                <a:latin typeface="Tw Cen MT"/>
              </a:rPr>
              <a:t>financial support</a:t>
            </a:r>
            <a:r>
              <a:rPr lang="en-US" sz="4800" dirty="0">
                <a:solidFill>
                  <a:srgbClr val="FFFFFF"/>
                </a:solidFill>
                <a:latin typeface="Tw Cen MT"/>
              </a:rPr>
              <a:t>, and </a:t>
            </a:r>
            <a:r>
              <a:rPr lang="en-US" sz="4800" b="1" dirty="0">
                <a:solidFill>
                  <a:srgbClr val="FFFFFF"/>
                </a:solidFill>
                <a:latin typeface="Tw Cen MT"/>
              </a:rPr>
              <a:t>knowledge sharing</a:t>
            </a:r>
            <a:r>
              <a:rPr lang="en-US" sz="4800" dirty="0">
                <a:solidFill>
                  <a:srgbClr val="FFFFFF"/>
                </a:solidFill>
                <a:latin typeface="Tw Cen MT"/>
              </a:rPr>
              <a:t>. </a:t>
            </a:r>
          </a:p>
        </p:txBody>
      </p:sp>
    </p:spTree>
    <p:extLst>
      <p:ext uri="{BB962C8B-B14F-4D97-AF65-F5344CB8AC3E}">
        <p14:creationId xmlns:p14="http://schemas.microsoft.com/office/powerpoint/2010/main" val="338647413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C96D28"/>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20945" y="473462"/>
            <a:ext cx="910210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FFFFFF"/>
                </a:solidFill>
                <a:latin typeface="Arial"/>
                <a:cs typeface="Arial"/>
              </a:rPr>
              <a:t>OUR STRATEGIES</a:t>
            </a:r>
            <a:endParaRPr lang="en-US" sz="4000" dirty="0">
              <a:solidFill>
                <a:srgbClr val="FFFFFF"/>
              </a:solidFill>
              <a:latin typeface="Arial"/>
              <a:cs typeface="Arial"/>
            </a:endParaRPr>
          </a:p>
        </p:txBody>
      </p:sp>
      <p:sp>
        <p:nvSpPr>
          <p:cNvPr id="23" name="Rectangle 22">
            <a:extLst>
              <a:ext uri="{FF2B5EF4-FFF2-40B4-BE49-F238E27FC236}">
                <a16:creationId xmlns:a16="http://schemas.microsoft.com/office/drawing/2014/main" id="{D71F3087-82A2-49AB-A957-63AEAACA0B2C}"/>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25" name="TextBox 24">
            <a:extLst>
              <a:ext uri="{FF2B5EF4-FFF2-40B4-BE49-F238E27FC236}">
                <a16:creationId xmlns:a16="http://schemas.microsoft.com/office/drawing/2014/main" id="{F7860831-1AE1-419E-B28B-1E55740C17EA}"/>
              </a:ext>
            </a:extLst>
          </p:cNvPr>
          <p:cNvSpPr txBox="1"/>
          <p:nvPr/>
        </p:nvSpPr>
        <p:spPr>
          <a:xfrm>
            <a:off x="1239671" y="2720575"/>
            <a:ext cx="43434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TECHNICAL ASSISTANCE &amp; TRAINING</a:t>
            </a:r>
          </a:p>
        </p:txBody>
      </p:sp>
      <p:sp>
        <p:nvSpPr>
          <p:cNvPr id="26" name="TextBox 25">
            <a:extLst>
              <a:ext uri="{FF2B5EF4-FFF2-40B4-BE49-F238E27FC236}">
                <a16:creationId xmlns:a16="http://schemas.microsoft.com/office/drawing/2014/main" id="{5DBDCA3A-FF02-42FB-8EFE-1E73E8C584BC}"/>
              </a:ext>
            </a:extLst>
          </p:cNvPr>
          <p:cNvSpPr txBox="1"/>
          <p:nvPr/>
        </p:nvSpPr>
        <p:spPr>
          <a:xfrm>
            <a:off x="1239671" y="3490280"/>
            <a:ext cx="45720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CONVENINGS &amp; WEBINARS</a:t>
            </a:r>
          </a:p>
        </p:txBody>
      </p:sp>
      <p:sp>
        <p:nvSpPr>
          <p:cNvPr id="27" name="TextBox 26">
            <a:extLst>
              <a:ext uri="{FF2B5EF4-FFF2-40B4-BE49-F238E27FC236}">
                <a16:creationId xmlns:a16="http://schemas.microsoft.com/office/drawing/2014/main" id="{F8A6F420-0607-4513-83CD-A7F59D020E88}"/>
              </a:ext>
            </a:extLst>
          </p:cNvPr>
          <p:cNvSpPr txBox="1"/>
          <p:nvPr/>
        </p:nvSpPr>
        <p:spPr>
          <a:xfrm>
            <a:off x="1248967" y="4339402"/>
            <a:ext cx="6199198"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RESEARCH ON BEST PRACTICES &amp; MODELS</a:t>
            </a:r>
          </a:p>
        </p:txBody>
      </p:sp>
      <p:sp>
        <p:nvSpPr>
          <p:cNvPr id="33" name="TextBox 32">
            <a:extLst>
              <a:ext uri="{FF2B5EF4-FFF2-40B4-BE49-F238E27FC236}">
                <a16:creationId xmlns:a16="http://schemas.microsoft.com/office/drawing/2014/main" id="{366695A7-E3AF-4851-AEA6-A27E7BDC377A}"/>
              </a:ext>
            </a:extLst>
          </p:cNvPr>
          <p:cNvSpPr txBox="1"/>
          <p:nvPr/>
        </p:nvSpPr>
        <p:spPr>
          <a:xfrm>
            <a:off x="1239671" y="5118088"/>
            <a:ext cx="4691479"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COALITION BUILDING &amp; FELLOWSHIPS</a:t>
            </a:r>
          </a:p>
        </p:txBody>
      </p:sp>
      <p:sp>
        <p:nvSpPr>
          <p:cNvPr id="34" name="TextBox 33">
            <a:extLst>
              <a:ext uri="{FF2B5EF4-FFF2-40B4-BE49-F238E27FC236}">
                <a16:creationId xmlns:a16="http://schemas.microsoft.com/office/drawing/2014/main" id="{E5790CEC-AE51-462C-B744-7991F8380DB5}"/>
              </a:ext>
            </a:extLst>
          </p:cNvPr>
          <p:cNvSpPr txBox="1"/>
          <p:nvPr/>
        </p:nvSpPr>
        <p:spPr>
          <a:xfrm>
            <a:off x="1248967" y="5896774"/>
            <a:ext cx="34290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ADVOCACY </a:t>
            </a:r>
          </a:p>
        </p:txBody>
      </p:sp>
      <p:sp>
        <p:nvSpPr>
          <p:cNvPr id="35" name="TextBox 34">
            <a:extLst>
              <a:ext uri="{FF2B5EF4-FFF2-40B4-BE49-F238E27FC236}">
                <a16:creationId xmlns:a16="http://schemas.microsoft.com/office/drawing/2014/main" id="{85D6A9D0-BDF0-421A-8C39-B50E4CC4A78B}"/>
              </a:ext>
            </a:extLst>
          </p:cNvPr>
          <p:cNvSpPr txBox="1"/>
          <p:nvPr/>
        </p:nvSpPr>
        <p:spPr>
          <a:xfrm>
            <a:off x="1217285" y="2028851"/>
            <a:ext cx="6477064"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DIRECT FINANCIAL SUPPORT THROUGH GRANTMAKING</a:t>
            </a:r>
          </a:p>
        </p:txBody>
      </p:sp>
      <p:pic>
        <p:nvPicPr>
          <p:cNvPr id="36" name="Picture 35">
            <a:extLst>
              <a:ext uri="{FF2B5EF4-FFF2-40B4-BE49-F238E27FC236}">
                <a16:creationId xmlns:a16="http://schemas.microsoft.com/office/drawing/2014/main" id="{64FDDD55-9FA9-4F44-8896-C7FB3B1426DF}"/>
              </a:ext>
            </a:extLst>
          </p:cNvPr>
          <p:cNvPicPr>
            <a:picLocks noChangeAspect="1"/>
          </p:cNvPicPr>
          <p:nvPr/>
        </p:nvPicPr>
        <p:blipFill rotWithShape="1">
          <a:blip r:embed="rId4"/>
          <a:srcRect r="55088"/>
          <a:stretch/>
        </p:blipFill>
        <p:spPr>
          <a:xfrm>
            <a:off x="381000" y="2036401"/>
            <a:ext cx="867967" cy="4438273"/>
          </a:xfrm>
          <a:prstGeom prst="rect">
            <a:avLst/>
          </a:prstGeom>
        </p:spPr>
      </p:pic>
    </p:spTree>
    <p:extLst>
      <p:ext uri="{BB962C8B-B14F-4D97-AF65-F5344CB8AC3E}">
        <p14:creationId xmlns:p14="http://schemas.microsoft.com/office/powerpoint/2010/main" val="415481832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4C902-31DD-9E3A-96C5-F4DFA491A74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34C879F4-E068-DF5F-1FE3-C0A2E7E8C965}"/>
              </a:ext>
            </a:extLst>
          </p:cNvPr>
          <p:cNvPicPr>
            <a:picLocks noChangeAspect="1"/>
          </p:cNvPicPr>
          <p:nvPr/>
        </p:nvPicPr>
        <p:blipFill>
          <a:blip r:embed="rId2">
            <a:extLst>
              <a:ext uri="{28A0092B-C50C-407E-A947-70E740481C1C}">
                <a14:useLocalDpi xmlns:a14="http://schemas.microsoft.com/office/drawing/2010/main" val="0"/>
              </a:ext>
            </a:extLst>
          </a:blip>
          <a:srcRect l="6022" r="6022"/>
          <a:stretch/>
        </p:blipFill>
        <p:spPr>
          <a:xfrm>
            <a:off x="-129841" y="-79900"/>
            <a:ext cx="9273841" cy="7017800"/>
          </a:xfrm>
          <a:prstGeom prst="rect">
            <a:avLst/>
          </a:prstGeom>
        </p:spPr>
      </p:pic>
      <p:sp>
        <p:nvSpPr>
          <p:cNvPr id="4" name="Rectangle 3">
            <a:extLst>
              <a:ext uri="{FF2B5EF4-FFF2-40B4-BE49-F238E27FC236}">
                <a16:creationId xmlns:a16="http://schemas.microsoft.com/office/drawing/2014/main" id="{00584AEE-0DC6-0E57-F92F-7713EE8DB021}"/>
              </a:ext>
            </a:extLst>
          </p:cNvPr>
          <p:cNvSpPr/>
          <p:nvPr/>
        </p:nvSpPr>
        <p:spPr bwMode="auto">
          <a:xfrm>
            <a:off x="-129842" y="3750372"/>
            <a:ext cx="9273842" cy="3187528"/>
          </a:xfrm>
          <a:prstGeom prst="rect">
            <a:avLst/>
          </a:prstGeom>
          <a:solidFill>
            <a:srgbClr val="FFFFFF">
              <a:alpha val="8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21" name="Picture 20">
            <a:extLst>
              <a:ext uri="{FF2B5EF4-FFF2-40B4-BE49-F238E27FC236}">
                <a16:creationId xmlns:a16="http://schemas.microsoft.com/office/drawing/2014/main" id="{F0CBA330-7289-723E-B772-E651E6BBB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6" name="TextBox 5">
            <a:extLst>
              <a:ext uri="{FF2B5EF4-FFF2-40B4-BE49-F238E27FC236}">
                <a16:creationId xmlns:a16="http://schemas.microsoft.com/office/drawing/2014/main" id="{062025FF-B385-7DAF-0DB0-614A6C70D534}"/>
              </a:ext>
            </a:extLst>
          </p:cNvPr>
          <p:cNvSpPr txBox="1"/>
          <p:nvPr/>
        </p:nvSpPr>
        <p:spPr>
          <a:xfrm>
            <a:off x="769451" y="4123590"/>
            <a:ext cx="7086600" cy="731867"/>
          </a:xfrm>
          <a:prstGeom prst="rect">
            <a:avLst/>
          </a:prstGeom>
          <a:noFill/>
        </p:spPr>
        <p:txBody>
          <a:bodyPr wrap="square">
            <a:spAutoFit/>
          </a:bodyPr>
          <a:lstStyle/>
          <a:p>
            <a:r>
              <a:rPr lang="en-US" sz="4400">
                <a:solidFill>
                  <a:srgbClr val="2A4443"/>
                </a:solidFill>
                <a:latin typeface="Tw Cen MT" panose="020B0602020104020603" pitchFamily="34" charset="0"/>
              </a:rPr>
              <a:t>MISSION</a:t>
            </a:r>
          </a:p>
        </p:txBody>
      </p:sp>
      <p:sp>
        <p:nvSpPr>
          <p:cNvPr id="5" name="TextBox 4">
            <a:extLst>
              <a:ext uri="{FF2B5EF4-FFF2-40B4-BE49-F238E27FC236}">
                <a16:creationId xmlns:a16="http://schemas.microsoft.com/office/drawing/2014/main" id="{DDE04E7A-C1E7-1712-3D2A-697EDEEE5631}"/>
              </a:ext>
            </a:extLst>
          </p:cNvPr>
          <p:cNvSpPr txBox="1"/>
          <p:nvPr/>
        </p:nvSpPr>
        <p:spPr>
          <a:xfrm>
            <a:off x="769451" y="4969341"/>
            <a:ext cx="7475256" cy="1122808"/>
          </a:xfrm>
          <a:prstGeom prst="rect">
            <a:avLst/>
          </a:prstGeom>
          <a:noFill/>
        </p:spPr>
        <p:txBody>
          <a:bodyPr wrap="square">
            <a:spAutoFit/>
          </a:bodyPr>
          <a:lstStyle/>
          <a:p>
            <a:pPr algn="l">
              <a:spcAft>
                <a:spcPts val="1875"/>
              </a:spcAft>
            </a:pPr>
            <a:r>
              <a:rPr lang="en-US" sz="2400" b="0" i="0">
                <a:effectLst/>
                <a:latin typeface="Tw Cen MT" panose="020B0602020104020603" pitchFamily="34" charset="0"/>
              </a:rPr>
              <a:t>The mission of the Stewarding Native Lands program is to </a:t>
            </a:r>
            <a:r>
              <a:rPr lang="en-US" sz="2400" b="1" i="0">
                <a:effectLst/>
                <a:latin typeface="Tw Cen MT" panose="020B0602020104020603" pitchFamily="34" charset="0"/>
              </a:rPr>
              <a:t>invest in </a:t>
            </a:r>
            <a:r>
              <a:rPr lang="en-US" sz="2400" b="0" i="0">
                <a:effectLst/>
                <a:latin typeface="Tw Cen MT" panose="020B0602020104020603" pitchFamily="34" charset="0"/>
              </a:rPr>
              <a:t>and </a:t>
            </a:r>
            <a:r>
              <a:rPr lang="en-US" sz="2400" b="1" i="0">
                <a:effectLst/>
                <a:latin typeface="Tw Cen MT" panose="020B0602020104020603" pitchFamily="34" charset="0"/>
              </a:rPr>
              <a:t>center</a:t>
            </a:r>
            <a:r>
              <a:rPr lang="en-US" sz="2400" b="0" i="0">
                <a:effectLst/>
                <a:latin typeface="Tw Cen MT" panose="020B0602020104020603" pitchFamily="34" charset="0"/>
              </a:rPr>
              <a:t> Native peoples in the stewardship of their lands for a generous future. </a:t>
            </a:r>
          </a:p>
        </p:txBody>
      </p:sp>
    </p:spTree>
    <p:extLst>
      <p:ext uri="{BB962C8B-B14F-4D97-AF65-F5344CB8AC3E}">
        <p14:creationId xmlns:p14="http://schemas.microsoft.com/office/powerpoint/2010/main" val="51684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93637B-0ADB-2B06-9B72-7E84751A48EC}"/>
              </a:ext>
            </a:extLst>
          </p:cNvPr>
          <p:cNvPicPr>
            <a:picLocks noChangeAspect="1"/>
          </p:cNvPicPr>
          <p:nvPr/>
        </p:nvPicPr>
        <p:blipFill rotWithShape="1">
          <a:blip r:embed="rId3">
            <a:extLst>
              <a:ext uri="{28A0092B-C50C-407E-A947-70E740481C1C}">
                <a14:useLocalDpi xmlns:a14="http://schemas.microsoft.com/office/drawing/2010/main" val="0"/>
              </a:ext>
            </a:extLst>
          </a:blip>
          <a:srcRect l="41454" r="29894"/>
          <a:stretch/>
        </p:blipFill>
        <p:spPr>
          <a:xfrm>
            <a:off x="6565480" y="0"/>
            <a:ext cx="3035720" cy="6870253"/>
          </a:xfrm>
          <a:prstGeom prst="rect">
            <a:avLst/>
          </a:prstGeom>
        </p:spPr>
      </p:pic>
      <p:sp>
        <p:nvSpPr>
          <p:cNvPr id="5" name="TextBox 4">
            <a:extLst>
              <a:ext uri="{FF2B5EF4-FFF2-40B4-BE49-F238E27FC236}">
                <a16:creationId xmlns:a16="http://schemas.microsoft.com/office/drawing/2014/main" id="{BC00EC76-EA6A-E93C-88D5-B001D3167D86}"/>
              </a:ext>
            </a:extLst>
          </p:cNvPr>
          <p:cNvSpPr txBox="1"/>
          <p:nvPr/>
        </p:nvSpPr>
        <p:spPr>
          <a:xfrm>
            <a:off x="795482" y="609600"/>
            <a:ext cx="7772400"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2A4443"/>
                </a:solidFill>
                <a:latin typeface="Tw Cen MT" panose="020B0602020104020603" pitchFamily="34" charset="0"/>
              </a:rPr>
              <a:t>STRATEGIC FOCUSES</a:t>
            </a:r>
            <a:endParaRPr lang="en-US">
              <a:latin typeface="Tw Cen MT" panose="020B0602020104020603" pitchFamily="34" charset="0"/>
            </a:endParaRPr>
          </a:p>
        </p:txBody>
      </p:sp>
      <p:sp>
        <p:nvSpPr>
          <p:cNvPr id="7" name="Rectangle 6">
            <a:extLst>
              <a:ext uri="{FF2B5EF4-FFF2-40B4-BE49-F238E27FC236}">
                <a16:creationId xmlns:a16="http://schemas.microsoft.com/office/drawing/2014/main" id="{DD73DFF7-1058-9D5B-C382-BE6E7D6687C1}"/>
              </a:ext>
            </a:extLst>
          </p:cNvPr>
          <p:cNvSpPr/>
          <p:nvPr/>
        </p:nvSpPr>
        <p:spPr bwMode="auto">
          <a:xfrm>
            <a:off x="889459" y="1299532"/>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2">
            <a:extLst>
              <a:ext uri="{FF2B5EF4-FFF2-40B4-BE49-F238E27FC236}">
                <a16:creationId xmlns:a16="http://schemas.microsoft.com/office/drawing/2014/main" id="{85CD2245-A9E8-2C67-72F1-24F8093F7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grpSp>
        <p:nvGrpSpPr>
          <p:cNvPr id="18" name="Group 17">
            <a:extLst>
              <a:ext uri="{FF2B5EF4-FFF2-40B4-BE49-F238E27FC236}">
                <a16:creationId xmlns:a16="http://schemas.microsoft.com/office/drawing/2014/main" id="{ACA83373-08D9-71EF-E4EF-C1603B999AB1}"/>
              </a:ext>
            </a:extLst>
          </p:cNvPr>
          <p:cNvGrpSpPr/>
          <p:nvPr/>
        </p:nvGrpSpPr>
        <p:grpSpPr>
          <a:xfrm>
            <a:off x="623465" y="5417674"/>
            <a:ext cx="5407858" cy="906786"/>
            <a:chOff x="3852710" y="1925455"/>
            <a:chExt cx="5407858" cy="906786"/>
          </a:xfrm>
        </p:grpSpPr>
        <p:sp>
          <p:nvSpPr>
            <p:cNvPr id="9" name="TextBox 8">
              <a:extLst>
                <a:ext uri="{FF2B5EF4-FFF2-40B4-BE49-F238E27FC236}">
                  <a16:creationId xmlns:a16="http://schemas.microsoft.com/office/drawing/2014/main" id="{126EC19F-BB9A-87FF-34A7-75A026C9959D}"/>
                </a:ext>
              </a:extLst>
            </p:cNvPr>
            <p:cNvSpPr txBox="1"/>
            <p:nvPr/>
          </p:nvSpPr>
          <p:spPr>
            <a:xfrm>
              <a:off x="4663168" y="2224767"/>
              <a:ext cx="4597400" cy="6074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w Cen MT" panose="020B0602020104020603" pitchFamily="34" charset="0"/>
                </a:rPr>
                <a:t>Sustainably managing and restoring lands for our communities and future generations.</a:t>
              </a:r>
            </a:p>
            <a:p>
              <a:endParaRPr lang="en-US" sz="1200">
                <a:latin typeface="Tw Cen MT" panose="020B0602020104020603" pitchFamily="34" charset="0"/>
              </a:endParaRPr>
            </a:p>
          </p:txBody>
        </p:sp>
        <p:pic>
          <p:nvPicPr>
            <p:cNvPr id="6" name="Picture 13">
              <a:extLst>
                <a:ext uri="{FF2B5EF4-FFF2-40B4-BE49-F238E27FC236}">
                  <a16:creationId xmlns:a16="http://schemas.microsoft.com/office/drawing/2014/main" id="{6533B07E-5941-F8CF-8178-7CF1E5B77DB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52710" y="2020451"/>
              <a:ext cx="739318" cy="742635"/>
            </a:xfrm>
            <a:prstGeom prst="rect">
              <a:avLst/>
            </a:prstGeom>
          </p:spPr>
        </p:pic>
        <p:sp>
          <p:nvSpPr>
            <p:cNvPr id="8" name="TextBox 7">
              <a:extLst>
                <a:ext uri="{FF2B5EF4-FFF2-40B4-BE49-F238E27FC236}">
                  <a16:creationId xmlns:a16="http://schemas.microsoft.com/office/drawing/2014/main" id="{6D039C34-C1ED-89FB-98A8-3C0CD4A7041C}"/>
                </a:ext>
              </a:extLst>
            </p:cNvPr>
            <p:cNvSpPr txBox="1"/>
            <p:nvPr/>
          </p:nvSpPr>
          <p:spPr>
            <a:xfrm>
              <a:off x="4663168" y="1925455"/>
              <a:ext cx="4597400" cy="354777"/>
            </a:xfrm>
            <a:prstGeom prst="rect">
              <a:avLst/>
            </a:prstGeom>
            <a:noFill/>
          </p:spPr>
          <p:txBody>
            <a:bodyPr wrap="square">
              <a:spAutoFit/>
            </a:bodyPr>
            <a:lstStyle/>
            <a:p>
              <a:r>
                <a:rPr lang="en-US" sz="1800">
                  <a:solidFill>
                    <a:srgbClr val="2A4443"/>
                  </a:solidFill>
                  <a:latin typeface="Tw Cen MT" panose="020B0602020104020603" pitchFamily="34" charset="0"/>
                </a:rPr>
                <a:t>Stewardship </a:t>
              </a:r>
            </a:p>
          </p:txBody>
        </p:sp>
      </p:grpSp>
      <p:grpSp>
        <p:nvGrpSpPr>
          <p:cNvPr id="31" name="Group 30">
            <a:extLst>
              <a:ext uri="{FF2B5EF4-FFF2-40B4-BE49-F238E27FC236}">
                <a16:creationId xmlns:a16="http://schemas.microsoft.com/office/drawing/2014/main" id="{1F8249C2-9711-5044-2F15-9D37DF39CFDA}"/>
              </a:ext>
            </a:extLst>
          </p:cNvPr>
          <p:cNvGrpSpPr/>
          <p:nvPr/>
        </p:nvGrpSpPr>
        <p:grpSpPr>
          <a:xfrm>
            <a:off x="673852" y="3629537"/>
            <a:ext cx="5399084" cy="801606"/>
            <a:chOff x="3886200" y="4424268"/>
            <a:chExt cx="5399084" cy="801606"/>
          </a:xfrm>
        </p:grpSpPr>
        <p:pic>
          <p:nvPicPr>
            <p:cNvPr id="19" name="Picture 18">
              <a:extLst>
                <a:ext uri="{FF2B5EF4-FFF2-40B4-BE49-F238E27FC236}">
                  <a16:creationId xmlns:a16="http://schemas.microsoft.com/office/drawing/2014/main" id="{6D60CFF7-BDA2-391A-48DF-8132819418D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86200" y="4486556"/>
              <a:ext cx="739318" cy="739318"/>
            </a:xfrm>
            <a:prstGeom prst="rect">
              <a:avLst/>
            </a:prstGeom>
          </p:spPr>
        </p:pic>
        <p:grpSp>
          <p:nvGrpSpPr>
            <p:cNvPr id="23" name="Group 22">
              <a:extLst>
                <a:ext uri="{FF2B5EF4-FFF2-40B4-BE49-F238E27FC236}">
                  <a16:creationId xmlns:a16="http://schemas.microsoft.com/office/drawing/2014/main" id="{F12093FA-304E-8F19-69F7-89386397D1D1}"/>
                </a:ext>
              </a:extLst>
            </p:cNvPr>
            <p:cNvGrpSpPr/>
            <p:nvPr/>
          </p:nvGrpSpPr>
          <p:grpSpPr>
            <a:xfrm>
              <a:off x="4663168" y="4424268"/>
              <a:ext cx="4622116" cy="769010"/>
              <a:chOff x="4663168" y="3324350"/>
              <a:chExt cx="4622116" cy="769010"/>
            </a:xfrm>
          </p:grpSpPr>
          <p:sp>
            <p:nvSpPr>
              <p:cNvPr id="24" name="TextBox 23">
                <a:extLst>
                  <a:ext uri="{FF2B5EF4-FFF2-40B4-BE49-F238E27FC236}">
                    <a16:creationId xmlns:a16="http://schemas.microsoft.com/office/drawing/2014/main" id="{2E28CA3A-C23B-FD34-8555-4036A06459FC}"/>
                  </a:ext>
                </a:extLst>
              </p:cNvPr>
              <p:cNvSpPr txBox="1"/>
              <p:nvPr/>
            </p:nvSpPr>
            <p:spPr>
              <a:xfrm>
                <a:off x="4663168" y="3657600"/>
                <a:ext cx="4622116" cy="43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w Cen MT" panose="020B0602020104020603" pitchFamily="34" charset="0"/>
                  </a:rPr>
                  <a:t>Protecting communities and lands from harmful practices, projects, and policies.</a:t>
                </a:r>
              </a:p>
            </p:txBody>
          </p:sp>
          <p:sp>
            <p:nvSpPr>
              <p:cNvPr id="26" name="TextBox 25">
                <a:extLst>
                  <a:ext uri="{FF2B5EF4-FFF2-40B4-BE49-F238E27FC236}">
                    <a16:creationId xmlns:a16="http://schemas.microsoft.com/office/drawing/2014/main" id="{9166B82F-C8C9-0486-7EE1-89CB9BD8B712}"/>
                  </a:ext>
                </a:extLst>
              </p:cNvPr>
              <p:cNvSpPr txBox="1"/>
              <p:nvPr/>
            </p:nvSpPr>
            <p:spPr>
              <a:xfrm>
                <a:off x="4663168" y="3324350"/>
                <a:ext cx="4597400" cy="354777"/>
              </a:xfrm>
              <a:prstGeom prst="rect">
                <a:avLst/>
              </a:prstGeom>
              <a:noFill/>
            </p:spPr>
            <p:txBody>
              <a:bodyPr wrap="square">
                <a:spAutoFit/>
              </a:bodyPr>
              <a:lstStyle/>
              <a:p>
                <a:r>
                  <a:rPr lang="en-US" sz="1800">
                    <a:solidFill>
                      <a:srgbClr val="2A4443"/>
                    </a:solidFill>
                    <a:latin typeface="Tw Cen MT" panose="020B0602020104020603" pitchFamily="34" charset="0"/>
                  </a:rPr>
                  <a:t>Environmental Sovereignty and Justice</a:t>
                </a:r>
              </a:p>
            </p:txBody>
          </p:sp>
        </p:grpSp>
      </p:grpSp>
      <p:grpSp>
        <p:nvGrpSpPr>
          <p:cNvPr id="35" name="Group 34">
            <a:extLst>
              <a:ext uri="{FF2B5EF4-FFF2-40B4-BE49-F238E27FC236}">
                <a16:creationId xmlns:a16="http://schemas.microsoft.com/office/drawing/2014/main" id="{4E6042B4-F593-8F9A-DA01-FB250DCC0DD9}"/>
              </a:ext>
            </a:extLst>
          </p:cNvPr>
          <p:cNvGrpSpPr/>
          <p:nvPr/>
        </p:nvGrpSpPr>
        <p:grpSpPr>
          <a:xfrm>
            <a:off x="633783" y="4547481"/>
            <a:ext cx="5393627" cy="820666"/>
            <a:chOff x="495695" y="5060588"/>
            <a:chExt cx="5393627" cy="820666"/>
          </a:xfrm>
        </p:grpSpPr>
        <p:grpSp>
          <p:nvGrpSpPr>
            <p:cNvPr id="27" name="Group 26">
              <a:extLst>
                <a:ext uri="{FF2B5EF4-FFF2-40B4-BE49-F238E27FC236}">
                  <a16:creationId xmlns:a16="http://schemas.microsoft.com/office/drawing/2014/main" id="{CB893731-7115-610F-2010-7A4EEAB09D99}"/>
                </a:ext>
              </a:extLst>
            </p:cNvPr>
            <p:cNvGrpSpPr/>
            <p:nvPr/>
          </p:nvGrpSpPr>
          <p:grpSpPr>
            <a:xfrm>
              <a:off x="1291922" y="5060588"/>
              <a:ext cx="4597400" cy="769010"/>
              <a:chOff x="4663168" y="3324350"/>
              <a:chExt cx="4597400" cy="769010"/>
            </a:xfrm>
          </p:grpSpPr>
          <p:sp>
            <p:nvSpPr>
              <p:cNvPr id="28" name="TextBox 27">
                <a:extLst>
                  <a:ext uri="{FF2B5EF4-FFF2-40B4-BE49-F238E27FC236}">
                    <a16:creationId xmlns:a16="http://schemas.microsoft.com/office/drawing/2014/main" id="{A4EB19F5-A1DE-ADD3-EAF2-D185466298A1}"/>
                  </a:ext>
                </a:extLst>
              </p:cNvPr>
              <p:cNvSpPr txBox="1"/>
              <p:nvPr/>
            </p:nvSpPr>
            <p:spPr>
              <a:xfrm>
                <a:off x="4663168" y="3657600"/>
                <a:ext cx="4597400" cy="43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w Cen MT" panose="020B0602020104020603" pitchFamily="34" charset="0"/>
                  </a:rPr>
                  <a:t>Creating new models, investments, and other tools to secure and expand Native ownership and stewardship over tribal homelands.</a:t>
                </a:r>
              </a:p>
            </p:txBody>
          </p:sp>
          <p:sp>
            <p:nvSpPr>
              <p:cNvPr id="30" name="TextBox 29">
                <a:extLst>
                  <a:ext uri="{FF2B5EF4-FFF2-40B4-BE49-F238E27FC236}">
                    <a16:creationId xmlns:a16="http://schemas.microsoft.com/office/drawing/2014/main" id="{5673BB36-0EAF-562C-83FD-64EE27774522}"/>
                  </a:ext>
                </a:extLst>
              </p:cNvPr>
              <p:cNvSpPr txBox="1"/>
              <p:nvPr/>
            </p:nvSpPr>
            <p:spPr>
              <a:xfrm>
                <a:off x="4663168" y="3324350"/>
                <a:ext cx="4597400" cy="354777"/>
              </a:xfrm>
              <a:prstGeom prst="rect">
                <a:avLst/>
              </a:prstGeom>
              <a:noFill/>
            </p:spPr>
            <p:txBody>
              <a:bodyPr wrap="square">
                <a:spAutoFit/>
              </a:bodyPr>
              <a:lstStyle/>
              <a:p>
                <a:r>
                  <a:rPr lang="en-US">
                    <a:solidFill>
                      <a:srgbClr val="2A4443"/>
                    </a:solidFill>
                    <a:latin typeface="Tw Cen MT" panose="020B0602020104020603" pitchFamily="34" charset="0"/>
                  </a:rPr>
                  <a:t>Woven Lands</a:t>
                </a:r>
                <a:endParaRPr lang="en-US" sz="1800">
                  <a:solidFill>
                    <a:srgbClr val="2A4443"/>
                  </a:solidFill>
                  <a:latin typeface="Tw Cen MT" panose="020B0602020104020603" pitchFamily="34" charset="0"/>
                </a:endParaRPr>
              </a:p>
            </p:txBody>
          </p:sp>
        </p:grpSp>
        <p:pic>
          <p:nvPicPr>
            <p:cNvPr id="34" name="Picture 33">
              <a:extLst>
                <a:ext uri="{FF2B5EF4-FFF2-40B4-BE49-F238E27FC236}">
                  <a16:creationId xmlns:a16="http://schemas.microsoft.com/office/drawing/2014/main" id="{421FED5F-B67D-1226-D442-95E05E93A1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695" y="5138619"/>
              <a:ext cx="742635" cy="742635"/>
            </a:xfrm>
            <a:prstGeom prst="rect">
              <a:avLst/>
            </a:prstGeom>
          </p:spPr>
        </p:pic>
      </p:grpSp>
      <p:grpSp>
        <p:nvGrpSpPr>
          <p:cNvPr id="38" name="Group 37">
            <a:extLst>
              <a:ext uri="{FF2B5EF4-FFF2-40B4-BE49-F238E27FC236}">
                <a16:creationId xmlns:a16="http://schemas.microsoft.com/office/drawing/2014/main" id="{8BCB1952-9956-0259-6EB4-FFE593B558EF}"/>
              </a:ext>
            </a:extLst>
          </p:cNvPr>
          <p:cNvGrpSpPr/>
          <p:nvPr/>
        </p:nvGrpSpPr>
        <p:grpSpPr>
          <a:xfrm>
            <a:off x="549447" y="2669824"/>
            <a:ext cx="5586244" cy="905663"/>
            <a:chOff x="433556" y="2606889"/>
            <a:chExt cx="5586244" cy="905663"/>
          </a:xfrm>
        </p:grpSpPr>
        <p:grpSp>
          <p:nvGrpSpPr>
            <p:cNvPr id="20" name="Group 19">
              <a:extLst>
                <a:ext uri="{FF2B5EF4-FFF2-40B4-BE49-F238E27FC236}">
                  <a16:creationId xmlns:a16="http://schemas.microsoft.com/office/drawing/2014/main" id="{51401997-86B4-ACC6-4B71-F3FD861F2559}"/>
                </a:ext>
              </a:extLst>
            </p:cNvPr>
            <p:cNvGrpSpPr/>
            <p:nvPr/>
          </p:nvGrpSpPr>
          <p:grpSpPr>
            <a:xfrm>
              <a:off x="1321484" y="2704944"/>
              <a:ext cx="4698316" cy="597297"/>
              <a:chOff x="4663168" y="3324350"/>
              <a:chExt cx="4698316" cy="597297"/>
            </a:xfrm>
          </p:grpSpPr>
          <p:sp>
            <p:nvSpPr>
              <p:cNvPr id="10" name="TextBox 9">
                <a:extLst>
                  <a:ext uri="{FF2B5EF4-FFF2-40B4-BE49-F238E27FC236}">
                    <a16:creationId xmlns:a16="http://schemas.microsoft.com/office/drawing/2014/main" id="{E2830B83-93C3-DAF0-9A4C-0A0D8BA3756D}"/>
                  </a:ext>
                </a:extLst>
              </p:cNvPr>
              <p:cNvSpPr txBox="1"/>
              <p:nvPr/>
            </p:nvSpPr>
            <p:spPr>
              <a:xfrm>
                <a:off x="4663168" y="3657600"/>
                <a:ext cx="4698316" cy="264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w Cen MT" panose="020B0602020104020603" pitchFamily="34" charset="0"/>
                  </a:rPr>
                  <a:t>Upholding traditional knowledge systems.</a:t>
                </a:r>
              </a:p>
            </p:txBody>
          </p:sp>
          <p:sp>
            <p:nvSpPr>
              <p:cNvPr id="17" name="TextBox 16">
                <a:extLst>
                  <a:ext uri="{FF2B5EF4-FFF2-40B4-BE49-F238E27FC236}">
                    <a16:creationId xmlns:a16="http://schemas.microsoft.com/office/drawing/2014/main" id="{600D9A2B-6AFA-6D3C-741A-9AE680B9E85C}"/>
                  </a:ext>
                </a:extLst>
              </p:cNvPr>
              <p:cNvSpPr txBox="1"/>
              <p:nvPr/>
            </p:nvSpPr>
            <p:spPr>
              <a:xfrm>
                <a:off x="4663168" y="3324350"/>
                <a:ext cx="4597400" cy="354777"/>
              </a:xfrm>
              <a:prstGeom prst="rect">
                <a:avLst/>
              </a:prstGeom>
              <a:noFill/>
            </p:spPr>
            <p:txBody>
              <a:bodyPr wrap="square">
                <a:spAutoFit/>
              </a:bodyPr>
              <a:lstStyle/>
              <a:p>
                <a:r>
                  <a:rPr lang="en-US" sz="1800">
                    <a:solidFill>
                      <a:srgbClr val="2A4443"/>
                    </a:solidFill>
                    <a:latin typeface="Tw Cen MT" panose="020B0602020104020603" pitchFamily="34" charset="0"/>
                  </a:rPr>
                  <a:t>Community Pathways</a:t>
                </a:r>
              </a:p>
            </p:txBody>
          </p:sp>
        </p:grpSp>
        <p:pic>
          <p:nvPicPr>
            <p:cNvPr id="37" name="Picture 36">
              <a:extLst>
                <a:ext uri="{FF2B5EF4-FFF2-40B4-BE49-F238E27FC236}">
                  <a16:creationId xmlns:a16="http://schemas.microsoft.com/office/drawing/2014/main" id="{4078B7D4-5866-AECD-0E33-05FD450FF0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556" y="2606889"/>
              <a:ext cx="905663" cy="905663"/>
            </a:xfrm>
            <a:prstGeom prst="rect">
              <a:avLst/>
            </a:prstGeom>
          </p:spPr>
        </p:pic>
      </p:grpSp>
      <p:grpSp>
        <p:nvGrpSpPr>
          <p:cNvPr id="4" name="Group 3">
            <a:extLst>
              <a:ext uri="{FF2B5EF4-FFF2-40B4-BE49-F238E27FC236}">
                <a16:creationId xmlns:a16="http://schemas.microsoft.com/office/drawing/2014/main" id="{C9C45F13-E38E-A2A8-DDE8-19696AC5A41D}"/>
              </a:ext>
            </a:extLst>
          </p:cNvPr>
          <p:cNvGrpSpPr/>
          <p:nvPr/>
        </p:nvGrpSpPr>
        <p:grpSpPr>
          <a:xfrm>
            <a:off x="633783" y="1793587"/>
            <a:ext cx="5393627" cy="820666"/>
            <a:chOff x="495695" y="5060588"/>
            <a:chExt cx="5393627" cy="820666"/>
          </a:xfrm>
        </p:grpSpPr>
        <p:grpSp>
          <p:nvGrpSpPr>
            <p:cNvPr id="11" name="Group 10">
              <a:extLst>
                <a:ext uri="{FF2B5EF4-FFF2-40B4-BE49-F238E27FC236}">
                  <a16:creationId xmlns:a16="http://schemas.microsoft.com/office/drawing/2014/main" id="{4FAAC171-EC13-46AC-15D3-E8E33E0774FF}"/>
                </a:ext>
              </a:extLst>
            </p:cNvPr>
            <p:cNvGrpSpPr/>
            <p:nvPr/>
          </p:nvGrpSpPr>
          <p:grpSpPr>
            <a:xfrm>
              <a:off x="1291922" y="5060588"/>
              <a:ext cx="4597400" cy="769010"/>
              <a:chOff x="4663168" y="3324350"/>
              <a:chExt cx="4597400" cy="769010"/>
            </a:xfrm>
          </p:grpSpPr>
          <p:sp>
            <p:nvSpPr>
              <p:cNvPr id="13" name="TextBox 12">
                <a:extLst>
                  <a:ext uri="{FF2B5EF4-FFF2-40B4-BE49-F238E27FC236}">
                    <a16:creationId xmlns:a16="http://schemas.microsoft.com/office/drawing/2014/main" id="{DFF01312-5D82-C0A4-D5F5-3DC9B427D9B5}"/>
                  </a:ext>
                </a:extLst>
              </p:cNvPr>
              <p:cNvSpPr txBox="1"/>
              <p:nvPr/>
            </p:nvSpPr>
            <p:spPr>
              <a:xfrm>
                <a:off x="4663168" y="3657600"/>
                <a:ext cx="4597400" cy="43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w Cen MT" panose="020B0602020104020603" pitchFamily="34" charset="0"/>
                  </a:rPr>
                  <a:t>Addressing ongoing and anticipated impacts of climate change to preserve lands and cultural lifeways.</a:t>
                </a:r>
              </a:p>
            </p:txBody>
          </p:sp>
          <p:sp>
            <p:nvSpPr>
              <p:cNvPr id="14" name="TextBox 13">
                <a:extLst>
                  <a:ext uri="{FF2B5EF4-FFF2-40B4-BE49-F238E27FC236}">
                    <a16:creationId xmlns:a16="http://schemas.microsoft.com/office/drawing/2014/main" id="{94A20C91-56C7-54CB-6241-C9B3DCED4FA8}"/>
                  </a:ext>
                </a:extLst>
              </p:cNvPr>
              <p:cNvSpPr txBox="1"/>
              <p:nvPr/>
            </p:nvSpPr>
            <p:spPr>
              <a:xfrm>
                <a:off x="4663168" y="3324350"/>
                <a:ext cx="4597400" cy="354777"/>
              </a:xfrm>
              <a:prstGeom prst="rect">
                <a:avLst/>
              </a:prstGeom>
              <a:noFill/>
            </p:spPr>
            <p:txBody>
              <a:bodyPr wrap="square" lIns="91440" tIns="45720" rIns="91440" bIns="45720" anchor="t">
                <a:spAutoFit/>
              </a:bodyPr>
              <a:lstStyle/>
              <a:p>
                <a:r>
                  <a:rPr lang="en-US">
                    <a:solidFill>
                      <a:srgbClr val="2A4443"/>
                    </a:solidFill>
                    <a:latin typeface="Tw Cen MT"/>
                  </a:rPr>
                  <a:t>Climate</a:t>
                </a:r>
                <a:endParaRPr lang="en-US"/>
              </a:p>
            </p:txBody>
          </p:sp>
        </p:grpSp>
        <p:pic>
          <p:nvPicPr>
            <p:cNvPr id="12" name="Picture 11">
              <a:extLst>
                <a:ext uri="{FF2B5EF4-FFF2-40B4-BE49-F238E27FC236}">
                  <a16:creationId xmlns:a16="http://schemas.microsoft.com/office/drawing/2014/main" id="{3B6C47B9-E479-AE4A-33D0-7D084CD3444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95695" y="5138619"/>
              <a:ext cx="742635" cy="742635"/>
            </a:xfrm>
            <a:prstGeom prst="rect">
              <a:avLst/>
            </a:prstGeom>
          </p:spPr>
        </p:pic>
      </p:grpSp>
    </p:spTree>
    <p:extLst>
      <p:ext uri="{BB962C8B-B14F-4D97-AF65-F5344CB8AC3E}">
        <p14:creationId xmlns:p14="http://schemas.microsoft.com/office/powerpoint/2010/main" val="41240458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C96D28"/>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1861388" y="473462"/>
            <a:ext cx="548639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PRESENTERS</a:t>
            </a:r>
            <a:endParaRPr lang="en-US" sz="2800" dirty="0">
              <a:solidFill>
                <a:srgbClr val="FFFFFF"/>
              </a:solidFill>
            </a:endParaRPr>
          </a:p>
        </p:txBody>
      </p:sp>
      <p:sp>
        <p:nvSpPr>
          <p:cNvPr id="11" name="Rectangle 10">
            <a:extLst>
              <a:ext uri="{FF2B5EF4-FFF2-40B4-BE49-F238E27FC236}">
                <a16:creationId xmlns:a16="http://schemas.microsoft.com/office/drawing/2014/main" id="{855A3AF4-1D9B-C7FE-8528-803AE410233C}"/>
              </a:ext>
            </a:extLst>
          </p:cNvPr>
          <p:cNvSpPr/>
          <p:nvPr/>
        </p:nvSpPr>
        <p:spPr bwMode="auto">
          <a:xfrm>
            <a:off x="4155621" y="1134837"/>
            <a:ext cx="832756" cy="70757"/>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sp>
        <p:nvSpPr>
          <p:cNvPr id="5" name="TextBox 4">
            <a:extLst>
              <a:ext uri="{FF2B5EF4-FFF2-40B4-BE49-F238E27FC236}">
                <a16:creationId xmlns:a16="http://schemas.microsoft.com/office/drawing/2014/main" id="{95152B4B-3BFB-4AF8-BD28-F5FB75DACD39}"/>
              </a:ext>
            </a:extLst>
          </p:cNvPr>
          <p:cNvSpPr txBox="1"/>
          <p:nvPr/>
        </p:nvSpPr>
        <p:spPr>
          <a:xfrm>
            <a:off x="2689568" y="2325968"/>
            <a:ext cx="1919704" cy="1752467"/>
          </a:xfrm>
          <a:prstGeom prst="rect">
            <a:avLst/>
          </a:prstGeom>
          <a:noFill/>
        </p:spPr>
        <p:txBody>
          <a:bodyPr wrap="square" lIns="91440" tIns="45720" rIns="91440" bIns="45720" rtlCol="0" anchor="t">
            <a:spAutoFit/>
          </a:bodyPr>
          <a:lstStyle/>
          <a:p>
            <a:r>
              <a:rPr lang="en-US">
                <a:solidFill>
                  <a:srgbClr val="2A4443"/>
                </a:solidFill>
                <a:latin typeface="Brandon Grotesque Regular"/>
              </a:rPr>
              <a:t>CURTIS BERKEY</a:t>
            </a:r>
            <a:endParaRPr lang="en-US" dirty="0">
              <a:solidFill>
                <a:srgbClr val="2A4443"/>
              </a:solidFill>
              <a:latin typeface="Brandon Grotesque Regular" panose="020B0503020203060202" pitchFamily="34" charset="0"/>
            </a:endParaRPr>
          </a:p>
          <a:p>
            <a:r>
              <a:rPr lang="en-US" sz="1600">
                <a:solidFill>
                  <a:srgbClr val="F6921E"/>
                </a:solidFill>
                <a:latin typeface="Brandon Grotesque Regular"/>
              </a:rPr>
              <a:t>BERKEY WILLIAMS, LLP</a:t>
            </a:r>
            <a:endParaRPr lang="en-US" sz="160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dirty="0">
              <a:solidFill>
                <a:srgbClr val="F6921E"/>
              </a:solidFill>
              <a:latin typeface="Brandon Grotesque Regular" panose="020B0503020203060202" pitchFamily="34" charset="0"/>
            </a:endParaRPr>
          </a:p>
        </p:txBody>
      </p:sp>
      <p:sp>
        <p:nvSpPr>
          <p:cNvPr id="6" name="Rectangle 5">
            <a:extLst>
              <a:ext uri="{FF2B5EF4-FFF2-40B4-BE49-F238E27FC236}">
                <a16:creationId xmlns:a16="http://schemas.microsoft.com/office/drawing/2014/main" id="{572C9579-A5DA-4FE8-BF28-DAC98CA6D87F}"/>
              </a:ext>
            </a:extLst>
          </p:cNvPr>
          <p:cNvSpPr/>
          <p:nvPr/>
        </p:nvSpPr>
        <p:spPr>
          <a:xfrm>
            <a:off x="2692450" y="4572000"/>
            <a:ext cx="2009273" cy="1494833"/>
          </a:xfrm>
          <a:prstGeom prst="rect">
            <a:avLst/>
          </a:prstGeom>
        </p:spPr>
        <p:txBody>
          <a:bodyPr wrap="square" lIns="91440" tIns="45720" rIns="91440" bIns="45720" anchor="t">
            <a:spAutoFit/>
          </a:bodyPr>
          <a:lstStyle/>
          <a:p>
            <a:r>
              <a:rPr lang="en-US">
                <a:solidFill>
                  <a:srgbClr val="2A4443"/>
                </a:solidFill>
                <a:latin typeface="Brandon Grotesque Regular"/>
              </a:rPr>
              <a:t>THOMAS LINZEY</a:t>
            </a:r>
            <a:endParaRPr lang="en-US">
              <a:solidFill>
                <a:srgbClr val="2A4443"/>
              </a:solidFill>
              <a:latin typeface="Brandon Grotesque Regular" panose="020B0503020203060202" pitchFamily="34" charset="0"/>
            </a:endParaRPr>
          </a:p>
          <a:p>
            <a:r>
              <a:rPr lang="en-US" sz="1600">
                <a:solidFill>
                  <a:srgbClr val="F6921E"/>
                </a:solidFill>
                <a:latin typeface="Brandon Grotesque Regular"/>
              </a:rPr>
              <a:t>CENTER FOR DEMOCRATIC AND ENVIRONMENTAL RIGHTS</a:t>
            </a:r>
            <a:endParaRPr lang="en-US" sz="160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p:txBody>
      </p:sp>
      <p:sp>
        <p:nvSpPr>
          <p:cNvPr id="18" name="Rectangle 17">
            <a:extLst>
              <a:ext uri="{FF2B5EF4-FFF2-40B4-BE49-F238E27FC236}">
                <a16:creationId xmlns:a16="http://schemas.microsoft.com/office/drawing/2014/main" id="{CC7D869B-0BB6-465D-9FBB-3AD74C5AA8B4}"/>
              </a:ext>
            </a:extLst>
          </p:cNvPr>
          <p:cNvSpPr/>
          <p:nvPr/>
        </p:nvSpPr>
        <p:spPr>
          <a:xfrm>
            <a:off x="6833397" y="2329225"/>
            <a:ext cx="1903989" cy="1065548"/>
          </a:xfrm>
          <a:prstGeom prst="rect">
            <a:avLst/>
          </a:prstGeom>
        </p:spPr>
        <p:txBody>
          <a:bodyPr wrap="square" lIns="91440" tIns="45720" rIns="91440" bIns="45720" anchor="t">
            <a:spAutoFit/>
          </a:bodyPr>
          <a:lstStyle/>
          <a:p>
            <a:r>
              <a:rPr lang="en-US">
                <a:solidFill>
                  <a:srgbClr val="2A4443"/>
                </a:solidFill>
                <a:latin typeface="Brandon Grotesque Regular"/>
              </a:rPr>
              <a:t>COREY HINTON</a:t>
            </a:r>
            <a:endParaRPr lang="en-US" dirty="0">
              <a:solidFill>
                <a:srgbClr val="2A4443"/>
              </a:solidFill>
              <a:latin typeface="Brandon Grotesque Regular" panose="020B0503020203060202" pitchFamily="34" charset="0"/>
            </a:endParaRPr>
          </a:p>
          <a:p>
            <a:r>
              <a:rPr lang="en-US" sz="1600">
                <a:solidFill>
                  <a:srgbClr val="F6921E"/>
                </a:solidFill>
                <a:latin typeface="Brandon Grotesque Regular"/>
              </a:rPr>
              <a:t>DRUMMOND WOODSUM</a:t>
            </a:r>
            <a:endParaRPr lang="en-US" sz="1600">
              <a:solidFill>
                <a:srgbClr val="F6921E"/>
              </a:solidFill>
              <a:latin typeface="Brandon Grotesque Regular" panose="020B0503020203060202" pitchFamily="34" charset="0"/>
            </a:endParaRPr>
          </a:p>
          <a:p>
            <a:endParaRPr lang="en-US" dirty="0">
              <a:solidFill>
                <a:srgbClr val="F6921E"/>
              </a:solidFill>
              <a:latin typeface="Brandon Grotesque Regular" panose="020B0503020203060202" pitchFamily="34" charset="0"/>
            </a:endParaRPr>
          </a:p>
        </p:txBody>
      </p:sp>
      <p:pic>
        <p:nvPicPr>
          <p:cNvPr id="4" name="Picture 3" descr="A person smiling at the camera&#10;&#10;AI-generated content may be incorrect.">
            <a:extLst>
              <a:ext uri="{FF2B5EF4-FFF2-40B4-BE49-F238E27FC236}">
                <a16:creationId xmlns:a16="http://schemas.microsoft.com/office/drawing/2014/main" id="{F162D05F-3F71-907F-423A-528DA915D7AC}"/>
              </a:ext>
            </a:extLst>
          </p:cNvPr>
          <p:cNvPicPr>
            <a:picLocks noChangeAspect="1"/>
          </p:cNvPicPr>
          <p:nvPr/>
        </p:nvPicPr>
        <p:blipFill>
          <a:blip r:embed="rId4"/>
          <a:srcRect r="26829" b="-575"/>
          <a:stretch>
            <a:fillRect/>
          </a:stretch>
        </p:blipFill>
        <p:spPr>
          <a:xfrm>
            <a:off x="469900" y="2135187"/>
            <a:ext cx="2134130" cy="1905478"/>
          </a:xfrm>
          <a:prstGeom prst="rect">
            <a:avLst/>
          </a:prstGeom>
        </p:spPr>
      </p:pic>
      <p:pic>
        <p:nvPicPr>
          <p:cNvPr id="7" name="Picture 6" descr="A person in a suit&#10;&#10;AI-generated content may be incorrect.">
            <a:extLst>
              <a:ext uri="{FF2B5EF4-FFF2-40B4-BE49-F238E27FC236}">
                <a16:creationId xmlns:a16="http://schemas.microsoft.com/office/drawing/2014/main" id="{A95DD2CC-1A3C-AF7C-6203-2EC0ECF1F930}"/>
              </a:ext>
            </a:extLst>
          </p:cNvPr>
          <p:cNvPicPr>
            <a:picLocks noChangeAspect="1"/>
          </p:cNvPicPr>
          <p:nvPr/>
        </p:nvPicPr>
        <p:blipFill>
          <a:blip r:embed="rId5"/>
          <a:srcRect l="15401" t="3093" r="21118" b="39913"/>
          <a:stretch>
            <a:fillRect/>
          </a:stretch>
        </p:blipFill>
        <p:spPr>
          <a:xfrm>
            <a:off x="4864026" y="2139324"/>
            <a:ext cx="1886547" cy="1906505"/>
          </a:xfrm>
          <a:prstGeom prst="rect">
            <a:avLst/>
          </a:prstGeom>
        </p:spPr>
      </p:pic>
      <p:pic>
        <p:nvPicPr>
          <p:cNvPr id="8" name="Picture 7" descr="A person in a suit and glasses&#10;&#10;AI-generated content may be incorrect.">
            <a:extLst>
              <a:ext uri="{FF2B5EF4-FFF2-40B4-BE49-F238E27FC236}">
                <a16:creationId xmlns:a16="http://schemas.microsoft.com/office/drawing/2014/main" id="{28B355AC-A89E-F697-16BF-E71EC24B569D}"/>
              </a:ext>
            </a:extLst>
          </p:cNvPr>
          <p:cNvPicPr>
            <a:picLocks noChangeAspect="1"/>
          </p:cNvPicPr>
          <p:nvPr/>
        </p:nvPicPr>
        <p:blipFill>
          <a:blip r:embed="rId6"/>
          <a:srcRect l="18989" r="18886" b="538"/>
          <a:stretch>
            <a:fillRect/>
          </a:stretch>
        </p:blipFill>
        <p:spPr>
          <a:xfrm>
            <a:off x="467454" y="4441144"/>
            <a:ext cx="2038144" cy="1894604"/>
          </a:xfrm>
          <a:prstGeom prst="rect">
            <a:avLst/>
          </a:prstGeom>
        </p:spPr>
      </p:pic>
    </p:spTree>
    <p:extLst>
      <p:ext uri="{BB962C8B-B14F-4D97-AF65-F5344CB8AC3E}">
        <p14:creationId xmlns:p14="http://schemas.microsoft.com/office/powerpoint/2010/main" val="371686894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76926-CA52-0FD8-37E2-D1DA7C3003C3}"/>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A24E80D4-D411-E8CA-E5E8-1F60999A58CA}"/>
              </a:ext>
            </a:extLst>
          </p:cNvPr>
          <p:cNvPicPr>
            <a:picLocks noChangeAspect="1"/>
          </p:cNvPicPr>
          <p:nvPr/>
        </p:nvPicPr>
        <p:blipFill>
          <a:blip r:embed="rId3">
            <a:extLst>
              <a:ext uri="{28A0092B-C50C-407E-A947-70E740481C1C}">
                <a14:useLocalDpi xmlns:a14="http://schemas.microsoft.com/office/drawing/2010/main" val="0"/>
              </a:ext>
            </a:extLst>
          </a:blip>
          <a:srcRect l="5881" r="5881"/>
          <a:stretch/>
        </p:blipFill>
        <p:spPr>
          <a:xfrm>
            <a:off x="1164" y="1017"/>
            <a:ext cx="9183552" cy="6947768"/>
          </a:xfrm>
          <a:prstGeom prst="rect">
            <a:avLst/>
          </a:prstGeom>
        </p:spPr>
      </p:pic>
      <p:pic>
        <p:nvPicPr>
          <p:cNvPr id="4" name="Picture 4">
            <a:extLst>
              <a:ext uri="{FF2B5EF4-FFF2-40B4-BE49-F238E27FC236}">
                <a16:creationId xmlns:a16="http://schemas.microsoft.com/office/drawing/2014/main" id="{8382D398-F669-B24F-BD5C-FEEDBFADDA71}"/>
              </a:ext>
            </a:extLst>
          </p:cNvPr>
          <p:cNvPicPr>
            <a:picLocks noChangeAspect="1"/>
          </p:cNvPicPr>
          <p:nvPr/>
        </p:nvPicPr>
        <p:blipFill rotWithShape="1">
          <a:blip r:embed="rId4"/>
          <a:srcRect l="-11" r="27055"/>
          <a:stretch/>
        </p:blipFill>
        <p:spPr>
          <a:xfrm>
            <a:off x="0" y="0"/>
            <a:ext cx="9189153" cy="6951485"/>
          </a:xfrm>
          <a:prstGeom prst="rect">
            <a:avLst/>
          </a:prstGeom>
        </p:spPr>
      </p:pic>
      <p:sp>
        <p:nvSpPr>
          <p:cNvPr id="6" name="Rectangle 5">
            <a:extLst>
              <a:ext uri="{FF2B5EF4-FFF2-40B4-BE49-F238E27FC236}">
                <a16:creationId xmlns:a16="http://schemas.microsoft.com/office/drawing/2014/main" id="{DF0AD300-C802-5168-DAFD-51F1732CCC4A}"/>
              </a:ext>
            </a:extLst>
          </p:cNvPr>
          <p:cNvSpPr/>
          <p:nvPr/>
        </p:nvSpPr>
        <p:spPr bwMode="auto">
          <a:xfrm>
            <a:off x="726621" y="4487083"/>
            <a:ext cx="6411685" cy="4354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sp>
        <p:nvSpPr>
          <p:cNvPr id="10" name="TextBox 9">
            <a:extLst>
              <a:ext uri="{FF2B5EF4-FFF2-40B4-BE49-F238E27FC236}">
                <a16:creationId xmlns:a16="http://schemas.microsoft.com/office/drawing/2014/main" id="{D51F959D-4112-19A4-B706-B7D0DD791387}"/>
              </a:ext>
            </a:extLst>
          </p:cNvPr>
          <p:cNvSpPr txBox="1"/>
          <p:nvPr/>
        </p:nvSpPr>
        <p:spPr>
          <a:xfrm>
            <a:off x="610506" y="2316648"/>
            <a:ext cx="8018689" cy="2153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rgbClr val="F6921E"/>
                </a:solidFill>
                <a:latin typeface="Tw Cen MT"/>
                <a:ea typeface="Verdana"/>
              </a:rPr>
              <a:t>Tribal Land Conservation and the Federal Fee-to-Trust Process</a:t>
            </a:r>
            <a:endParaRPr lang="en-US" sz="4800" b="1">
              <a:solidFill>
                <a:srgbClr val="F6921E"/>
              </a:solidFill>
              <a:latin typeface="Tw Cen MT" panose="020B0602020104020603" pitchFamily="34" charset="0"/>
              <a:ea typeface="Verdana" panose="020B0604030504040204" pitchFamily="34" charset="0"/>
            </a:endParaRPr>
          </a:p>
        </p:txBody>
      </p:sp>
      <p:sp>
        <p:nvSpPr>
          <p:cNvPr id="15" name="TextBox 14">
            <a:extLst>
              <a:ext uri="{FF2B5EF4-FFF2-40B4-BE49-F238E27FC236}">
                <a16:creationId xmlns:a16="http://schemas.microsoft.com/office/drawing/2014/main" id="{F25D50C8-63CE-AD8C-F205-2DDC3DB7E548}"/>
              </a:ext>
            </a:extLst>
          </p:cNvPr>
          <p:cNvSpPr txBox="1"/>
          <p:nvPr/>
        </p:nvSpPr>
        <p:spPr>
          <a:xfrm>
            <a:off x="727982" y="4674861"/>
            <a:ext cx="4276271" cy="2067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latin typeface="Tw Cen MT"/>
                <a:ea typeface="Verdana"/>
              </a:rPr>
              <a:t>Curtis G. Berkey</a:t>
            </a:r>
          </a:p>
          <a:p>
            <a:r>
              <a:rPr lang="en-US" sz="2000">
                <a:solidFill>
                  <a:srgbClr val="FFFFFF"/>
                </a:solidFill>
                <a:latin typeface="Tw Cen MT"/>
                <a:ea typeface="Verdana"/>
              </a:rPr>
              <a:t>Berkey Williams LLP</a:t>
            </a:r>
          </a:p>
          <a:p>
            <a:r>
              <a:rPr lang="en-US" sz="2000">
                <a:solidFill>
                  <a:srgbClr val="FFFFFF"/>
                </a:solidFill>
                <a:latin typeface="Tw Cen MT"/>
                <a:ea typeface="Verdana"/>
              </a:rPr>
              <a:t>3750 Lakeshore Avenue </a:t>
            </a:r>
          </a:p>
          <a:p>
            <a:r>
              <a:rPr lang="en-US" sz="2000">
                <a:solidFill>
                  <a:srgbClr val="FFFFFF"/>
                </a:solidFill>
                <a:latin typeface="Tw Cen MT"/>
                <a:ea typeface="Verdana"/>
              </a:rPr>
              <a:t>Oakland CA 94610</a:t>
            </a:r>
          </a:p>
          <a:p>
            <a:r>
              <a:rPr lang="en-US" sz="2000">
                <a:solidFill>
                  <a:srgbClr val="FFFFFF"/>
                </a:solidFill>
                <a:latin typeface="Tw Cen MT"/>
                <a:ea typeface="Verdana"/>
              </a:rPr>
              <a:t>(510) 548-7070</a:t>
            </a:r>
          </a:p>
          <a:p>
            <a:r>
              <a:rPr lang="en-US" sz="2000" dirty="0">
                <a:solidFill>
                  <a:srgbClr val="000000"/>
                </a:solidFill>
                <a:latin typeface="Tw Cen MT"/>
                <a:ea typeface="Verdana"/>
                <a:hlinkClick r:id="rId5"/>
              </a:rPr>
              <a:t>cberkey@berkeywilliams.com</a:t>
            </a:r>
            <a:endParaRPr lang="en-US" sz="2000">
              <a:latin typeface="Tw Cen MT"/>
              <a:ea typeface="Verdana"/>
            </a:endParaRPr>
          </a:p>
          <a:p>
            <a:endParaRPr lang="en-US" dirty="0">
              <a:solidFill>
                <a:srgbClr val="FFFFFF"/>
              </a:solidFill>
              <a:latin typeface="Tw Cen MT" panose="020B0602020104020603" pitchFamily="34" charset="0"/>
              <a:ea typeface="Verdana" panose="020B0604030504040204" pitchFamily="34" charset="0"/>
            </a:endParaRPr>
          </a:p>
        </p:txBody>
      </p:sp>
    </p:spTree>
    <p:extLst>
      <p:ext uri="{BB962C8B-B14F-4D97-AF65-F5344CB8AC3E}">
        <p14:creationId xmlns:p14="http://schemas.microsoft.com/office/powerpoint/2010/main" val="159617663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2FF00-FB46-DB5F-422C-E92E09AA5A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1FA8C2-66C7-1577-AAA4-8D53247EFB27}"/>
              </a:ext>
            </a:extLst>
          </p:cNvPr>
          <p:cNvSpPr/>
          <p:nvPr/>
        </p:nvSpPr>
        <p:spPr bwMode="auto">
          <a:xfrm>
            <a:off x="-2721" y="-27344"/>
            <a:ext cx="9146721" cy="1622815"/>
          </a:xfrm>
          <a:prstGeom prst="rect">
            <a:avLst/>
          </a:prstGeom>
          <a:solidFill>
            <a:srgbClr val="C96D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482A113A-F50C-70E6-4912-9911300E3A4B}"/>
              </a:ext>
            </a:extLst>
          </p:cNvPr>
          <p:cNvPicPr>
            <a:picLocks noChangeAspect="1"/>
          </p:cNvPicPr>
          <p:nvPr/>
        </p:nvPicPr>
        <p:blipFill>
          <a:blip r:embed="rId3"/>
          <a:stretch>
            <a:fillRect/>
          </a:stretch>
        </p:blipFill>
        <p:spPr>
          <a:xfrm>
            <a:off x="6567318" y="-27344"/>
            <a:ext cx="2500482" cy="1703744"/>
          </a:xfrm>
          <a:prstGeom prst="rect">
            <a:avLst/>
          </a:prstGeom>
        </p:spPr>
      </p:pic>
      <p:sp>
        <p:nvSpPr>
          <p:cNvPr id="9" name="TextBox 8">
            <a:extLst>
              <a:ext uri="{FF2B5EF4-FFF2-40B4-BE49-F238E27FC236}">
                <a16:creationId xmlns:a16="http://schemas.microsoft.com/office/drawing/2014/main" id="{8E3B217D-AAC3-0B3C-A38D-A360C96E4078}"/>
              </a:ext>
            </a:extLst>
          </p:cNvPr>
          <p:cNvSpPr txBox="1"/>
          <p:nvPr/>
        </p:nvSpPr>
        <p:spPr>
          <a:xfrm>
            <a:off x="972001" y="244474"/>
            <a:ext cx="7200901" cy="17810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FFFFFF"/>
                </a:solidFill>
                <a:latin typeface="Arial"/>
                <a:cs typeface="Arial"/>
              </a:rPr>
              <a:t>1. What are the Options for Tribes to </a:t>
            </a:r>
            <a:r>
              <a:rPr lang="en-US" sz="2600" b="1" dirty="0">
                <a:solidFill>
                  <a:srgbClr val="FFFFFF"/>
                </a:solidFill>
                <a:latin typeface="Arial"/>
                <a:cs typeface="Arial"/>
              </a:rPr>
              <a:t>Protect Conservation Values on the Land They Own?</a:t>
            </a:r>
            <a:endParaRPr lang="en-US" sz="2600" dirty="0">
              <a:solidFill>
                <a:srgbClr val="FFFFFF"/>
              </a:solidFill>
              <a:latin typeface="Arial"/>
            </a:endParaRPr>
          </a:p>
          <a:p>
            <a:pPr algn="ctr"/>
            <a:endParaRPr lang="en-US" sz="4000" dirty="0">
              <a:solidFill>
                <a:srgbClr val="FFFFFF"/>
              </a:solidFill>
              <a:cs typeface="Arial"/>
            </a:endParaRPr>
          </a:p>
        </p:txBody>
      </p:sp>
      <p:pic>
        <p:nvPicPr>
          <p:cNvPr id="18" name="Picture 17">
            <a:extLst>
              <a:ext uri="{FF2B5EF4-FFF2-40B4-BE49-F238E27FC236}">
                <a16:creationId xmlns:a16="http://schemas.microsoft.com/office/drawing/2014/main" id="{3661D1F8-0A7B-C115-63AE-A3B092476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392" y="6056676"/>
            <a:ext cx="768180" cy="596876"/>
          </a:xfrm>
          <a:prstGeom prst="rect">
            <a:avLst/>
          </a:prstGeom>
        </p:spPr>
      </p:pic>
      <p:sp>
        <p:nvSpPr>
          <p:cNvPr id="4" name="TextBox 3">
            <a:extLst>
              <a:ext uri="{FF2B5EF4-FFF2-40B4-BE49-F238E27FC236}">
                <a16:creationId xmlns:a16="http://schemas.microsoft.com/office/drawing/2014/main" id="{9F7C4AAD-4AF2-8EA5-7E4D-AE2325815B3A}"/>
              </a:ext>
            </a:extLst>
          </p:cNvPr>
          <p:cNvSpPr txBox="1"/>
          <p:nvPr/>
        </p:nvSpPr>
        <p:spPr>
          <a:xfrm>
            <a:off x="369665" y="1806301"/>
            <a:ext cx="8406358" cy="4442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a:latin typeface="Tw Cen MT"/>
              </a:rPr>
              <a:t>A.  Legal Encumbrances</a:t>
            </a:r>
            <a:endParaRPr lang="en-US" sz="1600" dirty="0">
              <a:latin typeface="Tw Cen MT"/>
            </a:endParaRPr>
          </a:p>
          <a:p>
            <a:pPr algn="just"/>
            <a:r>
              <a:rPr lang="en-US" sz="1600" b="1" dirty="0">
                <a:latin typeface="Tw Cen MT"/>
              </a:rPr>
              <a:t>  </a:t>
            </a:r>
            <a:r>
              <a:rPr lang="en-US" sz="1600" dirty="0" err="1">
                <a:latin typeface="Tw Cen MT"/>
              </a:rPr>
              <a:t>i</a:t>
            </a:r>
            <a:r>
              <a:rPr lang="en-US" sz="1600" dirty="0">
                <a:latin typeface="Tw Cen MT"/>
              </a:rPr>
              <a:t>.  </a:t>
            </a:r>
            <a:r>
              <a:rPr lang="en-US" sz="1600" i="1" u="sng" dirty="0">
                <a:latin typeface="Tw Cen MT"/>
              </a:rPr>
              <a:t>Conservation Easement</a:t>
            </a:r>
            <a:r>
              <a:rPr lang="en-US" sz="1600" dirty="0">
                <a:latin typeface="Tw Cen MT"/>
              </a:rPr>
              <a:t>:</a:t>
            </a:r>
          </a:p>
          <a:p>
            <a:r>
              <a:rPr lang="en-US" sz="1600">
                <a:latin typeface="Tw Cen MT"/>
              </a:rPr>
              <a:t>   An easement agreement that restricts   the owner’s use to activities that do   not impair the  conservation values,   such as cultural places and landscapes,   wildlife habitat, open space and natural   landscapes.   </a:t>
            </a:r>
            <a:endParaRPr lang="en-US" sz="1600" dirty="0">
              <a:latin typeface="Tw Cen MT"/>
            </a:endParaRPr>
          </a:p>
          <a:p>
            <a:pPr algn="just"/>
            <a:r>
              <a:rPr lang="en-US" sz="1600">
                <a:latin typeface="Tw Cen MT"/>
              </a:rPr>
              <a:t>   Can be held by Indian tribes (most   states), federal or state agencies or   nonprofit land trusts.</a:t>
            </a:r>
            <a:endParaRPr lang="en-US" sz="1600" dirty="0">
              <a:latin typeface="Tw Cen MT"/>
            </a:endParaRPr>
          </a:p>
          <a:p>
            <a:pPr algn="just"/>
            <a:r>
              <a:rPr lang="en-US" sz="1600">
                <a:latin typeface="Tw Cen MT"/>
              </a:rPr>
              <a:t>  “Runs with the land”.</a:t>
            </a:r>
            <a:endParaRPr lang="en-US" sz="1600" dirty="0">
              <a:latin typeface="Tw Cen MT"/>
            </a:endParaRPr>
          </a:p>
          <a:p>
            <a:pPr algn="just"/>
            <a:endParaRPr lang="en-US" sz="1600" dirty="0">
              <a:latin typeface="Tw Cen MT"/>
            </a:endParaRPr>
          </a:p>
          <a:p>
            <a:pPr algn="just"/>
            <a:r>
              <a:rPr lang="en-US" sz="1600" dirty="0">
                <a:latin typeface="Tw Cen MT"/>
              </a:rPr>
              <a:t>  ii.  </a:t>
            </a:r>
            <a:r>
              <a:rPr lang="en-US" sz="1600" i="1" u="sng" dirty="0">
                <a:latin typeface="Tw Cen MT"/>
              </a:rPr>
              <a:t>Restrictive Covenants </a:t>
            </a:r>
            <a:r>
              <a:rPr lang="en-US" sz="1600" i="1" u="sng">
                <a:latin typeface="Tw Cen MT"/>
              </a:rPr>
              <a:t>in Deed</a:t>
            </a:r>
            <a:r>
              <a:rPr lang="en-US" sz="1600">
                <a:latin typeface="Tw Cen MT"/>
              </a:rPr>
              <a:t>: </a:t>
            </a:r>
          </a:p>
          <a:p>
            <a:pPr algn="just"/>
            <a:r>
              <a:rPr lang="en-US" sz="1600">
                <a:latin typeface="Tw Cen MT"/>
              </a:rPr>
              <a:t>       A provision in a deed that limits the    owner’s use of the property. </a:t>
            </a:r>
            <a:endParaRPr lang="en-US" sz="1600" dirty="0">
              <a:latin typeface="Tw Cen MT"/>
            </a:endParaRPr>
          </a:p>
          <a:p>
            <a:pPr algn="just"/>
            <a:r>
              <a:rPr lang="en-US" sz="1600">
                <a:latin typeface="Tw Cen MT"/>
              </a:rPr>
              <a:t>      May or may not run with the land.</a:t>
            </a:r>
            <a:endParaRPr lang="en-US" sz="1600" dirty="0">
              <a:latin typeface="Tw Cen MT"/>
            </a:endParaRPr>
          </a:p>
          <a:p>
            <a:pPr algn="just"/>
            <a:endParaRPr lang="en-US" sz="1600" dirty="0">
              <a:latin typeface="Tw Cen MT"/>
              <a:cs typeface="Times New Roman"/>
            </a:endParaRPr>
          </a:p>
          <a:p>
            <a:r>
              <a:rPr lang="en-US" sz="1600" i="1" dirty="0">
                <a:latin typeface="Tw Cen MT"/>
                <a:cs typeface="Times New Roman"/>
              </a:rPr>
              <a:t>  </a:t>
            </a:r>
            <a:r>
              <a:rPr lang="en-US" sz="1600">
                <a:latin typeface="Tw Cen MT"/>
              </a:rPr>
              <a:t>iii.   </a:t>
            </a:r>
            <a:r>
              <a:rPr lang="en-US" sz="1600" i="1" u="sng">
                <a:latin typeface="Tw Cen MT"/>
              </a:rPr>
              <a:t>Irrevocable Offer to Dedicate</a:t>
            </a:r>
            <a:r>
              <a:rPr lang="en-US" sz="1600">
                <a:latin typeface="Tw Cen MT"/>
              </a:rPr>
              <a:t>:</a:t>
            </a:r>
            <a:endParaRPr lang="en-US" sz="1600" dirty="0">
              <a:latin typeface="Tw Cen MT"/>
            </a:endParaRPr>
          </a:p>
          <a:p>
            <a:r>
              <a:rPr lang="en-US" sz="1600">
                <a:latin typeface="Tw Cen MT"/>
              </a:rPr>
              <a:t>    Public agency may require this   agreement with an Indian tribe when   public funds are used to purchase   land with significant conservations   values that the tribe is  required to   protect.</a:t>
            </a:r>
            <a:endParaRPr lang="en-US" sz="1600" dirty="0">
              <a:latin typeface="Tw Cen MT"/>
            </a:endParaRPr>
          </a:p>
          <a:p>
            <a:r>
              <a:rPr lang="en-US" sz="1600">
                <a:latin typeface="Tw Cen MT"/>
              </a:rPr>
              <a:t>   The tribe agrees to certain use   restrictions to protect conservation   values.</a:t>
            </a:r>
            <a:endParaRPr lang="en-US" sz="1600" dirty="0">
              <a:latin typeface="Tw Cen MT"/>
            </a:endParaRPr>
          </a:p>
          <a:p>
            <a:r>
              <a:rPr lang="en-US" sz="1600">
                <a:latin typeface="Tw Cen MT"/>
              </a:rPr>
              <a:t>  If the agreement is violated, the   public  agency “accepts” the offer.    Upon acceptance of the Offer, the   public agency is automatically   granted fee title to the land.</a:t>
            </a:r>
            <a:endParaRPr lang="en-US" sz="1600" dirty="0">
              <a:latin typeface="Tw Cen MT"/>
            </a:endParaRPr>
          </a:p>
          <a:p>
            <a:pPr algn="l"/>
            <a:endParaRPr lang="en-US" sz="1600" dirty="0">
              <a:latin typeface="Tw Cen MT"/>
            </a:endParaRPr>
          </a:p>
        </p:txBody>
      </p:sp>
    </p:spTree>
    <p:extLst>
      <p:ext uri="{BB962C8B-B14F-4D97-AF65-F5344CB8AC3E}">
        <p14:creationId xmlns:p14="http://schemas.microsoft.com/office/powerpoint/2010/main" val="264692277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Source Han Sans CN"/>
      </a:majorFont>
      <a:minorFont>
        <a:latin typeface="Calibri"/>
        <a:ea typeface=""/>
        <a:cs typeface="Source Han Sans C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Source Han Sans C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Source Han Sans C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5e89f06-67d9-4115-a16e-57fc9fd933ab" xsi:nil="true"/>
    <lcf76f155ced4ddcb4097134ff3c332f xmlns="7c834bb5-4c3f-4b4f-ab93-f17b7cf7f75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41AFBF1CDC9E4786E6237530FF0917" ma:contentTypeVersion="13" ma:contentTypeDescription="Create a new document." ma:contentTypeScope="" ma:versionID="697066c748c82d637349c76d951b4a58">
  <xsd:schema xmlns:xsd="http://www.w3.org/2001/XMLSchema" xmlns:xs="http://www.w3.org/2001/XMLSchema" xmlns:p="http://schemas.microsoft.com/office/2006/metadata/properties" xmlns:ns2="7c834bb5-4c3f-4b4f-ab93-f17b7cf7f759" xmlns:ns3="15e89f06-67d9-4115-a16e-57fc9fd933ab" targetNamespace="http://schemas.microsoft.com/office/2006/metadata/properties" ma:root="true" ma:fieldsID="3e8249f8163b43bd99ab827fdcebcc54" ns2:_="" ns3:_="">
    <xsd:import namespace="7c834bb5-4c3f-4b4f-ab93-f17b7cf7f759"/>
    <xsd:import namespace="15e89f06-67d9-4115-a16e-57fc9fd933a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34bb5-4c3f-4b4f-ab93-f17b7cf7f7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6cbd674-9aa7-4b84-9357-91e9026e9f2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e89f06-67d9-4115-a16e-57fc9fd933a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26cd59e-646e-4b83-8750-6697c704cf07}" ma:internalName="TaxCatchAll" ma:showField="CatchAllData" ma:web="15e89f06-67d9-4115-a16e-57fc9fd933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B7C02-8D79-4E80-9911-00697D0935BF}">
  <ds:schemaRefs>
    <ds:schemaRef ds:uri="http://schemas.microsoft.com/sharepoint/v3/contenttype/forms"/>
  </ds:schemaRefs>
</ds:datastoreItem>
</file>

<file path=customXml/itemProps2.xml><?xml version="1.0" encoding="utf-8"?>
<ds:datastoreItem xmlns:ds="http://schemas.openxmlformats.org/officeDocument/2006/customXml" ds:itemID="{7F52FFF7-F2ED-4565-955A-A12DC5CF8604}">
  <ds:schemaRefs>
    <ds:schemaRef ds:uri="15e89f06-67d9-4115-a16e-57fc9fd933ab"/>
    <ds:schemaRef ds:uri="7c834bb5-4c3f-4b4f-ab93-f17b7cf7f75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2B0469-7E59-4B91-863E-BE6A52E4E056}">
  <ds:schemaRefs>
    <ds:schemaRef ds:uri="15e89f06-67d9-4115-a16e-57fc9fd933ab"/>
    <ds:schemaRef ds:uri="7c834bb5-4c3f-4b4f-ab93-f17b7cf7f7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21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Sujei Martinez</dc:creator>
  <cp:revision>314</cp:revision>
  <dcterms:modified xsi:type="dcterms:W3CDTF">2026-06-25T17:04:50Z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963000.000000000</vt:lpwstr>
  </property>
  <property fmtid="{D5CDD505-2E9C-101B-9397-08002B2CF9AE}" pid="3" name="ContentTypeId">
    <vt:lpwstr>0x0101001641AFBF1CDC9E4786E6237530FF0917</vt:lpwstr>
  </property>
  <property fmtid="{D5CDD505-2E9C-101B-9397-08002B2CF9AE}" pid="4" name="MediaServiceImageTags">
    <vt:lpwstr/>
  </property>
</Properties>
</file>