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15"/>
  </p:notesMasterIdLst>
  <p:sldIdLst>
    <p:sldId id="256" r:id="rId5"/>
    <p:sldId id="312" r:id="rId6"/>
    <p:sldId id="305" r:id="rId7"/>
    <p:sldId id="261" r:id="rId8"/>
    <p:sldId id="306" r:id="rId9"/>
    <p:sldId id="317" r:id="rId10"/>
    <p:sldId id="310" r:id="rId11"/>
    <p:sldId id="316" r:id="rId12"/>
    <p:sldId id="293" r:id="rId13"/>
    <p:sldId id="264" r:id="rId14"/>
  </p:sldIdLst>
  <p:sldSz cx="9144000" cy="6858000" type="screen4x3"/>
  <p:notesSz cx="7772400" cy="10058400"/>
  <p:defaultTextStyle>
    <a:defPPr>
      <a:defRPr lang="en-GB"/>
    </a:defPPr>
    <a:lvl1pPr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1pPr>
    <a:lvl2pPr marL="742950" indent="-285750"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2pPr>
    <a:lvl3pPr marL="1143000" indent="-228600"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3pPr>
    <a:lvl4pPr marL="1600200" indent="-228600"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4pPr>
    <a:lvl5pPr marL="2057400" indent="-228600"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queline Demko" initials="JD" lastIdx="1" clrIdx="0">
    <p:extLst>
      <p:ext uri="{19B8F6BF-5375-455C-9EA6-DF929625EA0E}">
        <p15:presenceInfo xmlns:p15="http://schemas.microsoft.com/office/powerpoint/2012/main" userId="Jacqueline Demk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921E"/>
    <a:srgbClr val="2A4443"/>
    <a:srgbClr val="FFFFFF"/>
    <a:srgbClr val="821D19"/>
    <a:srgbClr val="C96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02" autoAdjust="0"/>
    <p:restoredTop sz="94893" autoAdjust="0"/>
  </p:normalViewPr>
  <p:slideViewPr>
    <p:cSldViewPr>
      <p:cViewPr varScale="1">
        <p:scale>
          <a:sx n="71" d="100"/>
          <a:sy n="71" d="100"/>
        </p:scale>
        <p:origin x="413" y="8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FE29B561-EA08-20CE-BA2C-30AAB4AEA0D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2425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F84AE015-D47C-4A72-435A-FEE268135C1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A01CABD-553C-A14B-1CF1-EF8C3FEA4718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9476EC8-1037-C206-9436-157FB499438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en-US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7A2474D8-D3FA-82AF-AF2A-60DED1E0FA22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en-US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03A56604-C826-27FC-00EF-A1DC277B68E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fld id="{94D1A02D-2DB1-451F-AFEE-F0F5EE771E7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A2788A55-4643-0F43-90CF-6F8D7828560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B93E80-E49A-4261-83A4-C062B5DA2D3C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2289" name="Rectangle 1">
            <a:extLst>
              <a:ext uri="{FF2B5EF4-FFF2-40B4-BE49-F238E27FC236}">
                <a16:creationId xmlns:a16="http://schemas.microsoft.com/office/drawing/2014/main" id="{B857C839-3750-0E5A-0C43-E5609BE4D12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8BEBEE8C-BFED-44D5-5B94-580AD6DBD6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F3E9E8-4332-60B1-94C4-A87E13D1C43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F4A4E054-9A3C-48FD-A7C9-58023DE9099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10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20481" name="Rectangle 1">
            <a:extLst>
              <a:ext uri="{FF2B5EF4-FFF2-40B4-BE49-F238E27FC236}">
                <a16:creationId xmlns:a16="http://schemas.microsoft.com/office/drawing/2014/main" id="{48358295-1F4D-7035-4BA2-F566C4C435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C7A9C5B9-D4CA-CF91-4AFA-8D311286AD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905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424224D-C62B-7356-B665-381CECCAB45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FAA3EC-4F88-440E-AC9A-5CFD16705C00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55D93EFA-956D-4577-9606-CCF60F7646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5384C51-9B35-95C9-A5E9-BCD106717D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230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33381D2-995B-4F7B-718B-C47BBB653C3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836219" algn="l"/>
                <a:tab pos="1672438" algn="l"/>
                <a:tab pos="2508656" algn="l"/>
              </a:tabLst>
              <a:defRPr/>
            </a:pPr>
            <a:fld id="{4B755055-9C5F-48CE-94C4-00DA349B261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836219" algn="l"/>
                  <a:tab pos="1672438" algn="l"/>
                  <a:tab pos="2508656" algn="l"/>
                </a:tabLst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0022724A-67F6-0192-0FAF-2789DD17533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6613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7370CDF-CFFA-F9A6-41BF-04F4A98B8AB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30398700-A457-4DAE-A3AF-A684A83B926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6964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6062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424224D-C62B-7356-B665-381CECCAB45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F6FAA3EC-4F88-440E-AC9A-5CFD16705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55D93EFA-956D-4577-9606-CCF60F7646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5384C51-9B35-95C9-A5E9-BCD106717D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18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CD3962-D98A-E9B2-0235-D224BEEB8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5FA2946-EB2C-6184-DCEC-461F5125476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F6FAA3EC-4F88-440E-AC9A-5CFD16705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93D824D4-7B31-B6A3-6D57-64C97EA1FF1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8C17910A-6D3E-9337-91CB-6ABAA384449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864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33381D2-995B-4F7B-718B-C47BBB653C3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4B755055-9C5F-48CE-94C4-00DA349B261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0022724A-67F6-0192-0FAF-2789DD17533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7370CDF-CFFA-F9A6-41BF-04F4A98B8AB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989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EAB1-0C25-9D2F-0EFB-AEBF918B5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13EE74-3FB5-9DFD-400D-EF31531F7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575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1DA3-6E69-8861-A4E1-9D0900C13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651EB-24E0-F39A-80AF-699E57227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294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BBB32C-6295-3098-3FB5-9C27E271C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57A42F-2D19-41A6-C56A-0FAE4783E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92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5987-1C37-A048-A08A-0A86FD29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271B-CE65-FF94-109D-0D223A20F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930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DEDAD-591A-E425-1A94-F437FE9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2F7E7-F177-4026-B73D-24242ED70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174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56018-0F72-8EE6-C152-16D8ABE4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BAA9D-1E9F-BDEB-7C30-B1FC551C7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B2C5E-17AD-9ADF-DF3C-13BE523B7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410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A81D-5892-4BE7-F99F-139E7C97D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9C0EE-6C4B-ABED-7442-C8D53768D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F4BE4-549F-ECE1-8371-176FE1D8C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AF513-3BC7-3944-D3ED-2BC95D64A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B13DF1-2749-6D19-13FD-61DEB3DED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060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2146E-1BAD-E3D2-2BFE-3E127A965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27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70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C29B-6638-87FA-8CE9-07B51367C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523BC-5CB3-2709-B252-85D18F7D0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666E5-B82E-5F7E-6B78-449E59C97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586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5107A-6879-4905-7AFE-90D9CC46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4E8A9-06CE-13F7-7BDB-108E38800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63747-702D-2510-A8C5-594384A0D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81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5B3A8ACF-D7A7-A4F3-44F9-AA62DDAD6F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D0B8B3DB-6111-1047-0BD0-4B3669053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2pPr>
      <a:lvl3pPr marL="1143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3pPr>
      <a:lvl4pPr marL="1600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4pPr>
      <a:lvl5pPr marL="20574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9pPr>
    </p:titleStyle>
    <p:bodyStyle>
      <a:lvl1pPr marL="342900" indent="-342900" algn="ctr" rtl="0" fontAlgn="base">
        <a:lnSpc>
          <a:spcPct val="8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8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8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8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8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firstnations.org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mailto:ntate@firstnations.org" TargetMode="External"/><Relationship Id="rId4" Type="http://schemas.openxmlformats.org/officeDocument/2006/relationships/hyperlink" Target="mailto:madelzadeh@firstnations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028B8C2-6FDB-5B48-CF07-540B9BD0E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04" b="511"/>
          <a:stretch/>
        </p:blipFill>
        <p:spPr>
          <a:xfrm>
            <a:off x="1164" y="1017"/>
            <a:ext cx="9183552" cy="69477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653A988-CE0C-BABD-3330-0111D27E92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" r="27055"/>
          <a:stretch/>
        </p:blipFill>
        <p:spPr>
          <a:xfrm>
            <a:off x="-4437" y="0"/>
            <a:ext cx="9189153" cy="6971872"/>
          </a:xfrm>
          <a:prstGeom prst="rect">
            <a:avLst/>
          </a:prstGeom>
        </p:spPr>
      </p:pic>
      <p:pic>
        <p:nvPicPr>
          <p:cNvPr id="7" name="Graphic 7">
            <a:extLst>
              <a:ext uri="{FF2B5EF4-FFF2-40B4-BE49-F238E27FC236}">
                <a16:creationId xmlns:a16="http://schemas.microsoft.com/office/drawing/2014/main" id="{EA18D635-4A39-B947-EDDB-EFBCC6B8F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35435" y="468086"/>
            <a:ext cx="2743200" cy="6286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803AD-A29A-4370-8D72-0F6D045B6483}"/>
              </a:ext>
            </a:extLst>
          </p:cNvPr>
          <p:cNvSpPr txBox="1"/>
          <p:nvPr/>
        </p:nvSpPr>
        <p:spPr>
          <a:xfrm>
            <a:off x="726621" y="4942658"/>
            <a:ext cx="8211938" cy="13057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sz="4200" cap="all" spc="100" dirty="0">
                <a:solidFill>
                  <a:schemeClr val="bg1"/>
                </a:solidFill>
                <a:latin typeface="Brandon Grotesque BOLD"/>
              </a:rPr>
              <a:t>Indigenous stewardship of national forests </a:t>
            </a:r>
            <a:endParaRPr kumimoji="0" lang="en-US" sz="4200" b="0" i="0" u="none" strike="noStrike" kern="1200" cap="all" spc="10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randon Grotesque BOLD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253C6D-0ECD-4414-8405-C20A45918D75}"/>
              </a:ext>
            </a:extLst>
          </p:cNvPr>
          <p:cNvSpPr txBox="1"/>
          <p:nvPr/>
        </p:nvSpPr>
        <p:spPr>
          <a:xfrm>
            <a:off x="726621" y="4370171"/>
            <a:ext cx="8487910" cy="50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6921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</a:rPr>
              <a:t>STEWARDING NATIVE LANDS PRESENTS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3D7D2E-ADA7-43E1-BA4D-662955DC1FDC}"/>
              </a:ext>
            </a:extLst>
          </p:cNvPr>
          <p:cNvSpPr/>
          <p:nvPr/>
        </p:nvSpPr>
        <p:spPr bwMode="auto">
          <a:xfrm>
            <a:off x="827315" y="6281057"/>
            <a:ext cx="6411685" cy="43543"/>
          </a:xfrm>
          <a:prstGeom prst="rect">
            <a:avLst/>
          </a:prstGeom>
          <a:solidFill>
            <a:srgbClr val="FBF4E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FE0CD7B-213A-C7B3-AB42-6203C47E3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56" t="178" r="12396"/>
          <a:stretch/>
        </p:blipFill>
        <p:spPr>
          <a:xfrm>
            <a:off x="-2041" y="0"/>
            <a:ext cx="9195699" cy="6864796"/>
          </a:xfrm>
          <a:prstGeom prst="rect">
            <a:avLst/>
          </a:prstGeom>
        </p:spPr>
      </p:pic>
      <p:pic>
        <p:nvPicPr>
          <p:cNvPr id="13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ACC3E62A-CBB9-7FCE-B273-266889E70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3" y="3055713"/>
            <a:ext cx="9195699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E18219-014D-EBB8-E43E-07FAF726744E}"/>
              </a:ext>
            </a:extLst>
          </p:cNvPr>
          <p:cNvSpPr txBox="1"/>
          <p:nvPr/>
        </p:nvSpPr>
        <p:spPr>
          <a:xfrm>
            <a:off x="2122713" y="3265710"/>
            <a:ext cx="4952999" cy="1036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OLD"/>
                <a:ea typeface="+mn-ea"/>
              </a:rPr>
              <a:t>THANK YOU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9D99B44-7E98-8330-8330-DE47581C4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639" y="5360235"/>
            <a:ext cx="119496" cy="223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B2E83-4102-3103-42E8-8CDC310BB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321" y="5360235"/>
            <a:ext cx="119496" cy="223982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07216B9E-B3C4-A318-0DE4-34D34DD01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703" y="5360235"/>
            <a:ext cx="119496" cy="223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C90EE0-2AD4-092E-EE84-01B884768B3F}"/>
              </a:ext>
            </a:extLst>
          </p:cNvPr>
          <p:cNvSpPr txBox="1"/>
          <p:nvPr/>
        </p:nvSpPr>
        <p:spPr>
          <a:xfrm>
            <a:off x="1191491" y="5284036"/>
            <a:ext cx="238529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lack" panose="020B0503020203060202" pitchFamily="34" charset="77"/>
                <a:ea typeface="+mn-ea"/>
              </a:rPr>
              <a:t>NATIONAL HEADQUARTERS 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andon Grotesque Black" panose="020B0503020203060202" pitchFamily="34" charset="77"/>
              <a:ea typeface="+mn-ea"/>
            </a:endParaRP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First Nations Development Institute 2432 Main Street</a:t>
            </a: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Longmont, CO 80501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115A5-BD42-79B4-2F6A-48177AA62DDB}"/>
              </a:ext>
            </a:extLst>
          </p:cNvPr>
          <p:cNvSpPr txBox="1"/>
          <p:nvPr/>
        </p:nvSpPr>
        <p:spPr>
          <a:xfrm>
            <a:off x="3979719" y="5284036"/>
            <a:ext cx="1717538" cy="7953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lack" panose="020B0503020203060202" pitchFamily="34" charset="77"/>
                <a:ea typeface="+mn-ea"/>
              </a:rPr>
              <a:t>CONTACT</a:t>
            </a:r>
          </a:p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Tel:  303.774.7836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Regular" panose="020B0503020203060202" pitchFamily="34" charset="77"/>
              <a:ea typeface="+mn-ea"/>
              <a:cs typeface="Arial"/>
            </a:endParaRPr>
          </a:p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Fax: 303.774.7841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info@firstnations.org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Regular" panose="020B0503020203060202" pitchFamily="34" charset="77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B0C99C-3437-7030-0757-6BB0B1BCE4CA}"/>
              </a:ext>
            </a:extLst>
          </p:cNvPr>
          <p:cNvSpPr txBox="1"/>
          <p:nvPr/>
        </p:nvSpPr>
        <p:spPr>
          <a:xfrm>
            <a:off x="5961646" y="5284036"/>
            <a:ext cx="238529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lack" panose="020B0503020203060202" pitchFamily="34" charset="77"/>
                <a:ea typeface="+mn-ea"/>
              </a:rPr>
              <a:t>CONNECT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0E08A-C926-4446-09A3-6166B270ADEC}"/>
              </a:ext>
            </a:extLst>
          </p:cNvPr>
          <p:cNvSpPr txBox="1"/>
          <p:nvPr/>
        </p:nvSpPr>
        <p:spPr>
          <a:xfrm>
            <a:off x="6152146" y="5497626"/>
            <a:ext cx="284710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firstnations.org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fndi303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First Nations Development Institute</a:t>
            </a: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FirstNationsDevelopmentInstitute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Regular" panose="020B0503020203060202" pitchFamily="34" charset="77"/>
              <a:ea typeface="+mn-ea"/>
            </a:endParaRP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@FNDI303</a:t>
            </a:r>
          </a:p>
        </p:txBody>
      </p:sp>
      <p:pic>
        <p:nvPicPr>
          <p:cNvPr id="14" name="Picture 14" descr="Icon&#10;&#10;Description automatically generated">
            <a:extLst>
              <a:ext uri="{FF2B5EF4-FFF2-40B4-BE49-F238E27FC236}">
                <a16:creationId xmlns:a16="http://schemas.microsoft.com/office/drawing/2014/main" id="{78EECC7D-6647-E825-4EAC-6E96E3E87A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640" y="5739868"/>
            <a:ext cx="137374" cy="130186"/>
          </a:xfrm>
          <a:prstGeom prst="rect">
            <a:avLst/>
          </a:prstGeom>
        </p:spPr>
      </p:pic>
      <p:pic>
        <p:nvPicPr>
          <p:cNvPr id="15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1825F8-335E-8289-96FD-5B1A13E84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9289" y="5547849"/>
            <a:ext cx="142875" cy="131990"/>
          </a:xfrm>
          <a:prstGeom prst="rect">
            <a:avLst/>
          </a:prstGeom>
        </p:spPr>
      </p:pic>
      <p:pic>
        <p:nvPicPr>
          <p:cNvPr id="16" name="Picture 16" descr="Logo, icon&#10;&#10;Description automatically generated">
            <a:extLst>
              <a:ext uri="{FF2B5EF4-FFF2-40B4-BE49-F238E27FC236}">
                <a16:creationId xmlns:a16="http://schemas.microsoft.com/office/drawing/2014/main" id="{986A8454-203A-D4B6-3C63-98BDEF9140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9379" y="5933226"/>
            <a:ext cx="112581" cy="112581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37728FB2-C562-4051-F1D8-860A57349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524450" y="4069295"/>
            <a:ext cx="91013" cy="9143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8B42E-B8B6-67E4-EE10-03C248BDF4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4265" y="6108979"/>
            <a:ext cx="130186" cy="1301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DAEAA1-CD56-92CC-AA11-CE4B22B0A1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4265" y="6310512"/>
            <a:ext cx="137374" cy="11161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WEBINAR MANAGEMENT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1F3087-82A2-49AB-A957-63AEAACA0B2C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E4CA2-0714-406A-8A26-E582FA175181}"/>
              </a:ext>
            </a:extLst>
          </p:cNvPr>
          <p:cNvSpPr txBox="1"/>
          <p:nvPr/>
        </p:nvSpPr>
        <p:spPr>
          <a:xfrm>
            <a:off x="108914" y="2537087"/>
            <a:ext cx="2743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>
                <a:solidFill>
                  <a:srgbClr val="2A4443"/>
                </a:solidFill>
                <a:latin typeface="Brandon Grotesque Black" panose="020B0A03020203060202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All attendees will be muted throughout this webinar. 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FFE7B3-3CE6-41E1-A747-DADF384025CA}"/>
              </a:ext>
            </a:extLst>
          </p:cNvPr>
          <p:cNvCxnSpPr>
            <a:cxnSpLocks/>
          </p:cNvCxnSpPr>
          <p:nvPr/>
        </p:nvCxnSpPr>
        <p:spPr bwMode="auto">
          <a:xfrm>
            <a:off x="4800600" y="3366713"/>
            <a:ext cx="0" cy="820197"/>
          </a:xfrm>
          <a:prstGeom prst="straightConnector1">
            <a:avLst/>
          </a:prstGeom>
          <a:ln>
            <a:solidFill>
              <a:srgbClr val="F6921E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6902A8C-0D02-4D05-AF00-B7CC1713ACC0}"/>
              </a:ext>
            </a:extLst>
          </p:cNvPr>
          <p:cNvSpPr txBox="1"/>
          <p:nvPr/>
        </p:nvSpPr>
        <p:spPr>
          <a:xfrm>
            <a:off x="3927613" y="2040824"/>
            <a:ext cx="3504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>
                <a:solidFill>
                  <a:srgbClr val="2A4443"/>
                </a:solidFill>
                <a:latin typeface="Brandon Grotesque Black" panose="020B0A03020203060202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If you have questions, please type them in the question box. </a:t>
            </a:r>
          </a:p>
          <a:p>
            <a:pPr lvl="0" algn="ctr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>
                <a:solidFill>
                  <a:srgbClr val="2A4443"/>
                </a:solidFill>
                <a:latin typeface="Brandon Grotesque Black" panose="020B0A03020203060202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They will be addressed during the Questions section.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7723AC4-7646-4131-ACD5-30A65CD37879}"/>
              </a:ext>
            </a:extLst>
          </p:cNvPr>
          <p:cNvCxnSpPr>
            <a:cxnSpLocks/>
          </p:cNvCxnSpPr>
          <p:nvPr/>
        </p:nvCxnSpPr>
        <p:spPr bwMode="auto">
          <a:xfrm>
            <a:off x="381000" y="3366712"/>
            <a:ext cx="0" cy="820197"/>
          </a:xfrm>
          <a:prstGeom prst="straightConnector1">
            <a:avLst/>
          </a:prstGeom>
          <a:ln>
            <a:solidFill>
              <a:srgbClr val="F6921E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CDC49C5-F3A6-4C7C-96D0-A532D74F532F}"/>
              </a:ext>
            </a:extLst>
          </p:cNvPr>
          <p:cNvSpPr txBox="1"/>
          <p:nvPr/>
        </p:nvSpPr>
        <p:spPr>
          <a:xfrm>
            <a:off x="15191" y="6208091"/>
            <a:ext cx="515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>
                <a:solidFill>
                  <a:srgbClr val="2A4443"/>
                </a:solidFill>
                <a:latin typeface="Brandon Grotesque Black" panose="020B0A03020203060202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This webinar is being recorded.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CE2B31-ECD4-49C6-B350-9651C7CCC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" y="4321889"/>
            <a:ext cx="9144000" cy="23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982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">
            <a:extLst>
              <a:ext uri="{FF2B5EF4-FFF2-40B4-BE49-F238E27FC236}">
                <a16:creationId xmlns:a16="http://schemas.microsoft.com/office/drawing/2014/main" id="{7A41E055-FB20-CB95-EEBA-1653A3B21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56581" y="-513936"/>
            <a:ext cx="11057161" cy="78858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7F8C66-4AF2-408D-B76C-315B350ED45B}"/>
              </a:ext>
            </a:extLst>
          </p:cNvPr>
          <p:cNvSpPr/>
          <p:nvPr/>
        </p:nvSpPr>
        <p:spPr>
          <a:xfrm>
            <a:off x="304800" y="609600"/>
            <a:ext cx="8229600" cy="4227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>
                <a:solidFill>
                  <a:srgbClr val="FFFFFF"/>
                </a:solidFill>
                <a:latin typeface="Brandon Grotesque Regular" panose="020B0503020203060202" pitchFamily="34" charset="0"/>
              </a:rPr>
              <a:t>First Nations’ mission is to </a:t>
            </a:r>
            <a:r>
              <a:rPr lang="en-US" sz="4800" b="1" dirty="0">
                <a:solidFill>
                  <a:srgbClr val="FFFFFF"/>
                </a:solidFill>
                <a:latin typeface="Brandon Grotesque Bold" panose="020B0803020203060202" pitchFamily="34" charset="0"/>
              </a:rPr>
              <a:t>uplift</a:t>
            </a:r>
            <a:r>
              <a:rPr lang="en-US" sz="4800" dirty="0">
                <a:solidFill>
                  <a:srgbClr val="FFFFFF"/>
                </a:solidFill>
                <a:latin typeface="Brandon Grotesque Regular" panose="020B0503020203060202" pitchFamily="34" charset="0"/>
              </a:rPr>
              <a:t> and </a:t>
            </a:r>
            <a:r>
              <a:rPr lang="en-US" sz="4800" b="1" dirty="0">
                <a:solidFill>
                  <a:srgbClr val="FFFFFF"/>
                </a:solidFill>
                <a:latin typeface="Brandon Grotesque Bold" panose="020B0803020203060202" pitchFamily="34" charset="0"/>
              </a:rPr>
              <a:t>sustain</a:t>
            </a:r>
            <a:r>
              <a:rPr lang="en-US" sz="4800" dirty="0">
                <a:solidFill>
                  <a:srgbClr val="FFFFFF"/>
                </a:solidFill>
                <a:latin typeface="Brandon Grotesque Regular" panose="020B0503020203060202" pitchFamily="34" charset="0"/>
              </a:rPr>
              <a:t> the lifeways and economies of Native communities through </a:t>
            </a:r>
            <a:r>
              <a:rPr lang="en-US" sz="4800" b="1" dirty="0">
                <a:solidFill>
                  <a:srgbClr val="FFFFFF"/>
                </a:solidFill>
                <a:latin typeface="Brandon Grotesque Bold" panose="020B0803020203060202" pitchFamily="34" charset="0"/>
              </a:rPr>
              <a:t>advocacy</a:t>
            </a:r>
            <a:r>
              <a:rPr lang="en-US" sz="4800" dirty="0">
                <a:solidFill>
                  <a:srgbClr val="FFFFFF"/>
                </a:solidFill>
                <a:latin typeface="Brandon Grotesque Regular" panose="020B0503020203060202" pitchFamily="34" charset="0"/>
              </a:rPr>
              <a:t>, </a:t>
            </a:r>
            <a:r>
              <a:rPr lang="en-US" sz="4800" b="1" dirty="0">
                <a:solidFill>
                  <a:srgbClr val="FFFFFF"/>
                </a:solidFill>
                <a:latin typeface="Brandon Grotesque Bold" panose="020B0803020203060202" pitchFamily="34" charset="0"/>
              </a:rPr>
              <a:t>financial support</a:t>
            </a:r>
            <a:r>
              <a:rPr lang="en-US" sz="4800" dirty="0">
                <a:solidFill>
                  <a:srgbClr val="FFFFFF"/>
                </a:solidFill>
                <a:latin typeface="Brandon Grotesque Regular" panose="020B0503020203060202" pitchFamily="34" charset="0"/>
              </a:rPr>
              <a:t>, and </a:t>
            </a:r>
            <a:r>
              <a:rPr lang="en-US" sz="4800" b="1" dirty="0">
                <a:solidFill>
                  <a:srgbClr val="FFFFFF"/>
                </a:solidFill>
                <a:latin typeface="Brandon Grotesque Bold" panose="020B0803020203060202" pitchFamily="34" charset="0"/>
              </a:rPr>
              <a:t>knowledge sharing</a:t>
            </a:r>
            <a:r>
              <a:rPr lang="en-US" sz="4800" dirty="0">
                <a:solidFill>
                  <a:srgbClr val="FFFFFF"/>
                </a:solidFill>
                <a:latin typeface="Brandon Grotesque Regular" panose="020B0503020203060202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864741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2">
            <a:extLst>
              <a:ext uri="{FF2B5EF4-FFF2-40B4-BE49-F238E27FC236}">
                <a16:creationId xmlns:a16="http://schemas.microsoft.com/office/drawing/2014/main" id="{41CF2FDC-F562-40D6-9C70-D8250A441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56582" y="-513935"/>
            <a:ext cx="11057161" cy="78858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B786FE-3F45-4E2D-A2A0-5DB513833EFB}"/>
              </a:ext>
            </a:extLst>
          </p:cNvPr>
          <p:cNvSpPr txBox="1"/>
          <p:nvPr/>
        </p:nvSpPr>
        <p:spPr>
          <a:xfrm>
            <a:off x="381000" y="609600"/>
            <a:ext cx="8122508" cy="5095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rgbClr val="FD9B00"/>
              </a:buClr>
            </a:pPr>
            <a:r>
              <a:rPr lang="en-US" sz="4800" dirty="0">
                <a:solidFill>
                  <a:srgbClr val="2E4343"/>
                </a:solidFill>
                <a:latin typeface="Brandon Grotesque Regular" panose="020B0503020203060202" pitchFamily="34" charset="0"/>
              </a:rPr>
              <a:t>The Mission of the Stewarding Native Lands program is to </a:t>
            </a:r>
            <a:r>
              <a:rPr lang="en-US" sz="4800" b="1" dirty="0">
                <a:solidFill>
                  <a:srgbClr val="2E4343"/>
                </a:solidFill>
                <a:latin typeface="Brandon Grotesque Bold" panose="020B0803020203060202" pitchFamily="34" charset="0"/>
              </a:rPr>
              <a:t>invest in</a:t>
            </a:r>
            <a:r>
              <a:rPr lang="en-US" sz="4800" dirty="0">
                <a:solidFill>
                  <a:srgbClr val="2E4343"/>
                </a:solidFill>
                <a:latin typeface="Brandon Grotesque Bold" panose="020B0803020203060202" pitchFamily="34" charset="0"/>
              </a:rPr>
              <a:t> </a:t>
            </a:r>
            <a:r>
              <a:rPr lang="en-US" sz="4800" dirty="0">
                <a:solidFill>
                  <a:srgbClr val="2E4343"/>
                </a:solidFill>
                <a:latin typeface="Brandon Grotesque Regular" panose="020B0503020203060202" pitchFamily="34" charset="0"/>
              </a:rPr>
              <a:t>and </a:t>
            </a:r>
            <a:r>
              <a:rPr lang="en-US" sz="4800" b="1" dirty="0">
                <a:solidFill>
                  <a:srgbClr val="2E4343"/>
                </a:solidFill>
                <a:latin typeface="Brandon Grotesque Bold" panose="020B0803020203060202" pitchFamily="34" charset="0"/>
              </a:rPr>
              <a:t>center</a:t>
            </a:r>
            <a:r>
              <a:rPr lang="en-US" sz="4800" dirty="0">
                <a:solidFill>
                  <a:srgbClr val="2E4343"/>
                </a:solidFill>
                <a:latin typeface="Brandon Grotesque Regular" panose="020B0503020203060202" pitchFamily="34" charset="0"/>
              </a:rPr>
              <a:t> Native peoples in the </a:t>
            </a:r>
            <a:r>
              <a:rPr lang="en-US" sz="4800" b="1" dirty="0">
                <a:solidFill>
                  <a:srgbClr val="2E4343"/>
                </a:solidFill>
                <a:latin typeface="Brandon Grotesque Bold" panose="020B0803020203060202" pitchFamily="34" charset="0"/>
              </a:rPr>
              <a:t>stewardship</a:t>
            </a:r>
            <a:r>
              <a:rPr lang="en-US" sz="4800" dirty="0">
                <a:solidFill>
                  <a:srgbClr val="2E4343"/>
                </a:solidFill>
                <a:latin typeface="Brandon Grotesque Regular" panose="020B0503020203060202" pitchFamily="34" charset="0"/>
              </a:rPr>
              <a:t> of their lands for a generous future.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rgbClr val="FD9B00"/>
              </a:buClr>
              <a:buFont typeface="Webdings" panose="05030102010509060703" pitchFamily="18" charset="2"/>
              <a:buChar char="="/>
            </a:pPr>
            <a:endParaRPr lang="en-US" sz="3600" dirty="0">
              <a:solidFill>
                <a:srgbClr val="2E4343"/>
              </a:solidFill>
              <a:latin typeface="Brandon Grotesque Regular" panose="020B0503020203060202" pitchFamily="34" charset="0"/>
            </a:endParaRPr>
          </a:p>
          <a:p>
            <a:pPr marL="457200" marR="0" lvl="0" indent="-457200" algn="l" defTabSz="914400" rtl="0" eaLnBrk="1" fontAlgn="base" latinLnBrk="0" hangingPunct="0">
              <a:lnSpc>
                <a:spcPct val="93000"/>
              </a:lnSpc>
              <a:spcBef>
                <a:spcPts val="1200"/>
              </a:spcBef>
              <a:spcAft>
                <a:spcPts val="1200"/>
              </a:spcAft>
              <a:buClr>
                <a:srgbClr val="FD9B00"/>
              </a:buClr>
              <a:buSzPct val="100000"/>
              <a:buFont typeface="Webdings" panose="05030102010509060703" pitchFamily="18" charset="2"/>
              <a:buChar char="=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andon Grotesque Regular" panose="020B0503020203060202" pitchFamily="34" charset="0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OLD"/>
                <a:ea typeface="+mn-ea"/>
              </a:rPr>
              <a:t>SNL INITIATIVES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193C46-A1A2-A62B-3058-99B23F61A37A}"/>
              </a:ext>
            </a:extLst>
          </p:cNvPr>
          <p:cNvSpPr txBox="1"/>
          <p:nvPr/>
        </p:nvSpPr>
        <p:spPr>
          <a:xfrm>
            <a:off x="87671" y="4249236"/>
            <a:ext cx="1942524" cy="697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4443"/>
                </a:solidFill>
                <a:effectLst/>
                <a:uLnTx/>
                <a:uFillTx/>
                <a:latin typeface="Brandon Grotesque BOLD"/>
                <a:ea typeface="+mn-ea"/>
                <a:cs typeface="Arial"/>
              </a:rPr>
              <a:t>ENVIRONMENTAL SOVEREIGNTY &amp; JUSTICE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22AC3F-340B-49D7-A0B9-963BFDEC6BC6}"/>
              </a:ext>
            </a:extLst>
          </p:cNvPr>
          <p:cNvSpPr txBox="1"/>
          <p:nvPr/>
        </p:nvSpPr>
        <p:spPr>
          <a:xfrm>
            <a:off x="1981135" y="4302432"/>
            <a:ext cx="1942524" cy="296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4443"/>
                </a:solidFill>
                <a:effectLst/>
                <a:uLnTx/>
                <a:uFillTx/>
                <a:latin typeface="Brandon Grotesque BOLD"/>
                <a:ea typeface="+mn-ea"/>
                <a:cs typeface="Arial"/>
              </a:rPr>
              <a:t>STEWARDSHIP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6C5192-1402-4A13-B103-55B58162F777}"/>
              </a:ext>
            </a:extLst>
          </p:cNvPr>
          <p:cNvSpPr txBox="1"/>
          <p:nvPr/>
        </p:nvSpPr>
        <p:spPr>
          <a:xfrm>
            <a:off x="2137640" y="5368207"/>
            <a:ext cx="1594836" cy="897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1400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Restoring healthy relationships between people and land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4443"/>
              </a:solidFill>
              <a:effectLst/>
              <a:uLnTx/>
              <a:uFillTx/>
              <a:latin typeface="Brandon Grotesque Regular" panose="020B0503020203060202" pitchFamily="34" charset="0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D0A247-A168-468B-81BF-C6A553E38BBB}"/>
              </a:ext>
            </a:extLst>
          </p:cNvPr>
          <p:cNvSpPr txBox="1"/>
          <p:nvPr/>
        </p:nvSpPr>
        <p:spPr>
          <a:xfrm>
            <a:off x="3741880" y="4311355"/>
            <a:ext cx="1942524" cy="296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4443"/>
                </a:solidFill>
                <a:effectLst/>
                <a:uLnTx/>
                <a:uFillTx/>
                <a:latin typeface="Brandon Grotesque BOLD"/>
                <a:ea typeface="+mn-ea"/>
                <a:cs typeface="Arial"/>
              </a:rPr>
              <a:t>CLIMATE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A4443"/>
              </a:solidFill>
              <a:effectLst/>
              <a:uLnTx/>
              <a:uFillTx/>
              <a:latin typeface="Brandon Grotesque BOLD"/>
              <a:ea typeface="+mn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BCDE7B-899B-4190-8444-548E0840E5E9}"/>
              </a:ext>
            </a:extLst>
          </p:cNvPr>
          <p:cNvSpPr txBox="1"/>
          <p:nvPr/>
        </p:nvSpPr>
        <p:spPr>
          <a:xfrm>
            <a:off x="5656706" y="5362111"/>
            <a:ext cx="1741221" cy="496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4443"/>
                </a:solidFill>
                <a:effectLst/>
                <a:uLnTx/>
                <a:uFillTx/>
                <a:latin typeface="Brandon Grotesque Regular"/>
                <a:ea typeface="+mn-ea"/>
                <a:cs typeface="Arial"/>
              </a:rPr>
              <a:t>Upholding traditional knowledge systems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9AADE-2F5A-42C9-AD62-43D243C25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61" y="2624284"/>
            <a:ext cx="1475360" cy="1481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31F379-32A8-4B92-8716-4039399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564" y="2624284"/>
            <a:ext cx="1475360" cy="1475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2092A-1DF4-4D1A-AF5B-BCAEA4A08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0393" y="2624284"/>
            <a:ext cx="1469263" cy="1511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45B5ED-D8FA-40AE-B52E-763631796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533"/>
                    </a14:imgEffect>
                    <a14:imgEffect>
                      <a14:saturation sat="1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3639" y="2618188"/>
            <a:ext cx="1481456" cy="14814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8F55F6-2E74-4A54-9744-414946B47381}"/>
              </a:ext>
            </a:extLst>
          </p:cNvPr>
          <p:cNvSpPr/>
          <p:nvPr/>
        </p:nvSpPr>
        <p:spPr>
          <a:xfrm>
            <a:off x="5858671" y="4243540"/>
            <a:ext cx="1331390" cy="496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4443"/>
                </a:solidFill>
                <a:effectLst/>
                <a:uLnTx/>
                <a:uFillTx/>
                <a:latin typeface="Brandon Grotesque BOLD"/>
                <a:ea typeface="+mn-ea"/>
                <a:cs typeface="Arial"/>
              </a:rPr>
              <a:t>COMMUNITY </a:t>
            </a:r>
          </a:p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4443"/>
                </a:solidFill>
                <a:effectLst/>
                <a:uLnTx/>
                <a:uFillTx/>
                <a:latin typeface="Brandon Grotesque BOLD"/>
                <a:ea typeface="+mn-ea"/>
                <a:cs typeface="Arial"/>
              </a:rPr>
              <a:t>PATHWAYS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A4443"/>
              </a:solidFill>
              <a:effectLst/>
              <a:uLnTx/>
              <a:uFillTx/>
              <a:latin typeface="Brandon Grotesque BOLD"/>
              <a:ea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8D7F7-B20F-43C2-B0B5-CC976C5563C6}"/>
              </a:ext>
            </a:extLst>
          </p:cNvPr>
          <p:cNvSpPr txBox="1"/>
          <p:nvPr/>
        </p:nvSpPr>
        <p:spPr>
          <a:xfrm>
            <a:off x="175434" y="5368207"/>
            <a:ext cx="1854512" cy="1151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4443"/>
                </a:solidFill>
                <a:effectLst/>
                <a:uLnTx/>
                <a:uFillTx/>
                <a:latin typeface="Brandon Grotesque Regular" panose="020B0503020203060202" pitchFamily="34" charset="0"/>
                <a:ea typeface="Calibri" panose="020F0502020204030204" pitchFamily="34" charset="0"/>
              </a:rPr>
              <a:t>Protecting communities and lands from harmful practices, projects, and policies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4443"/>
              </a:solidFill>
              <a:effectLst/>
              <a:uLnTx/>
              <a:uFillTx/>
              <a:latin typeface="Brandon Grotesque Regular" panose="020B0503020203060202" pitchFamily="34" charset="0"/>
              <a:ea typeface="+mn-ea"/>
              <a:cs typeface="Arial"/>
            </a:endParaRPr>
          </a:p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847CC5-0F2E-42B5-9A93-F144E6568582}"/>
              </a:ext>
            </a:extLst>
          </p:cNvPr>
          <p:cNvSpPr txBox="1"/>
          <p:nvPr/>
        </p:nvSpPr>
        <p:spPr>
          <a:xfrm>
            <a:off x="3896706" y="5363970"/>
            <a:ext cx="1741221" cy="1494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4443"/>
                </a:solidFill>
                <a:effectLst/>
                <a:uLnTx/>
                <a:uFillTx/>
                <a:latin typeface="Brandon Grotesque Regular"/>
                <a:ea typeface="+mn-ea"/>
                <a:cs typeface="Arial"/>
              </a:rPr>
              <a:t>Addressing ongoing and anticipated impacts of climate change to preserve lands and cultural lifeways</a:t>
            </a:r>
          </a:p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4F6C0D-AAD9-4B92-9398-36BE01028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0396" y="5004462"/>
            <a:ext cx="359695" cy="3657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99BB2AD-3BC6-4C14-A59D-F1AC6E6163EE}"/>
              </a:ext>
            </a:extLst>
          </p:cNvPr>
          <p:cNvSpPr/>
          <p:nvPr/>
        </p:nvSpPr>
        <p:spPr bwMode="auto">
          <a:xfrm>
            <a:off x="4587621" y="5001627"/>
            <a:ext cx="359393" cy="3612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4C2CAE6-A7DF-4DE9-A5AA-D18DBAC14A26}"/>
              </a:ext>
            </a:extLst>
          </p:cNvPr>
          <p:cNvSpPr/>
          <p:nvPr/>
        </p:nvSpPr>
        <p:spPr bwMode="auto">
          <a:xfrm>
            <a:off x="6344670" y="4962245"/>
            <a:ext cx="359393" cy="3612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35B2BC-0130-4086-AEF1-212B451491DD}"/>
              </a:ext>
            </a:extLst>
          </p:cNvPr>
          <p:cNvSpPr/>
          <p:nvPr/>
        </p:nvSpPr>
        <p:spPr bwMode="auto">
          <a:xfrm>
            <a:off x="879236" y="4986630"/>
            <a:ext cx="359393" cy="3612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1F3087-82A2-49AB-A957-63AEAACA0B2C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B7D054-1064-49BE-9CC9-2FC2A6017763}"/>
              </a:ext>
            </a:extLst>
          </p:cNvPr>
          <p:cNvSpPr txBox="1"/>
          <p:nvPr/>
        </p:nvSpPr>
        <p:spPr>
          <a:xfrm>
            <a:off x="7416706" y="5359320"/>
            <a:ext cx="1741221" cy="14986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4443"/>
                </a:solidFill>
                <a:effectLst/>
                <a:uLnTx/>
                <a:uFillTx/>
                <a:latin typeface="Brandon Grotesque Regular"/>
                <a:ea typeface="+mn-ea"/>
                <a:cs typeface="Arial"/>
              </a:rPr>
              <a:t>Creating new models, investments, and other tools to secure and expand Native ownership and stewardship over tribal homelands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48CF49-82B6-4507-9D12-CF90E369D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533"/>
                    </a14:imgEffect>
                    <a14:imgEffect>
                      <a14:saturation sat="1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1261" y="2618188"/>
            <a:ext cx="1481456" cy="14814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BFC25B1-0C7E-45AB-99CC-132459DA1783}"/>
              </a:ext>
            </a:extLst>
          </p:cNvPr>
          <p:cNvSpPr/>
          <p:nvPr/>
        </p:nvSpPr>
        <p:spPr>
          <a:xfrm>
            <a:off x="7795489" y="4243540"/>
            <a:ext cx="893001" cy="496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4443"/>
                </a:solidFill>
                <a:effectLst/>
                <a:uLnTx/>
                <a:uFillTx/>
                <a:latin typeface="Brandon Grotesque BOLD"/>
                <a:ea typeface="+mn-ea"/>
                <a:cs typeface="Arial"/>
              </a:rPr>
              <a:t>WOVEN </a:t>
            </a:r>
          </a:p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4443"/>
                </a:solidFill>
                <a:effectLst/>
                <a:uLnTx/>
                <a:uFillTx/>
                <a:latin typeface="Brandon Grotesque BOLD"/>
                <a:ea typeface="+mn-ea"/>
                <a:cs typeface="Arial"/>
              </a:rPr>
              <a:t>LANDS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A4443"/>
              </a:solidFill>
              <a:effectLst/>
              <a:uLnTx/>
              <a:uFillTx/>
              <a:latin typeface="Brandon Grotesque BOLD"/>
              <a:ea typeface="+mn-e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01BC4E-29F7-4ED3-A436-1CA6EC96762E}"/>
              </a:ext>
            </a:extLst>
          </p:cNvPr>
          <p:cNvSpPr/>
          <p:nvPr/>
        </p:nvSpPr>
        <p:spPr bwMode="auto">
          <a:xfrm>
            <a:off x="8062292" y="4962245"/>
            <a:ext cx="359393" cy="3612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38E72A9-1D05-4FBD-9DE1-56625E9352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 t="13285" r="8261" b="8036"/>
          <a:stretch/>
        </p:blipFill>
        <p:spPr>
          <a:xfrm>
            <a:off x="7501261" y="2632160"/>
            <a:ext cx="1481456" cy="1467483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534756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1861388" y="473462"/>
            <a:ext cx="548639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PRESENTERS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A3AF4-1D9B-C7FE-8528-803AE410233C}"/>
              </a:ext>
            </a:extLst>
          </p:cNvPr>
          <p:cNvSpPr/>
          <p:nvPr/>
        </p:nvSpPr>
        <p:spPr bwMode="auto">
          <a:xfrm>
            <a:off x="4155621" y="1134837"/>
            <a:ext cx="832756" cy="70757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52B4B-3BFB-4AF8-BD28-F5FB75DACD39}"/>
              </a:ext>
            </a:extLst>
          </p:cNvPr>
          <p:cNvSpPr txBox="1"/>
          <p:nvPr/>
        </p:nvSpPr>
        <p:spPr>
          <a:xfrm>
            <a:off x="2728496" y="2231625"/>
            <a:ext cx="1919704" cy="1843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Monte Mills</a:t>
            </a:r>
          </a:p>
          <a:p>
            <a:r>
              <a:rPr lang="en-US" dirty="0">
                <a:solidFill>
                  <a:srgbClr val="F6921E"/>
                </a:solidFill>
                <a:latin typeface="Brandon Grotesque Regular" panose="020B0503020203060202" pitchFamily="34" charset="0"/>
              </a:rPr>
              <a:t>University of Washington School of Law</a:t>
            </a:r>
            <a:endParaRPr lang="en-US" sz="1600" dirty="0">
              <a:solidFill>
                <a:srgbClr val="F6921E"/>
              </a:solidFill>
              <a:latin typeface="Brandon Grotesque Regular" panose="020B0503020203060202" pitchFamily="34" charset="0"/>
            </a:endParaRPr>
          </a:p>
          <a:p>
            <a:endParaRPr lang="en-US" sz="1600" dirty="0">
              <a:solidFill>
                <a:srgbClr val="F6921E"/>
              </a:solidFill>
              <a:latin typeface="Brandon Grotesque Regular" panose="020B0503020203060202" pitchFamily="34" charset="0"/>
            </a:endParaRPr>
          </a:p>
          <a:p>
            <a:endParaRPr lang="en-US" sz="1600" dirty="0">
              <a:solidFill>
                <a:srgbClr val="F6921E"/>
              </a:solidFill>
              <a:latin typeface="Brandon Grotesque Regular" panose="020B0503020203060202" pitchFamily="34" charset="0"/>
            </a:endParaRPr>
          </a:p>
          <a:p>
            <a:endParaRPr lang="en-US" dirty="0">
              <a:solidFill>
                <a:srgbClr val="F6921E"/>
              </a:solidFill>
              <a:latin typeface="Brandon Grotesque Regular" panose="020B0503020203060202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C9579-A5DA-4FE8-BF28-DAC98CA6D87F}"/>
              </a:ext>
            </a:extLst>
          </p:cNvPr>
          <p:cNvSpPr/>
          <p:nvPr/>
        </p:nvSpPr>
        <p:spPr>
          <a:xfrm>
            <a:off x="2743200" y="4572000"/>
            <a:ext cx="2009273" cy="1385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Tommy Cabe</a:t>
            </a:r>
          </a:p>
          <a:p>
            <a:r>
              <a:rPr lang="en-US" dirty="0">
                <a:solidFill>
                  <a:srgbClr val="F6921E"/>
                </a:solidFill>
                <a:latin typeface="Brandon Grotesque Regular" panose="020B0503020203060202" pitchFamily="34" charset="0"/>
              </a:rPr>
              <a:t>Eastern Band of Cherokee Indians Natural Resources Department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7D869B-0BB6-465D-9FBB-3AD74C5AA8B4}"/>
              </a:ext>
            </a:extLst>
          </p:cNvPr>
          <p:cNvSpPr/>
          <p:nvPr/>
        </p:nvSpPr>
        <p:spPr>
          <a:xfrm>
            <a:off x="7011411" y="2249396"/>
            <a:ext cx="1903989" cy="1642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Martin Nie</a:t>
            </a:r>
          </a:p>
          <a:p>
            <a:r>
              <a:rPr lang="en-US" dirty="0">
                <a:solidFill>
                  <a:srgbClr val="F6921E"/>
                </a:solidFill>
                <a:latin typeface="Brandon Grotesque Regular" panose="020B0503020203060202" pitchFamily="34" charset="0"/>
              </a:rPr>
              <a:t>W.A. Franke College of Forestry and Conservation at the University of Montana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4B5431-D9E5-3313-4121-789B2FD6A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26" y="2133600"/>
            <a:ext cx="2260974" cy="193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1EB0542-09F5-A473-7D0E-90401ECF5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/>
          <a:stretch>
            <a:fillRect/>
          </a:stretch>
        </p:blipFill>
        <p:spPr bwMode="auto">
          <a:xfrm>
            <a:off x="304800" y="2133600"/>
            <a:ext cx="2335450" cy="192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A8DB2CB-377B-19CD-858A-9BB7B54ED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47" y="4419600"/>
            <a:ext cx="1701192" cy="230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5439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">
            <a:extLst>
              <a:ext uri="{FF2B5EF4-FFF2-40B4-BE49-F238E27FC236}">
                <a16:creationId xmlns:a16="http://schemas.microsoft.com/office/drawing/2014/main" id="{7A41E055-FB20-CB95-EEBA-1653A3B21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56581" y="-513936"/>
            <a:ext cx="11057161" cy="7885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DB7C2-8367-4706-659F-2ADB028493A2}"/>
              </a:ext>
            </a:extLst>
          </p:cNvPr>
          <p:cNvSpPr txBox="1"/>
          <p:nvPr/>
        </p:nvSpPr>
        <p:spPr>
          <a:xfrm>
            <a:off x="533399" y="2407779"/>
            <a:ext cx="8077200" cy="12588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6921E"/>
                </a:solidFill>
                <a:effectLst/>
                <a:uLnTx/>
                <a:uFillTx/>
                <a:latin typeface="Brandon Grotesque Regular" panose="020B0503020203060202" pitchFamily="34" charset="0"/>
              </a:rPr>
              <a:t>QUESTIONS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andon Grotesque Regular" panose="020B05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1572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6ABF7C-61BB-94FA-4D41-45BBD302F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">
            <a:extLst>
              <a:ext uri="{FF2B5EF4-FFF2-40B4-BE49-F238E27FC236}">
                <a16:creationId xmlns:a16="http://schemas.microsoft.com/office/drawing/2014/main" id="{F4AE459F-0726-8DB1-0A15-959DF6259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56581" y="-513936"/>
            <a:ext cx="11057161" cy="7885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2DD702-AA49-EDD4-2904-D97B99AE0AD5}"/>
              </a:ext>
            </a:extLst>
          </p:cNvPr>
          <p:cNvSpPr txBox="1"/>
          <p:nvPr/>
        </p:nvSpPr>
        <p:spPr>
          <a:xfrm>
            <a:off x="609600" y="554595"/>
            <a:ext cx="8077200" cy="644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6921E"/>
                </a:solidFill>
                <a:effectLst/>
                <a:uLnTx/>
                <a:uFillTx/>
                <a:latin typeface="Brandon Grotesque BOLD"/>
                <a:ea typeface="+mn-ea"/>
              </a:rPr>
              <a:t>COMMUNICATIONS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B0AE77-4BB3-C9AC-31D3-1C99E076145C}"/>
              </a:ext>
            </a:extLst>
          </p:cNvPr>
          <p:cNvSpPr txBox="1"/>
          <p:nvPr/>
        </p:nvSpPr>
        <p:spPr>
          <a:xfrm>
            <a:off x="790648" y="2982565"/>
            <a:ext cx="530823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lack" panose="020B0503020203060202" pitchFamily="34" charset="77"/>
                <a:ea typeface="+mn-ea"/>
              </a:rPr>
              <a:t>FOLLOW US ON SOCIAL MEDIA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E87799-38D4-8152-202D-5E10D5426797}"/>
              </a:ext>
            </a:extLst>
          </p:cNvPr>
          <p:cNvSpPr txBox="1"/>
          <p:nvPr/>
        </p:nvSpPr>
        <p:spPr>
          <a:xfrm>
            <a:off x="1060567" y="3391522"/>
            <a:ext cx="4419600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5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fndi303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First Nations Development Institute</a:t>
            </a:r>
          </a:p>
          <a:p>
            <a:pPr marL="0" marR="0" lvl="0" indent="0" algn="l" defTabSz="914400" rtl="0" eaLnBrk="1" fontAlgn="base" latinLnBrk="0" hangingPunct="0">
              <a:lnSpc>
                <a:spcPct val="15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FirstNationsDevelopmentInstitute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Regular" panose="020B0503020203060202" pitchFamily="34" charset="77"/>
              <a:ea typeface="+mn-ea"/>
            </a:endParaRPr>
          </a:p>
          <a:p>
            <a:pPr marL="0" marR="0" lvl="0" indent="0" algn="l" defTabSz="914400" rtl="0" eaLnBrk="1" fontAlgn="base" latinLnBrk="0" hangingPunct="0">
              <a:lnSpc>
                <a:spcPct val="15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@FNDI303</a:t>
            </a:r>
          </a:p>
        </p:txBody>
      </p:sp>
      <p:pic>
        <p:nvPicPr>
          <p:cNvPr id="20" name="Picture 14" descr="Icon&#10;&#10;Description automatically generated">
            <a:extLst>
              <a:ext uri="{FF2B5EF4-FFF2-40B4-BE49-F238E27FC236}">
                <a16:creationId xmlns:a16="http://schemas.microsoft.com/office/drawing/2014/main" id="{5D98C745-BE46-68A8-F401-2C5C48903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48" y="3496181"/>
            <a:ext cx="266634" cy="266633"/>
          </a:xfrm>
          <a:prstGeom prst="rect">
            <a:avLst/>
          </a:prstGeom>
        </p:spPr>
      </p:pic>
      <p:pic>
        <p:nvPicPr>
          <p:cNvPr id="21" name="Picture 16" descr="Logo, icon&#10;&#10;Description automatically generated">
            <a:extLst>
              <a:ext uri="{FF2B5EF4-FFF2-40B4-BE49-F238E27FC236}">
                <a16:creationId xmlns:a16="http://schemas.microsoft.com/office/drawing/2014/main" id="{E3808A26-AEE5-4FD1-E2E7-2452862B3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76" y="3834559"/>
            <a:ext cx="230576" cy="2305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B8DF1E-143D-D047-2772-CE4F72467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48" y="4231136"/>
            <a:ext cx="266633" cy="2666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DDA1B1-B848-AB6C-EFB5-E79056D7D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97" y="4663770"/>
            <a:ext cx="281355" cy="228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F413293-F6FC-1121-EBF4-84B97FF6A0B2}"/>
              </a:ext>
            </a:extLst>
          </p:cNvPr>
          <p:cNvSpPr/>
          <p:nvPr/>
        </p:nvSpPr>
        <p:spPr bwMode="auto">
          <a:xfrm>
            <a:off x="774097" y="1238196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B9363-261C-BE2B-7158-0AC87B869A2D}"/>
              </a:ext>
            </a:extLst>
          </p:cNvPr>
          <p:cNvSpPr txBox="1"/>
          <p:nvPr/>
        </p:nvSpPr>
        <p:spPr>
          <a:xfrm>
            <a:off x="790648" y="1524000"/>
            <a:ext cx="7896152" cy="7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Brandon Grotesque Regular" panose="020B0503020203060202" pitchFamily="34" charset="0"/>
              </a:rPr>
              <a:t>ACCESS THE WEBINAR RECORDING AND RESOURCES IN FIRST NATIONS’ KNOWLEDGE CENTER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DE424C-658B-D730-C1C4-9EFAD0A3750C}"/>
              </a:ext>
            </a:extLst>
          </p:cNvPr>
          <p:cNvSpPr txBox="1"/>
          <p:nvPr/>
        </p:nvSpPr>
        <p:spPr>
          <a:xfrm>
            <a:off x="4706122" y="3619480"/>
            <a:ext cx="4205324" cy="10369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r">
              <a:buClr>
                <a:srgbClr val="2E4343"/>
              </a:buClr>
              <a:defRPr/>
            </a:pPr>
            <a:endParaRPr lang="en-US" sz="2800" dirty="0">
              <a:solidFill>
                <a:srgbClr val="FFFFFF"/>
              </a:solidFill>
              <a:latin typeface="Brandon Grotesque Medium" panose="020B0603020203060202" pitchFamily="34" charset="0"/>
            </a:endParaRPr>
          </a:p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962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D09BF-402B-447A-BBFA-7DD38717F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28" y="-42183"/>
            <a:ext cx="9144000" cy="17556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73DFF7-1058-9D5B-C382-BE6E7D6687C1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EC19F-BB9A-87FF-34A7-75A026C9959D}"/>
              </a:ext>
            </a:extLst>
          </p:cNvPr>
          <p:cNvSpPr txBox="1"/>
          <p:nvPr/>
        </p:nvSpPr>
        <p:spPr>
          <a:xfrm>
            <a:off x="678314" y="2276201"/>
            <a:ext cx="7627486" cy="3133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MARY ADELZADEH</a:t>
            </a:r>
          </a:p>
          <a:p>
            <a:pPr marR="0" lvl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tabLst/>
              <a:defRPr/>
            </a:pPr>
            <a:r>
              <a:rPr lang="en-US" sz="2800" dirty="0">
                <a:solidFill>
                  <a:srgbClr val="F6921E"/>
                </a:solidFill>
                <a:latin typeface="Brandon Grotesque Medium" panose="020B0603020203060202" pitchFamily="34" charset="0"/>
              </a:rPr>
              <a:t>	</a:t>
            </a:r>
            <a:r>
              <a:rPr lang="en-US" sz="2800" dirty="0">
                <a:solidFill>
                  <a:srgbClr val="F6921E"/>
                </a:solidFill>
                <a:latin typeface="Brandon Grotesque Medium" panose="020B0603020203060202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madelzadeh@firstnations.org </a:t>
            </a:r>
            <a:endParaRPr lang="en-US" sz="2800" dirty="0">
              <a:solidFill>
                <a:srgbClr val="F6921E"/>
              </a:solidFill>
              <a:latin typeface="Brandon Grotesque Medium" panose="020B0603020203060202" pitchFamily="34" charset="0"/>
            </a:endParaRPr>
          </a:p>
          <a:p>
            <a:pPr marR="0" lvl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tabLst/>
              <a:defRPr/>
            </a:pPr>
            <a:endParaRPr lang="en-US" sz="2800" dirty="0">
              <a:solidFill>
                <a:srgbClr val="2A4443"/>
              </a:solidFill>
              <a:latin typeface="Brandon Grotesque Medium" panose="020B0603020203060202" pitchFamily="34" charset="0"/>
            </a:endParaRPr>
          </a:p>
          <a:p>
            <a:pPr marL="457200" marR="0" lvl="0" indent="-45720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TOLI TATE</a:t>
            </a:r>
          </a:p>
          <a:p>
            <a:pPr marR="0" lvl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tabLst/>
              <a:defRPr/>
            </a:pPr>
            <a:r>
              <a:rPr lang="en-US" sz="28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	</a:t>
            </a:r>
            <a:r>
              <a:rPr lang="en-US" sz="2800" dirty="0">
                <a:solidFill>
                  <a:srgbClr val="F6921E"/>
                </a:solidFill>
                <a:latin typeface="Brandon Grotesque Medium" panose="020B0603020203060202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ntate@firstnations.org</a:t>
            </a:r>
            <a:endParaRPr lang="en-US" sz="2800" dirty="0">
              <a:solidFill>
                <a:srgbClr val="F6921E"/>
              </a:solidFill>
              <a:latin typeface="Brandon Grotesque Medium" panose="020B0603020203060202" pitchFamily="34" charset="0"/>
            </a:endParaRPr>
          </a:p>
          <a:p>
            <a:pPr marR="0" lvl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tabLst/>
              <a:defRPr/>
            </a:pPr>
            <a:endParaRPr lang="en-US" sz="2800" dirty="0">
              <a:solidFill>
                <a:srgbClr val="2A4443"/>
              </a:solidFill>
              <a:latin typeface="Brandon Grotesque Medium" panose="020B0603020203060202" pitchFamily="34" charset="0"/>
            </a:endParaRPr>
          </a:p>
          <a:p>
            <a:pPr lvl="1" indent="0">
              <a:buClr>
                <a:srgbClr val="2E4343"/>
              </a:buClr>
              <a:defRPr/>
            </a:pPr>
            <a:endParaRPr lang="en-US" sz="2800" dirty="0">
              <a:solidFill>
                <a:srgbClr val="2A4443"/>
              </a:solidFill>
              <a:latin typeface="Brandon Grotesque Medium" panose="020B0603020203060202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DE1AA6F-EDB2-49B5-8A17-3B1F3FED5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69608F-5689-4FD2-AC30-1DC140544F27}"/>
              </a:ext>
            </a:extLst>
          </p:cNvPr>
          <p:cNvSpPr txBox="1"/>
          <p:nvPr/>
        </p:nvSpPr>
        <p:spPr>
          <a:xfrm>
            <a:off x="2476499" y="469445"/>
            <a:ext cx="419099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CONTACT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311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Source Han Sans CN"/>
      </a:majorFont>
      <a:minorFont>
        <a:latin typeface="Calibri"/>
        <a:ea typeface=""/>
        <a:cs typeface="Source Han Sans C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f684390-ef40-4021-99af-b442950d919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3D4B617CE281478FE8460CA8AFD4F0" ma:contentTypeVersion="18" ma:contentTypeDescription="Create a new document." ma:contentTypeScope="" ma:versionID="e533213bbfa4912d8d42dd1db917cce6">
  <xsd:schema xmlns:xsd="http://www.w3.org/2001/XMLSchema" xmlns:xs="http://www.w3.org/2001/XMLSchema" xmlns:p="http://schemas.microsoft.com/office/2006/metadata/properties" xmlns:ns3="6b386b92-435b-4f02-bec3-72c8202eaf53" xmlns:ns4="bf684390-ef40-4021-99af-b442950d9196" targetNamespace="http://schemas.microsoft.com/office/2006/metadata/properties" ma:root="true" ma:fieldsID="9923a083269889c28da5ac132925d4a1" ns3:_="" ns4:_="">
    <xsd:import namespace="6b386b92-435b-4f02-bec3-72c8202eaf53"/>
    <xsd:import namespace="bf684390-ef40-4021-99af-b442950d919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386b92-435b-4f02-bec3-72c8202eaf5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684390-ef40-4021-99af-b442950d91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02A70B-99C2-44C5-9EA9-743CFA8B7B72}">
  <ds:schemaRefs>
    <ds:schemaRef ds:uri="http://purl.org/dc/terms/"/>
    <ds:schemaRef ds:uri="http://www.w3.org/XML/1998/namespace"/>
    <ds:schemaRef ds:uri="http://purl.org/dc/elements/1.1/"/>
    <ds:schemaRef ds:uri="6b386b92-435b-4f02-bec3-72c8202eaf53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bf684390-ef40-4021-99af-b442950d919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4F69C37-0E9E-4A6D-9132-054E5734B7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386b92-435b-4f02-bec3-72c8202eaf53"/>
    <ds:schemaRef ds:uri="bf684390-ef40-4021-99af-b442950d91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CB0CB5-AD5C-4D5A-A14B-0DC13A28F9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15911</TotalTime>
  <Words>302</Words>
  <Application>Microsoft Office PowerPoint</Application>
  <PresentationFormat>On-screen Show (4:3)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Brandon Grotesque Black</vt:lpstr>
      <vt:lpstr>Brandon Grotesque Bold</vt:lpstr>
      <vt:lpstr>Brandon Grotesque Bold</vt:lpstr>
      <vt:lpstr>Brandon Grotesque Medium</vt:lpstr>
      <vt:lpstr>Brandon Grotesque Regular</vt:lpstr>
      <vt:lpstr>Calibri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Brett Treadway</dc:creator>
  <cp:lastModifiedBy>Toli Tate</cp:lastModifiedBy>
  <cp:revision>528</cp:revision>
  <dcterms:modified xsi:type="dcterms:W3CDTF">2025-10-29T14:20:55Z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0x010100753D4B617CE281478FE8460CA8AFD4F0</vt:lpwstr>
  </property>
</Properties>
</file>